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62" r:id="rId3"/>
    <p:sldId id="265" r:id="rId4"/>
    <p:sldId id="258" r:id="rId5"/>
    <p:sldId id="264" r:id="rId6"/>
    <p:sldId id="269" r:id="rId7"/>
    <p:sldId id="266" r:id="rId8"/>
    <p:sldId id="1014" r:id="rId9"/>
    <p:sldId id="1013" r:id="rId10"/>
    <p:sldId id="272" r:id="rId11"/>
    <p:sldId id="268" r:id="rId12"/>
    <p:sldId id="261" r:id="rId13"/>
    <p:sldId id="273" r:id="rId14"/>
    <p:sldId id="271" r:id="rId15"/>
    <p:sldId id="270" r:id="rId16"/>
    <p:sldId id="519" r:id="rId17"/>
    <p:sldId id="522" r:id="rId18"/>
    <p:sldId id="523" r:id="rId19"/>
    <p:sldId id="1015" r:id="rId20"/>
    <p:sldId id="1016" r:id="rId21"/>
    <p:sldId id="996" r:id="rId22"/>
    <p:sldId id="997" r:id="rId23"/>
    <p:sldId id="1012" r:id="rId24"/>
    <p:sldId id="1011" r:id="rId25"/>
    <p:sldId id="1017" r:id="rId26"/>
    <p:sldId id="10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5" autoAdjust="0"/>
    <p:restoredTop sz="94660"/>
  </p:normalViewPr>
  <p:slideViewPr>
    <p:cSldViewPr snapToGrid="0">
      <p:cViewPr varScale="1">
        <p:scale>
          <a:sx n="114" d="100"/>
          <a:sy n="114"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2AA48-E0F9-4311-B19B-743CF41F5F57}" type="doc">
      <dgm:prSet loTypeId="urn:microsoft.com/office/officeart/2005/8/layout/process2" loCatId="process" qsTypeId="urn:microsoft.com/office/officeart/2005/8/quickstyle/simple1" qsCatId="simple" csTypeId="urn:microsoft.com/office/officeart/2005/8/colors/accent1_2" csCatId="accent1" phldr="1"/>
      <dgm:spPr/>
    </dgm:pt>
    <dgm:pt modelId="{D044BD0A-703E-4FB2-A9A8-823F1249AFA1}">
      <dgm:prSet phldrT="[Text]"/>
      <dgm:spPr/>
      <dgm:t>
        <a:bodyPr/>
        <a:lstStyle/>
        <a:p>
          <a:r>
            <a:rPr lang="en-IN" dirty="0"/>
            <a:t>HSS (</a:t>
          </a:r>
          <a:r>
            <a:rPr lang="en-IN" dirty="0" err="1"/>
            <a:t>AuC</a:t>
          </a:r>
          <a:r>
            <a:rPr lang="en-IN" dirty="0"/>
            <a:t>)</a:t>
          </a:r>
        </a:p>
      </dgm:t>
    </dgm:pt>
    <dgm:pt modelId="{3340F7EB-2817-4477-BD29-566A4DE75406}" type="parTrans" cxnId="{CB364E4E-8A6B-485F-BC81-AB601A387562}">
      <dgm:prSet/>
      <dgm:spPr/>
      <dgm:t>
        <a:bodyPr/>
        <a:lstStyle/>
        <a:p>
          <a:endParaRPr lang="en-IN"/>
        </a:p>
      </dgm:t>
    </dgm:pt>
    <dgm:pt modelId="{58A50952-E6D0-4EDC-B4A4-5C783A90BCB8}" type="sibTrans" cxnId="{CB364E4E-8A6B-485F-BC81-AB601A387562}">
      <dgm:prSet/>
      <dgm:spPr/>
      <dgm:t>
        <a:bodyPr/>
        <a:lstStyle/>
        <a:p>
          <a:endParaRPr lang="en-IN"/>
        </a:p>
      </dgm:t>
    </dgm:pt>
    <dgm:pt modelId="{D6703425-A856-4F92-8E77-6831BAD9113F}">
      <dgm:prSet phldrT="[Text]"/>
      <dgm:spPr/>
      <dgm:t>
        <a:bodyPr/>
        <a:lstStyle/>
        <a:p>
          <a:r>
            <a:rPr lang="en-IN" dirty="0"/>
            <a:t>UE</a:t>
          </a:r>
        </a:p>
      </dgm:t>
    </dgm:pt>
    <dgm:pt modelId="{257FB36B-CCAF-47AF-A909-595C515FBB12}" type="parTrans" cxnId="{F79CF2CD-22B3-4A97-A5C3-DC31E9A30297}">
      <dgm:prSet/>
      <dgm:spPr/>
      <dgm:t>
        <a:bodyPr/>
        <a:lstStyle/>
        <a:p>
          <a:endParaRPr lang="en-IN"/>
        </a:p>
      </dgm:t>
    </dgm:pt>
    <dgm:pt modelId="{3ADEB2FE-C21D-46CC-8B15-7E87EF77C4B9}" type="sibTrans" cxnId="{F79CF2CD-22B3-4A97-A5C3-DC31E9A30297}">
      <dgm:prSet/>
      <dgm:spPr/>
      <dgm:t>
        <a:bodyPr/>
        <a:lstStyle/>
        <a:p>
          <a:endParaRPr lang="en-IN"/>
        </a:p>
      </dgm:t>
    </dgm:pt>
    <dgm:pt modelId="{5F9D37FC-E021-4BB8-A50D-0BEDB64425D2}">
      <dgm:prSet phldrT="[Text]"/>
      <dgm:spPr/>
      <dgm:t>
        <a:bodyPr/>
        <a:lstStyle/>
        <a:p>
          <a:r>
            <a:rPr lang="en-IN" dirty="0"/>
            <a:t>USIM (IMSI, TMSI, Ki + Auth </a:t>
          </a:r>
          <a:r>
            <a:rPr lang="en-IN" dirty="0" err="1"/>
            <a:t>Algo</a:t>
          </a:r>
          <a:r>
            <a:rPr lang="en-IN" dirty="0"/>
            <a:t>)</a:t>
          </a:r>
        </a:p>
      </dgm:t>
    </dgm:pt>
    <dgm:pt modelId="{77CE369D-83AE-4AFA-BB12-0E315DD308C7}" type="parTrans" cxnId="{9C02F436-A517-4696-9768-3357F86C681B}">
      <dgm:prSet/>
      <dgm:spPr/>
      <dgm:t>
        <a:bodyPr/>
        <a:lstStyle/>
        <a:p>
          <a:endParaRPr lang="en-IN"/>
        </a:p>
      </dgm:t>
    </dgm:pt>
    <dgm:pt modelId="{F338DC76-D5DA-49D7-93AD-C9BA5A47C2CF}" type="sibTrans" cxnId="{9C02F436-A517-4696-9768-3357F86C681B}">
      <dgm:prSet/>
      <dgm:spPr/>
      <dgm:t>
        <a:bodyPr/>
        <a:lstStyle/>
        <a:p>
          <a:endParaRPr lang="en-IN"/>
        </a:p>
      </dgm:t>
    </dgm:pt>
    <dgm:pt modelId="{A80EB11B-4E14-4630-861E-FC182DA62558}" type="pres">
      <dgm:prSet presAssocID="{2992AA48-E0F9-4311-B19B-743CF41F5F57}" presName="linearFlow" presStyleCnt="0">
        <dgm:presLayoutVars>
          <dgm:resizeHandles val="exact"/>
        </dgm:presLayoutVars>
      </dgm:prSet>
      <dgm:spPr/>
    </dgm:pt>
    <dgm:pt modelId="{607B6D14-214E-446F-8F08-86560859BC2F}" type="pres">
      <dgm:prSet presAssocID="{D044BD0A-703E-4FB2-A9A8-823F1249AFA1}" presName="node" presStyleLbl="node1" presStyleIdx="0" presStyleCnt="3">
        <dgm:presLayoutVars>
          <dgm:bulletEnabled val="1"/>
        </dgm:presLayoutVars>
      </dgm:prSet>
      <dgm:spPr/>
    </dgm:pt>
    <dgm:pt modelId="{87447979-C2E7-4FFE-BE9B-2B9E10D9C369}" type="pres">
      <dgm:prSet presAssocID="{58A50952-E6D0-4EDC-B4A4-5C783A90BCB8}" presName="sibTrans" presStyleLbl="sibTrans2D1" presStyleIdx="0" presStyleCnt="2"/>
      <dgm:spPr/>
    </dgm:pt>
    <dgm:pt modelId="{8EEA37E2-8E0E-4FD0-A45D-23EE0723C870}" type="pres">
      <dgm:prSet presAssocID="{58A50952-E6D0-4EDC-B4A4-5C783A90BCB8}" presName="connectorText" presStyleLbl="sibTrans2D1" presStyleIdx="0" presStyleCnt="2"/>
      <dgm:spPr/>
    </dgm:pt>
    <dgm:pt modelId="{0ECC9406-CD7E-4D22-A882-CE999F9ED35D}" type="pres">
      <dgm:prSet presAssocID="{D6703425-A856-4F92-8E77-6831BAD9113F}" presName="node" presStyleLbl="node1" presStyleIdx="1" presStyleCnt="3">
        <dgm:presLayoutVars>
          <dgm:bulletEnabled val="1"/>
        </dgm:presLayoutVars>
      </dgm:prSet>
      <dgm:spPr/>
    </dgm:pt>
    <dgm:pt modelId="{5191E294-D306-430A-99C2-ACB12D12B335}" type="pres">
      <dgm:prSet presAssocID="{3ADEB2FE-C21D-46CC-8B15-7E87EF77C4B9}" presName="sibTrans" presStyleLbl="sibTrans2D1" presStyleIdx="1" presStyleCnt="2"/>
      <dgm:spPr/>
    </dgm:pt>
    <dgm:pt modelId="{133CE6A0-2B0F-4D81-A639-6B11BE061E6F}" type="pres">
      <dgm:prSet presAssocID="{3ADEB2FE-C21D-46CC-8B15-7E87EF77C4B9}" presName="connectorText" presStyleLbl="sibTrans2D1" presStyleIdx="1" presStyleCnt="2"/>
      <dgm:spPr/>
    </dgm:pt>
    <dgm:pt modelId="{45F49612-245E-4C43-8750-09D70E282D96}" type="pres">
      <dgm:prSet presAssocID="{5F9D37FC-E021-4BB8-A50D-0BEDB64425D2}" presName="node" presStyleLbl="node1" presStyleIdx="2" presStyleCnt="3">
        <dgm:presLayoutVars>
          <dgm:bulletEnabled val="1"/>
        </dgm:presLayoutVars>
      </dgm:prSet>
      <dgm:spPr/>
    </dgm:pt>
  </dgm:ptLst>
  <dgm:cxnLst>
    <dgm:cxn modelId="{9C02F436-A517-4696-9768-3357F86C681B}" srcId="{2992AA48-E0F9-4311-B19B-743CF41F5F57}" destId="{5F9D37FC-E021-4BB8-A50D-0BEDB64425D2}" srcOrd="2" destOrd="0" parTransId="{77CE369D-83AE-4AFA-BB12-0E315DD308C7}" sibTransId="{F338DC76-D5DA-49D7-93AD-C9BA5A47C2CF}"/>
    <dgm:cxn modelId="{06076B69-8672-4160-A921-035B051F1909}" type="presOf" srcId="{3ADEB2FE-C21D-46CC-8B15-7E87EF77C4B9}" destId="{133CE6A0-2B0F-4D81-A639-6B11BE061E6F}" srcOrd="1" destOrd="0" presId="urn:microsoft.com/office/officeart/2005/8/layout/process2"/>
    <dgm:cxn modelId="{92D92E4B-362A-4E6B-8487-44308440EE0D}" type="presOf" srcId="{2992AA48-E0F9-4311-B19B-743CF41F5F57}" destId="{A80EB11B-4E14-4630-861E-FC182DA62558}" srcOrd="0" destOrd="0" presId="urn:microsoft.com/office/officeart/2005/8/layout/process2"/>
    <dgm:cxn modelId="{22B5F34D-F292-4F39-86B2-273AA9325A27}" type="presOf" srcId="{58A50952-E6D0-4EDC-B4A4-5C783A90BCB8}" destId="{8EEA37E2-8E0E-4FD0-A45D-23EE0723C870}" srcOrd="1" destOrd="0" presId="urn:microsoft.com/office/officeart/2005/8/layout/process2"/>
    <dgm:cxn modelId="{CB364E4E-8A6B-485F-BC81-AB601A387562}" srcId="{2992AA48-E0F9-4311-B19B-743CF41F5F57}" destId="{D044BD0A-703E-4FB2-A9A8-823F1249AFA1}" srcOrd="0" destOrd="0" parTransId="{3340F7EB-2817-4477-BD29-566A4DE75406}" sibTransId="{58A50952-E6D0-4EDC-B4A4-5C783A90BCB8}"/>
    <dgm:cxn modelId="{3D7EDFB2-704C-411A-88AF-144A81A0BA1F}" type="presOf" srcId="{D044BD0A-703E-4FB2-A9A8-823F1249AFA1}" destId="{607B6D14-214E-446F-8F08-86560859BC2F}" srcOrd="0" destOrd="0" presId="urn:microsoft.com/office/officeart/2005/8/layout/process2"/>
    <dgm:cxn modelId="{2F4835B9-715B-4A3C-8143-2B2F14BB3D76}" type="presOf" srcId="{5F9D37FC-E021-4BB8-A50D-0BEDB64425D2}" destId="{45F49612-245E-4C43-8750-09D70E282D96}" srcOrd="0" destOrd="0" presId="urn:microsoft.com/office/officeart/2005/8/layout/process2"/>
    <dgm:cxn modelId="{1F4107CC-2219-47CB-B52F-E1EAFDCED905}" type="presOf" srcId="{3ADEB2FE-C21D-46CC-8B15-7E87EF77C4B9}" destId="{5191E294-D306-430A-99C2-ACB12D12B335}" srcOrd="0" destOrd="0" presId="urn:microsoft.com/office/officeart/2005/8/layout/process2"/>
    <dgm:cxn modelId="{F79CF2CD-22B3-4A97-A5C3-DC31E9A30297}" srcId="{2992AA48-E0F9-4311-B19B-743CF41F5F57}" destId="{D6703425-A856-4F92-8E77-6831BAD9113F}" srcOrd="1" destOrd="0" parTransId="{257FB36B-CCAF-47AF-A909-595C515FBB12}" sibTransId="{3ADEB2FE-C21D-46CC-8B15-7E87EF77C4B9}"/>
    <dgm:cxn modelId="{BCCF04DF-6AB9-4AF3-8AC7-5C7A1D53DE4D}" type="presOf" srcId="{D6703425-A856-4F92-8E77-6831BAD9113F}" destId="{0ECC9406-CD7E-4D22-A882-CE999F9ED35D}" srcOrd="0" destOrd="0" presId="urn:microsoft.com/office/officeart/2005/8/layout/process2"/>
    <dgm:cxn modelId="{FEEEC4FB-49E8-410F-AB12-554D67C01D79}" type="presOf" srcId="{58A50952-E6D0-4EDC-B4A4-5C783A90BCB8}" destId="{87447979-C2E7-4FFE-BE9B-2B9E10D9C369}" srcOrd="0" destOrd="0" presId="urn:microsoft.com/office/officeart/2005/8/layout/process2"/>
    <dgm:cxn modelId="{6E080ECF-75C2-48E8-9D96-6B164593F339}" type="presParOf" srcId="{A80EB11B-4E14-4630-861E-FC182DA62558}" destId="{607B6D14-214E-446F-8F08-86560859BC2F}" srcOrd="0" destOrd="0" presId="urn:microsoft.com/office/officeart/2005/8/layout/process2"/>
    <dgm:cxn modelId="{18055DA9-13DC-426D-8DB7-4AA150F35780}" type="presParOf" srcId="{A80EB11B-4E14-4630-861E-FC182DA62558}" destId="{87447979-C2E7-4FFE-BE9B-2B9E10D9C369}" srcOrd="1" destOrd="0" presId="urn:microsoft.com/office/officeart/2005/8/layout/process2"/>
    <dgm:cxn modelId="{440EB943-B655-4DE2-B4B4-B2339C6B58C5}" type="presParOf" srcId="{87447979-C2E7-4FFE-BE9B-2B9E10D9C369}" destId="{8EEA37E2-8E0E-4FD0-A45D-23EE0723C870}" srcOrd="0" destOrd="0" presId="urn:microsoft.com/office/officeart/2005/8/layout/process2"/>
    <dgm:cxn modelId="{6458886B-60D5-49C8-A35C-5E3711649608}" type="presParOf" srcId="{A80EB11B-4E14-4630-861E-FC182DA62558}" destId="{0ECC9406-CD7E-4D22-A882-CE999F9ED35D}" srcOrd="2" destOrd="0" presId="urn:microsoft.com/office/officeart/2005/8/layout/process2"/>
    <dgm:cxn modelId="{6C96A6CB-A3E8-4DAC-9A11-17CE719611A5}" type="presParOf" srcId="{A80EB11B-4E14-4630-861E-FC182DA62558}" destId="{5191E294-D306-430A-99C2-ACB12D12B335}" srcOrd="3" destOrd="0" presId="urn:microsoft.com/office/officeart/2005/8/layout/process2"/>
    <dgm:cxn modelId="{2547C5D8-E3DB-4B63-ACFD-F9744FE932CA}" type="presParOf" srcId="{5191E294-D306-430A-99C2-ACB12D12B335}" destId="{133CE6A0-2B0F-4D81-A639-6B11BE061E6F}" srcOrd="0" destOrd="0" presId="urn:microsoft.com/office/officeart/2005/8/layout/process2"/>
    <dgm:cxn modelId="{55A03AD0-CF3C-4E7A-A0F4-C6D563BDB7B5}" type="presParOf" srcId="{A80EB11B-4E14-4630-861E-FC182DA62558}" destId="{45F49612-245E-4C43-8750-09D70E282D9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2AA48-E0F9-4311-B19B-743CF41F5F57}" type="doc">
      <dgm:prSet loTypeId="urn:microsoft.com/office/officeart/2005/8/layout/process2" loCatId="process" qsTypeId="urn:microsoft.com/office/officeart/2005/8/quickstyle/simple1" qsCatId="simple" csTypeId="urn:microsoft.com/office/officeart/2005/8/colors/accent1_2" csCatId="accent1" phldr="1"/>
      <dgm:spPr/>
    </dgm:pt>
    <dgm:pt modelId="{D044BD0A-703E-4FB2-A9A8-823F1249AFA1}">
      <dgm:prSet phldrT="[Text]"/>
      <dgm:spPr/>
      <dgm:t>
        <a:bodyPr/>
        <a:lstStyle/>
        <a:p>
          <a:r>
            <a:rPr lang="en-IN" dirty="0"/>
            <a:t>SEAF</a:t>
          </a:r>
        </a:p>
      </dgm:t>
    </dgm:pt>
    <dgm:pt modelId="{3340F7EB-2817-4477-BD29-566A4DE75406}" type="parTrans" cxnId="{CB364E4E-8A6B-485F-BC81-AB601A387562}">
      <dgm:prSet/>
      <dgm:spPr/>
      <dgm:t>
        <a:bodyPr/>
        <a:lstStyle/>
        <a:p>
          <a:endParaRPr lang="en-IN"/>
        </a:p>
      </dgm:t>
    </dgm:pt>
    <dgm:pt modelId="{58A50952-E6D0-4EDC-B4A4-5C783A90BCB8}" type="sibTrans" cxnId="{CB364E4E-8A6B-485F-BC81-AB601A387562}">
      <dgm:prSet/>
      <dgm:spPr/>
      <dgm:t>
        <a:bodyPr/>
        <a:lstStyle/>
        <a:p>
          <a:endParaRPr lang="en-IN"/>
        </a:p>
      </dgm:t>
    </dgm:pt>
    <dgm:pt modelId="{D6703425-A856-4F92-8E77-6831BAD9113F}">
      <dgm:prSet phldrT="[Text]"/>
      <dgm:spPr/>
      <dgm:t>
        <a:bodyPr/>
        <a:lstStyle/>
        <a:p>
          <a:r>
            <a:rPr lang="en-IN" dirty="0"/>
            <a:t>UE</a:t>
          </a:r>
        </a:p>
      </dgm:t>
    </dgm:pt>
    <dgm:pt modelId="{257FB36B-CCAF-47AF-A909-595C515FBB12}" type="parTrans" cxnId="{F79CF2CD-22B3-4A97-A5C3-DC31E9A30297}">
      <dgm:prSet/>
      <dgm:spPr/>
      <dgm:t>
        <a:bodyPr/>
        <a:lstStyle/>
        <a:p>
          <a:endParaRPr lang="en-IN"/>
        </a:p>
      </dgm:t>
    </dgm:pt>
    <dgm:pt modelId="{3ADEB2FE-C21D-46CC-8B15-7E87EF77C4B9}" type="sibTrans" cxnId="{F79CF2CD-22B3-4A97-A5C3-DC31E9A30297}">
      <dgm:prSet/>
      <dgm:spPr/>
      <dgm:t>
        <a:bodyPr/>
        <a:lstStyle/>
        <a:p>
          <a:endParaRPr lang="en-IN"/>
        </a:p>
      </dgm:t>
    </dgm:pt>
    <dgm:pt modelId="{5F9D37FC-E021-4BB8-A50D-0BEDB64425D2}">
      <dgm:prSet phldrT="[Text]"/>
      <dgm:spPr/>
      <dgm:t>
        <a:bodyPr/>
        <a:lstStyle/>
        <a:p>
          <a:r>
            <a:rPr lang="en-IN" dirty="0"/>
            <a:t>USIM (IMSI, SUPI, SUCI, AKA’/5G AKA) </a:t>
          </a:r>
        </a:p>
      </dgm:t>
    </dgm:pt>
    <dgm:pt modelId="{77CE369D-83AE-4AFA-BB12-0E315DD308C7}" type="parTrans" cxnId="{9C02F436-A517-4696-9768-3357F86C681B}">
      <dgm:prSet/>
      <dgm:spPr/>
      <dgm:t>
        <a:bodyPr/>
        <a:lstStyle/>
        <a:p>
          <a:endParaRPr lang="en-IN"/>
        </a:p>
      </dgm:t>
    </dgm:pt>
    <dgm:pt modelId="{F338DC76-D5DA-49D7-93AD-C9BA5A47C2CF}" type="sibTrans" cxnId="{9C02F436-A517-4696-9768-3357F86C681B}">
      <dgm:prSet/>
      <dgm:spPr/>
      <dgm:t>
        <a:bodyPr/>
        <a:lstStyle/>
        <a:p>
          <a:endParaRPr lang="en-IN"/>
        </a:p>
      </dgm:t>
    </dgm:pt>
    <dgm:pt modelId="{9974B06A-752F-4037-97CB-4F6122910578}">
      <dgm:prSet phldrT="[Text]"/>
      <dgm:spPr/>
      <dgm:t>
        <a:bodyPr/>
        <a:lstStyle/>
        <a:p>
          <a:r>
            <a:rPr lang="en-IN" dirty="0"/>
            <a:t>AUSF</a:t>
          </a:r>
        </a:p>
      </dgm:t>
    </dgm:pt>
    <dgm:pt modelId="{82E8EB8F-BDC1-4968-B040-E54208D00711}" type="parTrans" cxnId="{C6D7B8AB-FA4B-40D3-8EEE-8C3AC7CC6153}">
      <dgm:prSet/>
      <dgm:spPr/>
      <dgm:t>
        <a:bodyPr/>
        <a:lstStyle/>
        <a:p>
          <a:endParaRPr lang="en-IN"/>
        </a:p>
      </dgm:t>
    </dgm:pt>
    <dgm:pt modelId="{11BA613F-E282-4787-99A0-519BC5636E5A}" type="sibTrans" cxnId="{C6D7B8AB-FA4B-40D3-8EEE-8C3AC7CC6153}">
      <dgm:prSet/>
      <dgm:spPr/>
      <dgm:t>
        <a:bodyPr/>
        <a:lstStyle/>
        <a:p>
          <a:endParaRPr lang="en-IN"/>
        </a:p>
      </dgm:t>
    </dgm:pt>
    <dgm:pt modelId="{FA45020C-6445-42D5-9A17-C242DC77272F}">
      <dgm:prSet phldrT="[Text]"/>
      <dgm:spPr/>
      <dgm:t>
        <a:bodyPr/>
        <a:lstStyle/>
        <a:p>
          <a:r>
            <a:rPr lang="en-IN" dirty="0"/>
            <a:t>UDM (ARPF+SIDF)</a:t>
          </a:r>
        </a:p>
      </dgm:t>
    </dgm:pt>
    <dgm:pt modelId="{7EAF1E23-88B3-4049-8BDF-A10FE2B9DA6D}" type="parTrans" cxnId="{7C55A974-5764-418D-9E40-2695A989B422}">
      <dgm:prSet/>
      <dgm:spPr/>
      <dgm:t>
        <a:bodyPr/>
        <a:lstStyle/>
        <a:p>
          <a:endParaRPr lang="en-IN"/>
        </a:p>
      </dgm:t>
    </dgm:pt>
    <dgm:pt modelId="{9585B8CC-1065-4732-9264-B800E48A2924}" type="sibTrans" cxnId="{7C55A974-5764-418D-9E40-2695A989B422}">
      <dgm:prSet/>
      <dgm:spPr/>
      <dgm:t>
        <a:bodyPr/>
        <a:lstStyle/>
        <a:p>
          <a:endParaRPr lang="en-IN"/>
        </a:p>
      </dgm:t>
    </dgm:pt>
    <dgm:pt modelId="{A80EB11B-4E14-4630-861E-FC182DA62558}" type="pres">
      <dgm:prSet presAssocID="{2992AA48-E0F9-4311-B19B-743CF41F5F57}" presName="linearFlow" presStyleCnt="0">
        <dgm:presLayoutVars>
          <dgm:resizeHandles val="exact"/>
        </dgm:presLayoutVars>
      </dgm:prSet>
      <dgm:spPr/>
    </dgm:pt>
    <dgm:pt modelId="{93162832-6B06-4F49-A4DF-21DA1C641AB1}" type="pres">
      <dgm:prSet presAssocID="{FA45020C-6445-42D5-9A17-C242DC77272F}" presName="node" presStyleLbl="node1" presStyleIdx="0" presStyleCnt="5">
        <dgm:presLayoutVars>
          <dgm:bulletEnabled val="1"/>
        </dgm:presLayoutVars>
      </dgm:prSet>
      <dgm:spPr/>
    </dgm:pt>
    <dgm:pt modelId="{D0B506E1-2F88-4EDB-B173-AC456E881282}" type="pres">
      <dgm:prSet presAssocID="{9585B8CC-1065-4732-9264-B800E48A2924}" presName="sibTrans" presStyleLbl="sibTrans2D1" presStyleIdx="0" presStyleCnt="4"/>
      <dgm:spPr/>
    </dgm:pt>
    <dgm:pt modelId="{95669D21-9CB7-48A7-93FE-D62C24378DF4}" type="pres">
      <dgm:prSet presAssocID="{9585B8CC-1065-4732-9264-B800E48A2924}" presName="connectorText" presStyleLbl="sibTrans2D1" presStyleIdx="0" presStyleCnt="4"/>
      <dgm:spPr/>
    </dgm:pt>
    <dgm:pt modelId="{030BC0EF-6B09-4695-BA90-6D63EB10FACB}" type="pres">
      <dgm:prSet presAssocID="{9974B06A-752F-4037-97CB-4F6122910578}" presName="node" presStyleLbl="node1" presStyleIdx="1" presStyleCnt="5">
        <dgm:presLayoutVars>
          <dgm:bulletEnabled val="1"/>
        </dgm:presLayoutVars>
      </dgm:prSet>
      <dgm:spPr/>
    </dgm:pt>
    <dgm:pt modelId="{737E16B1-4BED-4B34-8C10-7331D0A5A8B3}" type="pres">
      <dgm:prSet presAssocID="{11BA613F-E282-4787-99A0-519BC5636E5A}" presName="sibTrans" presStyleLbl="sibTrans2D1" presStyleIdx="1" presStyleCnt="4"/>
      <dgm:spPr/>
    </dgm:pt>
    <dgm:pt modelId="{B8284633-69FC-4C39-A8D3-3C900132E182}" type="pres">
      <dgm:prSet presAssocID="{11BA613F-E282-4787-99A0-519BC5636E5A}" presName="connectorText" presStyleLbl="sibTrans2D1" presStyleIdx="1" presStyleCnt="4"/>
      <dgm:spPr/>
    </dgm:pt>
    <dgm:pt modelId="{607B6D14-214E-446F-8F08-86560859BC2F}" type="pres">
      <dgm:prSet presAssocID="{D044BD0A-703E-4FB2-A9A8-823F1249AFA1}" presName="node" presStyleLbl="node1" presStyleIdx="2" presStyleCnt="5">
        <dgm:presLayoutVars>
          <dgm:bulletEnabled val="1"/>
        </dgm:presLayoutVars>
      </dgm:prSet>
      <dgm:spPr/>
    </dgm:pt>
    <dgm:pt modelId="{87447979-C2E7-4FFE-BE9B-2B9E10D9C369}" type="pres">
      <dgm:prSet presAssocID="{58A50952-E6D0-4EDC-B4A4-5C783A90BCB8}" presName="sibTrans" presStyleLbl="sibTrans2D1" presStyleIdx="2" presStyleCnt="4"/>
      <dgm:spPr/>
    </dgm:pt>
    <dgm:pt modelId="{8EEA37E2-8E0E-4FD0-A45D-23EE0723C870}" type="pres">
      <dgm:prSet presAssocID="{58A50952-E6D0-4EDC-B4A4-5C783A90BCB8}" presName="connectorText" presStyleLbl="sibTrans2D1" presStyleIdx="2" presStyleCnt="4"/>
      <dgm:spPr/>
    </dgm:pt>
    <dgm:pt modelId="{0ECC9406-CD7E-4D22-A882-CE999F9ED35D}" type="pres">
      <dgm:prSet presAssocID="{D6703425-A856-4F92-8E77-6831BAD9113F}" presName="node" presStyleLbl="node1" presStyleIdx="3" presStyleCnt="5">
        <dgm:presLayoutVars>
          <dgm:bulletEnabled val="1"/>
        </dgm:presLayoutVars>
      </dgm:prSet>
      <dgm:spPr/>
    </dgm:pt>
    <dgm:pt modelId="{5191E294-D306-430A-99C2-ACB12D12B335}" type="pres">
      <dgm:prSet presAssocID="{3ADEB2FE-C21D-46CC-8B15-7E87EF77C4B9}" presName="sibTrans" presStyleLbl="sibTrans2D1" presStyleIdx="3" presStyleCnt="4"/>
      <dgm:spPr/>
    </dgm:pt>
    <dgm:pt modelId="{133CE6A0-2B0F-4D81-A639-6B11BE061E6F}" type="pres">
      <dgm:prSet presAssocID="{3ADEB2FE-C21D-46CC-8B15-7E87EF77C4B9}" presName="connectorText" presStyleLbl="sibTrans2D1" presStyleIdx="3" presStyleCnt="4"/>
      <dgm:spPr/>
    </dgm:pt>
    <dgm:pt modelId="{45F49612-245E-4C43-8750-09D70E282D96}" type="pres">
      <dgm:prSet presAssocID="{5F9D37FC-E021-4BB8-A50D-0BEDB64425D2}" presName="node" presStyleLbl="node1" presStyleIdx="4" presStyleCnt="5">
        <dgm:presLayoutVars>
          <dgm:bulletEnabled val="1"/>
        </dgm:presLayoutVars>
      </dgm:prSet>
      <dgm:spPr/>
    </dgm:pt>
  </dgm:ptLst>
  <dgm:cxnLst>
    <dgm:cxn modelId="{9A5CC606-FAEC-429A-98D1-AF4FDF3B6A83}" type="presOf" srcId="{11BA613F-E282-4787-99A0-519BC5636E5A}" destId="{B8284633-69FC-4C39-A8D3-3C900132E182}" srcOrd="1" destOrd="0" presId="urn:microsoft.com/office/officeart/2005/8/layout/process2"/>
    <dgm:cxn modelId="{9C02F436-A517-4696-9768-3357F86C681B}" srcId="{2992AA48-E0F9-4311-B19B-743CF41F5F57}" destId="{5F9D37FC-E021-4BB8-A50D-0BEDB64425D2}" srcOrd="4" destOrd="0" parTransId="{77CE369D-83AE-4AFA-BB12-0E315DD308C7}" sibTransId="{F338DC76-D5DA-49D7-93AD-C9BA5A47C2CF}"/>
    <dgm:cxn modelId="{06076B69-8672-4160-A921-035B051F1909}" type="presOf" srcId="{3ADEB2FE-C21D-46CC-8B15-7E87EF77C4B9}" destId="{133CE6A0-2B0F-4D81-A639-6B11BE061E6F}" srcOrd="1" destOrd="0" presId="urn:microsoft.com/office/officeart/2005/8/layout/process2"/>
    <dgm:cxn modelId="{92D92E4B-362A-4E6B-8487-44308440EE0D}" type="presOf" srcId="{2992AA48-E0F9-4311-B19B-743CF41F5F57}" destId="{A80EB11B-4E14-4630-861E-FC182DA62558}" srcOrd="0" destOrd="0" presId="urn:microsoft.com/office/officeart/2005/8/layout/process2"/>
    <dgm:cxn modelId="{22B5F34D-F292-4F39-86B2-273AA9325A27}" type="presOf" srcId="{58A50952-E6D0-4EDC-B4A4-5C783A90BCB8}" destId="{8EEA37E2-8E0E-4FD0-A45D-23EE0723C870}" srcOrd="1" destOrd="0" presId="urn:microsoft.com/office/officeart/2005/8/layout/process2"/>
    <dgm:cxn modelId="{CB364E4E-8A6B-485F-BC81-AB601A387562}" srcId="{2992AA48-E0F9-4311-B19B-743CF41F5F57}" destId="{D044BD0A-703E-4FB2-A9A8-823F1249AFA1}" srcOrd="2" destOrd="0" parTransId="{3340F7EB-2817-4477-BD29-566A4DE75406}" sibTransId="{58A50952-E6D0-4EDC-B4A4-5C783A90BCB8}"/>
    <dgm:cxn modelId="{1ADF6B72-2582-45DC-AEB4-B7D9ED7457CC}" type="presOf" srcId="{FA45020C-6445-42D5-9A17-C242DC77272F}" destId="{93162832-6B06-4F49-A4DF-21DA1C641AB1}" srcOrd="0" destOrd="0" presId="urn:microsoft.com/office/officeart/2005/8/layout/process2"/>
    <dgm:cxn modelId="{7C55A974-5764-418D-9E40-2695A989B422}" srcId="{2992AA48-E0F9-4311-B19B-743CF41F5F57}" destId="{FA45020C-6445-42D5-9A17-C242DC77272F}" srcOrd="0" destOrd="0" parTransId="{7EAF1E23-88B3-4049-8BDF-A10FE2B9DA6D}" sibTransId="{9585B8CC-1065-4732-9264-B800E48A2924}"/>
    <dgm:cxn modelId="{F39F0C7B-59F8-46BE-877F-0F81B2C081F1}" type="presOf" srcId="{9974B06A-752F-4037-97CB-4F6122910578}" destId="{030BC0EF-6B09-4695-BA90-6D63EB10FACB}" srcOrd="0" destOrd="0" presId="urn:microsoft.com/office/officeart/2005/8/layout/process2"/>
    <dgm:cxn modelId="{99D8B87B-1C3B-426A-979C-8840EF3BFFF6}" type="presOf" srcId="{9585B8CC-1065-4732-9264-B800E48A2924}" destId="{D0B506E1-2F88-4EDB-B173-AC456E881282}" srcOrd="0" destOrd="0" presId="urn:microsoft.com/office/officeart/2005/8/layout/process2"/>
    <dgm:cxn modelId="{C6D7B8AB-FA4B-40D3-8EEE-8C3AC7CC6153}" srcId="{2992AA48-E0F9-4311-B19B-743CF41F5F57}" destId="{9974B06A-752F-4037-97CB-4F6122910578}" srcOrd="1" destOrd="0" parTransId="{82E8EB8F-BDC1-4968-B040-E54208D00711}" sibTransId="{11BA613F-E282-4787-99A0-519BC5636E5A}"/>
    <dgm:cxn modelId="{3D7EDFB2-704C-411A-88AF-144A81A0BA1F}" type="presOf" srcId="{D044BD0A-703E-4FB2-A9A8-823F1249AFA1}" destId="{607B6D14-214E-446F-8F08-86560859BC2F}" srcOrd="0" destOrd="0" presId="urn:microsoft.com/office/officeart/2005/8/layout/process2"/>
    <dgm:cxn modelId="{2F4835B9-715B-4A3C-8143-2B2F14BB3D76}" type="presOf" srcId="{5F9D37FC-E021-4BB8-A50D-0BEDB64425D2}" destId="{45F49612-245E-4C43-8750-09D70E282D96}" srcOrd="0" destOrd="0" presId="urn:microsoft.com/office/officeart/2005/8/layout/process2"/>
    <dgm:cxn modelId="{1F4107CC-2219-47CB-B52F-E1EAFDCED905}" type="presOf" srcId="{3ADEB2FE-C21D-46CC-8B15-7E87EF77C4B9}" destId="{5191E294-D306-430A-99C2-ACB12D12B335}" srcOrd="0" destOrd="0" presId="urn:microsoft.com/office/officeart/2005/8/layout/process2"/>
    <dgm:cxn modelId="{F79CF2CD-22B3-4A97-A5C3-DC31E9A30297}" srcId="{2992AA48-E0F9-4311-B19B-743CF41F5F57}" destId="{D6703425-A856-4F92-8E77-6831BAD9113F}" srcOrd="3" destOrd="0" parTransId="{257FB36B-CCAF-47AF-A909-595C515FBB12}" sibTransId="{3ADEB2FE-C21D-46CC-8B15-7E87EF77C4B9}"/>
    <dgm:cxn modelId="{5AE744D5-148C-4338-85A3-4F0454B6497E}" type="presOf" srcId="{9585B8CC-1065-4732-9264-B800E48A2924}" destId="{95669D21-9CB7-48A7-93FE-D62C24378DF4}" srcOrd="1" destOrd="0" presId="urn:microsoft.com/office/officeart/2005/8/layout/process2"/>
    <dgm:cxn modelId="{BCCF04DF-6AB9-4AF3-8AC7-5C7A1D53DE4D}" type="presOf" srcId="{D6703425-A856-4F92-8E77-6831BAD9113F}" destId="{0ECC9406-CD7E-4D22-A882-CE999F9ED35D}" srcOrd="0" destOrd="0" presId="urn:microsoft.com/office/officeart/2005/8/layout/process2"/>
    <dgm:cxn modelId="{BE8C28E9-A11D-4C40-80B2-23C8F1B85EDC}" type="presOf" srcId="{11BA613F-E282-4787-99A0-519BC5636E5A}" destId="{737E16B1-4BED-4B34-8C10-7331D0A5A8B3}" srcOrd="0" destOrd="0" presId="urn:microsoft.com/office/officeart/2005/8/layout/process2"/>
    <dgm:cxn modelId="{FEEEC4FB-49E8-410F-AB12-554D67C01D79}" type="presOf" srcId="{58A50952-E6D0-4EDC-B4A4-5C783A90BCB8}" destId="{87447979-C2E7-4FFE-BE9B-2B9E10D9C369}" srcOrd="0" destOrd="0" presId="urn:microsoft.com/office/officeart/2005/8/layout/process2"/>
    <dgm:cxn modelId="{1868E93E-8B96-4904-8A76-7EA028FD10DA}" type="presParOf" srcId="{A80EB11B-4E14-4630-861E-FC182DA62558}" destId="{93162832-6B06-4F49-A4DF-21DA1C641AB1}" srcOrd="0" destOrd="0" presId="urn:microsoft.com/office/officeart/2005/8/layout/process2"/>
    <dgm:cxn modelId="{4E1CFF1F-50B7-450D-950C-6FD4E70B2B33}" type="presParOf" srcId="{A80EB11B-4E14-4630-861E-FC182DA62558}" destId="{D0B506E1-2F88-4EDB-B173-AC456E881282}" srcOrd="1" destOrd="0" presId="urn:microsoft.com/office/officeart/2005/8/layout/process2"/>
    <dgm:cxn modelId="{BEE596C5-B870-442E-8DE4-25C63265566C}" type="presParOf" srcId="{D0B506E1-2F88-4EDB-B173-AC456E881282}" destId="{95669D21-9CB7-48A7-93FE-D62C24378DF4}" srcOrd="0" destOrd="0" presId="urn:microsoft.com/office/officeart/2005/8/layout/process2"/>
    <dgm:cxn modelId="{10AF2A8E-8D26-405B-ACCD-3B0593C901E4}" type="presParOf" srcId="{A80EB11B-4E14-4630-861E-FC182DA62558}" destId="{030BC0EF-6B09-4695-BA90-6D63EB10FACB}" srcOrd="2" destOrd="0" presId="urn:microsoft.com/office/officeart/2005/8/layout/process2"/>
    <dgm:cxn modelId="{FF5D9F35-2F5F-4483-848C-4C4676666906}" type="presParOf" srcId="{A80EB11B-4E14-4630-861E-FC182DA62558}" destId="{737E16B1-4BED-4B34-8C10-7331D0A5A8B3}" srcOrd="3" destOrd="0" presId="urn:microsoft.com/office/officeart/2005/8/layout/process2"/>
    <dgm:cxn modelId="{37584C3C-A616-4056-9844-A7F7ED08C3D3}" type="presParOf" srcId="{737E16B1-4BED-4B34-8C10-7331D0A5A8B3}" destId="{B8284633-69FC-4C39-A8D3-3C900132E182}" srcOrd="0" destOrd="0" presId="urn:microsoft.com/office/officeart/2005/8/layout/process2"/>
    <dgm:cxn modelId="{6E080ECF-75C2-48E8-9D96-6B164593F339}" type="presParOf" srcId="{A80EB11B-4E14-4630-861E-FC182DA62558}" destId="{607B6D14-214E-446F-8F08-86560859BC2F}" srcOrd="4" destOrd="0" presId="urn:microsoft.com/office/officeart/2005/8/layout/process2"/>
    <dgm:cxn modelId="{18055DA9-13DC-426D-8DB7-4AA150F35780}" type="presParOf" srcId="{A80EB11B-4E14-4630-861E-FC182DA62558}" destId="{87447979-C2E7-4FFE-BE9B-2B9E10D9C369}" srcOrd="5" destOrd="0" presId="urn:microsoft.com/office/officeart/2005/8/layout/process2"/>
    <dgm:cxn modelId="{440EB943-B655-4DE2-B4B4-B2339C6B58C5}" type="presParOf" srcId="{87447979-C2E7-4FFE-BE9B-2B9E10D9C369}" destId="{8EEA37E2-8E0E-4FD0-A45D-23EE0723C870}" srcOrd="0" destOrd="0" presId="urn:microsoft.com/office/officeart/2005/8/layout/process2"/>
    <dgm:cxn modelId="{6458886B-60D5-49C8-A35C-5E3711649608}" type="presParOf" srcId="{A80EB11B-4E14-4630-861E-FC182DA62558}" destId="{0ECC9406-CD7E-4D22-A882-CE999F9ED35D}" srcOrd="6" destOrd="0" presId="urn:microsoft.com/office/officeart/2005/8/layout/process2"/>
    <dgm:cxn modelId="{6C96A6CB-A3E8-4DAC-9A11-17CE719611A5}" type="presParOf" srcId="{A80EB11B-4E14-4630-861E-FC182DA62558}" destId="{5191E294-D306-430A-99C2-ACB12D12B335}" srcOrd="7" destOrd="0" presId="urn:microsoft.com/office/officeart/2005/8/layout/process2"/>
    <dgm:cxn modelId="{2547C5D8-E3DB-4B63-ACFD-F9744FE932CA}" type="presParOf" srcId="{5191E294-D306-430A-99C2-ACB12D12B335}" destId="{133CE6A0-2B0F-4D81-A639-6B11BE061E6F}" srcOrd="0" destOrd="0" presId="urn:microsoft.com/office/officeart/2005/8/layout/process2"/>
    <dgm:cxn modelId="{55A03AD0-CF3C-4E7A-A0F4-C6D563BDB7B5}" type="presParOf" srcId="{A80EB11B-4E14-4630-861E-FC182DA62558}" destId="{45F49612-245E-4C43-8750-09D70E282D96}"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B6D14-214E-446F-8F08-86560859BC2F}">
      <dsp:nvSpPr>
        <dsp:cNvPr id="0" name=""/>
        <dsp:cNvSpPr/>
      </dsp:nvSpPr>
      <dsp:spPr>
        <a:xfrm>
          <a:off x="1146373" y="0"/>
          <a:ext cx="2339577" cy="1299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HSS (</a:t>
          </a:r>
          <a:r>
            <a:rPr lang="en-IN" sz="2400" kern="1200" dirty="0" err="1"/>
            <a:t>AuC</a:t>
          </a:r>
          <a:r>
            <a:rPr lang="en-IN" sz="2400" kern="1200" dirty="0"/>
            <a:t>)</a:t>
          </a:r>
        </a:p>
      </dsp:txBody>
      <dsp:txXfrm>
        <a:off x="1184442" y="38069"/>
        <a:ext cx="2263439" cy="1223627"/>
      </dsp:txXfrm>
    </dsp:sp>
    <dsp:sp modelId="{87447979-C2E7-4FFE-BE9B-2B9E10D9C369}">
      <dsp:nvSpPr>
        <dsp:cNvPr id="0" name=""/>
        <dsp:cNvSpPr/>
      </dsp:nvSpPr>
      <dsp:spPr>
        <a:xfrm rot="5400000">
          <a:off x="2072456" y="1332259"/>
          <a:ext cx="487412" cy="58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5400000">
        <a:off x="2140694" y="1381000"/>
        <a:ext cx="350936" cy="341188"/>
      </dsp:txXfrm>
    </dsp:sp>
    <dsp:sp modelId="{0ECC9406-CD7E-4D22-A882-CE999F9ED35D}">
      <dsp:nvSpPr>
        <dsp:cNvPr id="0" name=""/>
        <dsp:cNvSpPr/>
      </dsp:nvSpPr>
      <dsp:spPr>
        <a:xfrm>
          <a:off x="1146373" y="1949648"/>
          <a:ext cx="2339577" cy="1299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UE</a:t>
          </a:r>
        </a:p>
      </dsp:txBody>
      <dsp:txXfrm>
        <a:off x="1184442" y="1987717"/>
        <a:ext cx="2263439" cy="1223627"/>
      </dsp:txXfrm>
    </dsp:sp>
    <dsp:sp modelId="{5191E294-D306-430A-99C2-ACB12D12B335}">
      <dsp:nvSpPr>
        <dsp:cNvPr id="0" name=""/>
        <dsp:cNvSpPr/>
      </dsp:nvSpPr>
      <dsp:spPr>
        <a:xfrm rot="5400000">
          <a:off x="2072456" y="3281907"/>
          <a:ext cx="487412" cy="58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5400000">
        <a:off x="2140694" y="3330648"/>
        <a:ext cx="350936" cy="341188"/>
      </dsp:txXfrm>
    </dsp:sp>
    <dsp:sp modelId="{45F49612-245E-4C43-8750-09D70E282D96}">
      <dsp:nvSpPr>
        <dsp:cNvPr id="0" name=""/>
        <dsp:cNvSpPr/>
      </dsp:nvSpPr>
      <dsp:spPr>
        <a:xfrm>
          <a:off x="1146373" y="3899296"/>
          <a:ext cx="2339577" cy="1299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USIM (IMSI, TMSI, Ki + Auth </a:t>
          </a:r>
          <a:r>
            <a:rPr lang="en-IN" sz="2400" kern="1200" dirty="0" err="1"/>
            <a:t>Algo</a:t>
          </a:r>
          <a:r>
            <a:rPr lang="en-IN" sz="2400" kern="1200" dirty="0"/>
            <a:t>)</a:t>
          </a:r>
        </a:p>
      </dsp:txBody>
      <dsp:txXfrm>
        <a:off x="1184442" y="3937365"/>
        <a:ext cx="2263439" cy="122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62832-6B06-4F49-A4DF-21DA1C641AB1}">
      <dsp:nvSpPr>
        <dsp:cNvPr id="0" name=""/>
        <dsp:cNvSpPr/>
      </dsp:nvSpPr>
      <dsp:spPr>
        <a:xfrm>
          <a:off x="1290526" y="634"/>
          <a:ext cx="2051271" cy="74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UDM (ARPF+SIDF)</a:t>
          </a:r>
        </a:p>
      </dsp:txBody>
      <dsp:txXfrm>
        <a:off x="1312274" y="22382"/>
        <a:ext cx="2007775" cy="699045"/>
      </dsp:txXfrm>
    </dsp:sp>
    <dsp:sp modelId="{D0B506E1-2F88-4EDB-B173-AC456E881282}">
      <dsp:nvSpPr>
        <dsp:cNvPr id="0" name=""/>
        <dsp:cNvSpPr/>
      </dsp:nvSpPr>
      <dsp:spPr>
        <a:xfrm rot="5400000">
          <a:off x="2176935" y="761740"/>
          <a:ext cx="278453" cy="334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2215919" y="789585"/>
        <a:ext cx="200485" cy="194917"/>
      </dsp:txXfrm>
    </dsp:sp>
    <dsp:sp modelId="{030BC0EF-6B09-4695-BA90-6D63EB10FACB}">
      <dsp:nvSpPr>
        <dsp:cNvPr id="0" name=""/>
        <dsp:cNvSpPr/>
      </dsp:nvSpPr>
      <dsp:spPr>
        <a:xfrm>
          <a:off x="1290526" y="1114447"/>
          <a:ext cx="2051271" cy="74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AUSF</a:t>
          </a:r>
        </a:p>
      </dsp:txBody>
      <dsp:txXfrm>
        <a:off x="1312274" y="1136195"/>
        <a:ext cx="2007775" cy="699045"/>
      </dsp:txXfrm>
    </dsp:sp>
    <dsp:sp modelId="{737E16B1-4BED-4B34-8C10-7331D0A5A8B3}">
      <dsp:nvSpPr>
        <dsp:cNvPr id="0" name=""/>
        <dsp:cNvSpPr/>
      </dsp:nvSpPr>
      <dsp:spPr>
        <a:xfrm rot="5400000">
          <a:off x="2176935" y="1875552"/>
          <a:ext cx="278453" cy="334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2215919" y="1903397"/>
        <a:ext cx="200485" cy="194917"/>
      </dsp:txXfrm>
    </dsp:sp>
    <dsp:sp modelId="{607B6D14-214E-446F-8F08-86560859BC2F}">
      <dsp:nvSpPr>
        <dsp:cNvPr id="0" name=""/>
        <dsp:cNvSpPr/>
      </dsp:nvSpPr>
      <dsp:spPr>
        <a:xfrm>
          <a:off x="1290526" y="2228260"/>
          <a:ext cx="2051271" cy="74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SEAF</a:t>
          </a:r>
        </a:p>
      </dsp:txBody>
      <dsp:txXfrm>
        <a:off x="1312274" y="2250008"/>
        <a:ext cx="2007775" cy="699045"/>
      </dsp:txXfrm>
    </dsp:sp>
    <dsp:sp modelId="{87447979-C2E7-4FFE-BE9B-2B9E10D9C369}">
      <dsp:nvSpPr>
        <dsp:cNvPr id="0" name=""/>
        <dsp:cNvSpPr/>
      </dsp:nvSpPr>
      <dsp:spPr>
        <a:xfrm rot="5400000">
          <a:off x="2176935" y="2989365"/>
          <a:ext cx="278453" cy="334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2215919" y="3017210"/>
        <a:ext cx="200485" cy="194917"/>
      </dsp:txXfrm>
    </dsp:sp>
    <dsp:sp modelId="{0ECC9406-CD7E-4D22-A882-CE999F9ED35D}">
      <dsp:nvSpPr>
        <dsp:cNvPr id="0" name=""/>
        <dsp:cNvSpPr/>
      </dsp:nvSpPr>
      <dsp:spPr>
        <a:xfrm>
          <a:off x="1290526" y="3342072"/>
          <a:ext cx="2051271" cy="74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UE</a:t>
          </a:r>
        </a:p>
      </dsp:txBody>
      <dsp:txXfrm>
        <a:off x="1312274" y="3363820"/>
        <a:ext cx="2007775" cy="699045"/>
      </dsp:txXfrm>
    </dsp:sp>
    <dsp:sp modelId="{5191E294-D306-430A-99C2-ACB12D12B335}">
      <dsp:nvSpPr>
        <dsp:cNvPr id="0" name=""/>
        <dsp:cNvSpPr/>
      </dsp:nvSpPr>
      <dsp:spPr>
        <a:xfrm rot="5400000">
          <a:off x="2176935" y="4103178"/>
          <a:ext cx="278453" cy="334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2215919" y="4131023"/>
        <a:ext cx="200485" cy="194917"/>
      </dsp:txXfrm>
    </dsp:sp>
    <dsp:sp modelId="{45F49612-245E-4C43-8750-09D70E282D96}">
      <dsp:nvSpPr>
        <dsp:cNvPr id="0" name=""/>
        <dsp:cNvSpPr/>
      </dsp:nvSpPr>
      <dsp:spPr>
        <a:xfrm>
          <a:off x="1290526" y="4455885"/>
          <a:ext cx="2051271" cy="74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USIM (IMSI, SUPI, SUCI, AKA’/5G AKA) </a:t>
          </a:r>
        </a:p>
      </dsp:txBody>
      <dsp:txXfrm>
        <a:off x="1312274" y="4477633"/>
        <a:ext cx="2007775" cy="6990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D4C6C-EE02-45B2-8F5E-3D406086A014}"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41436-E02B-4E68-9A99-2EB8D8FAEEE4}" type="slidenum">
              <a:rPr lang="en-US" smtClean="0"/>
              <a:t>‹#›</a:t>
            </a:fld>
            <a:endParaRPr lang="en-US"/>
          </a:p>
        </p:txBody>
      </p:sp>
    </p:spTree>
    <p:extLst>
      <p:ext uri="{BB962C8B-B14F-4D97-AF65-F5344CB8AC3E}">
        <p14:creationId xmlns:p14="http://schemas.microsoft.com/office/powerpoint/2010/main" val="231120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1A52-5A6F-4157-B942-48E33E57A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C6DEE-57DC-43D9-9198-F3D5E741A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B7969D-107C-4CF0-B157-43E9188FBAD3}"/>
              </a:ext>
            </a:extLst>
          </p:cNvPr>
          <p:cNvSpPr>
            <a:spLocks noGrp="1"/>
          </p:cNvSpPr>
          <p:nvPr>
            <p:ph type="dt" sz="half" idx="10"/>
          </p:nvPr>
        </p:nvSpPr>
        <p:spPr/>
        <p:txBody>
          <a:bodyPr/>
          <a:lstStyle/>
          <a:p>
            <a:r>
              <a:rPr lang="en-US"/>
              <a:t>20-Sep-2017</a:t>
            </a:r>
          </a:p>
        </p:txBody>
      </p:sp>
      <p:sp>
        <p:nvSpPr>
          <p:cNvPr id="5" name="Footer Placeholder 4">
            <a:extLst>
              <a:ext uri="{FF2B5EF4-FFF2-40B4-BE49-F238E27FC236}">
                <a16:creationId xmlns:a16="http://schemas.microsoft.com/office/drawing/2014/main" id="{C7387AB4-4A06-4EB1-829E-DCCD1E971641}"/>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D209DFDE-35E8-4D7C-9EC3-2C408F90259A}"/>
              </a:ext>
            </a:extLst>
          </p:cNvPr>
          <p:cNvSpPr>
            <a:spLocks noGrp="1"/>
          </p:cNvSpPr>
          <p:nvPr>
            <p:ph type="sldNum" sz="quarter" idx="12"/>
          </p:nvPr>
        </p:nvSpPr>
        <p:spPr/>
        <p:txBody>
          <a:bodyPr/>
          <a:lstStyle/>
          <a:p>
            <a:fld id="{B8729484-F6CD-49EB-A380-8A44EB504863}" type="slidenum">
              <a:rPr lang="en-US" smtClean="0"/>
              <a:t>‹#›</a:t>
            </a:fld>
            <a:endParaRPr lang="en-US" dirty="0"/>
          </a:p>
        </p:txBody>
      </p:sp>
    </p:spTree>
    <p:extLst>
      <p:ext uri="{BB962C8B-B14F-4D97-AF65-F5344CB8AC3E}">
        <p14:creationId xmlns:p14="http://schemas.microsoft.com/office/powerpoint/2010/main" val="163839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085C-6F93-4DE1-860A-AAD87377C8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9AAFB-3257-4589-9A97-59E69E5280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17CE7-0354-4D28-A164-4DD002119D0B}"/>
              </a:ext>
            </a:extLst>
          </p:cNvPr>
          <p:cNvSpPr>
            <a:spLocks noGrp="1"/>
          </p:cNvSpPr>
          <p:nvPr>
            <p:ph type="dt" sz="half" idx="10"/>
          </p:nvPr>
        </p:nvSpPr>
        <p:spPr/>
        <p:txBody>
          <a:bodyPr/>
          <a:lstStyle/>
          <a:p>
            <a:r>
              <a:rPr lang="en-US"/>
              <a:t>20-Sep-2017</a:t>
            </a:r>
          </a:p>
        </p:txBody>
      </p:sp>
      <p:sp>
        <p:nvSpPr>
          <p:cNvPr id="5" name="Footer Placeholder 4">
            <a:extLst>
              <a:ext uri="{FF2B5EF4-FFF2-40B4-BE49-F238E27FC236}">
                <a16:creationId xmlns:a16="http://schemas.microsoft.com/office/drawing/2014/main" id="{7E349F00-66A1-4624-A529-908F8A08CE6A}"/>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D8DE3D54-2EC2-4140-8E4B-595D657ADFD8}"/>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321598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267D5-F341-4C5F-AE70-2FA3BF73734F}"/>
              </a:ext>
            </a:extLst>
          </p:cNvPr>
          <p:cNvSpPr>
            <a:spLocks noGrp="1"/>
          </p:cNvSpPr>
          <p:nvPr>
            <p:ph type="title" orient="vert"/>
          </p:nvPr>
        </p:nvSpPr>
        <p:spPr>
          <a:xfrm>
            <a:off x="8724900" y="1005840"/>
            <a:ext cx="2628900" cy="502920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517BDD99-A548-4475-9EF4-B7F500E28535}"/>
              </a:ext>
            </a:extLst>
          </p:cNvPr>
          <p:cNvSpPr>
            <a:spLocks noGrp="1"/>
          </p:cNvSpPr>
          <p:nvPr>
            <p:ph type="body" orient="vert" idx="1"/>
          </p:nvPr>
        </p:nvSpPr>
        <p:spPr>
          <a:xfrm>
            <a:off x="838200" y="1005840"/>
            <a:ext cx="773430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7ABC1-7BAD-4516-BC78-ABA2898AFA3E}"/>
              </a:ext>
            </a:extLst>
          </p:cNvPr>
          <p:cNvSpPr>
            <a:spLocks noGrp="1"/>
          </p:cNvSpPr>
          <p:nvPr>
            <p:ph type="dt" sz="half" idx="10"/>
          </p:nvPr>
        </p:nvSpPr>
        <p:spPr/>
        <p:txBody>
          <a:bodyPr/>
          <a:lstStyle/>
          <a:p>
            <a:r>
              <a:rPr lang="en-US"/>
              <a:t>20-Sep-2017</a:t>
            </a:r>
          </a:p>
        </p:txBody>
      </p:sp>
      <p:sp>
        <p:nvSpPr>
          <p:cNvPr id="5" name="Footer Placeholder 4">
            <a:extLst>
              <a:ext uri="{FF2B5EF4-FFF2-40B4-BE49-F238E27FC236}">
                <a16:creationId xmlns:a16="http://schemas.microsoft.com/office/drawing/2014/main" id="{6D77048C-5F51-46DC-8FE9-0FE285778918}"/>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B2D5E8BA-FF45-4B60-BA29-36E5EE2397DF}"/>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389153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2"/>
            </p:custDataLst>
          </p:nvPr>
        </p:nvGraphicFramePr>
        <p:xfrm>
          <a:off x="2122" y="1590"/>
          <a:ext cx="2116" cy="1588"/>
        </p:xfrm>
        <a:graphic>
          <a:graphicData uri="http://schemas.openxmlformats.org/presentationml/2006/ole">
            <mc:AlternateContent xmlns:mc="http://schemas.openxmlformats.org/markup-compatibility/2006">
              <mc:Choice xmlns:v="urn:schemas-microsoft-com:vml" Requires="v">
                <p:oleObj spid="_x0000_s1041" name="think-cell Slide" r:id="rId4" imgW="360" imgH="360" progId="">
                  <p:embed/>
                </p:oleObj>
              </mc:Choice>
              <mc:Fallback>
                <p:oleObj name="think-cell Slide" r:id="rId4" imgW="360" imgH="360" progId="">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 y="1590"/>
                        <a:ext cx="2116"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sz="half" idx="1"/>
          </p:nvPr>
        </p:nvSpPr>
        <p:spPr>
          <a:xfrm>
            <a:off x="609605" y="928142"/>
            <a:ext cx="5384800" cy="5198025"/>
          </a:xfrm>
        </p:spPr>
        <p:txBody>
          <a:bodyPr/>
          <a:lstStyle>
            <a:lvl1pPr>
              <a:defRPr sz="2241"/>
            </a:lvl1pPr>
            <a:lvl2pPr>
              <a:defRPr sz="2017"/>
            </a:lvl2pPr>
            <a:lvl3pPr>
              <a:defRPr sz="2017"/>
            </a:lvl3pPr>
            <a:lvl4pPr>
              <a:defRPr sz="1792"/>
            </a:lvl4pPr>
            <a:lvl5pPr>
              <a:defRPr sz="1792"/>
            </a:lvl5pPr>
            <a:lvl6pPr>
              <a:defRPr sz="2017"/>
            </a:lvl6pPr>
            <a:lvl7pPr>
              <a:defRPr sz="2017"/>
            </a:lvl7pPr>
            <a:lvl8pPr>
              <a:defRPr sz="2017"/>
            </a:lvl8pPr>
            <a:lvl9pPr>
              <a:defRPr sz="20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5" y="928142"/>
            <a:ext cx="5384800" cy="5198025"/>
          </a:xfrm>
        </p:spPr>
        <p:txBody>
          <a:bodyPr/>
          <a:lstStyle>
            <a:lvl1pPr>
              <a:defRPr sz="2241"/>
            </a:lvl1pPr>
            <a:lvl2pPr>
              <a:defRPr sz="2017"/>
            </a:lvl2pPr>
            <a:lvl3pPr>
              <a:defRPr sz="2017"/>
            </a:lvl3pPr>
            <a:lvl4pPr>
              <a:defRPr sz="1792"/>
            </a:lvl4pPr>
            <a:lvl5pPr>
              <a:defRPr sz="1792"/>
            </a:lvl5pPr>
            <a:lvl6pPr>
              <a:defRPr sz="2017"/>
            </a:lvl6pPr>
            <a:lvl7pPr>
              <a:defRPr sz="2017"/>
            </a:lvl7pPr>
            <a:lvl8pPr>
              <a:defRPr sz="2017"/>
            </a:lvl8pPr>
            <a:lvl9pPr>
              <a:defRPr sz="20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p:cNvSpPr>
            <a:spLocks noGrp="1"/>
          </p:cNvSpPr>
          <p:nvPr>
            <p:ph type="title"/>
          </p:nvPr>
        </p:nvSpPr>
        <p:spPr bwMode="auto">
          <a:xfrm>
            <a:off x="609600" y="115889"/>
            <a:ext cx="10456747" cy="6509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cxnSp>
        <p:nvCxnSpPr>
          <p:cNvPr id="22" name="Straight Connector 21"/>
          <p:cNvCxnSpPr/>
          <p:nvPr userDrawn="1"/>
        </p:nvCxnSpPr>
        <p:spPr>
          <a:xfrm>
            <a:off x="562973" y="766796"/>
            <a:ext cx="10503374"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70A2421-1E4B-489D-BFC4-489C16DF826B}"/>
              </a:ext>
            </a:extLst>
          </p:cNvPr>
          <p:cNvSpPr>
            <a:spLocks noGrp="1"/>
          </p:cNvSpPr>
          <p:nvPr>
            <p:ph type="ftr" sz="quarter" idx="10"/>
          </p:nvPr>
        </p:nvSpPr>
        <p:spPr/>
        <p:txBody>
          <a:bodyPr/>
          <a:lstStyle/>
          <a:p>
            <a:r>
              <a:rPr lang="en-GB" sz="896">
                <a:solidFill>
                  <a:srgbClr val="0070C0"/>
                </a:solidFill>
              </a:rPr>
              <a:t>© 2019: Sensorise Digital Services. Use Pursuant to NDA terms.</a:t>
            </a:r>
            <a:endParaRPr lang="en-US" sz="896" dirty="0">
              <a:solidFill>
                <a:srgbClr val="0070C0"/>
              </a:solidFill>
            </a:endParaRPr>
          </a:p>
        </p:txBody>
      </p:sp>
      <p:sp>
        <p:nvSpPr>
          <p:cNvPr id="6" name="Slide Number Placeholder 5">
            <a:extLst>
              <a:ext uri="{FF2B5EF4-FFF2-40B4-BE49-F238E27FC236}">
                <a16:creationId xmlns:a16="http://schemas.microsoft.com/office/drawing/2014/main" id="{02DDFC56-6824-46C8-A10B-D85F07CD5F04}"/>
              </a:ext>
            </a:extLst>
          </p:cNvPr>
          <p:cNvSpPr>
            <a:spLocks noGrp="1"/>
          </p:cNvSpPr>
          <p:nvPr>
            <p:ph type="sldNum" sz="quarter" idx="11"/>
          </p:nvPr>
        </p:nvSpPr>
        <p:spPr/>
        <p:txBody>
          <a:bodyPr/>
          <a:lstStyle/>
          <a:p>
            <a:r>
              <a:rPr lang="en-IN"/>
              <a:t>Slide No </a:t>
            </a:r>
            <a:fld id="{871C4D36-0AB5-450F-9B58-F2A34A011F2B}" type="slidenum">
              <a:rPr smtClean="0"/>
              <a:pPr/>
              <a:t>‹#›</a:t>
            </a:fld>
            <a:endParaRPr dirty="0"/>
          </a:p>
        </p:txBody>
      </p:sp>
    </p:spTree>
    <p:extLst>
      <p:ext uri="{BB962C8B-B14F-4D97-AF65-F5344CB8AC3E}">
        <p14:creationId xmlns:p14="http://schemas.microsoft.com/office/powerpoint/2010/main" val="397133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D636-EF74-434D-9336-067B7F9B2F4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1F4CFB0-DBF5-44F4-AA11-323CCF56AF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F173C-3922-4B68-80EC-7AC71CBC4DF6}"/>
              </a:ext>
            </a:extLst>
          </p:cNvPr>
          <p:cNvSpPr>
            <a:spLocks noGrp="1"/>
          </p:cNvSpPr>
          <p:nvPr>
            <p:ph type="dt" sz="half" idx="10"/>
          </p:nvPr>
        </p:nvSpPr>
        <p:spPr/>
        <p:txBody>
          <a:bodyPr/>
          <a:lstStyle/>
          <a:p>
            <a:r>
              <a:rPr lang="en-US"/>
              <a:t>20-Sep-2017</a:t>
            </a:r>
          </a:p>
        </p:txBody>
      </p:sp>
      <p:sp>
        <p:nvSpPr>
          <p:cNvPr id="5" name="Footer Placeholder 4">
            <a:extLst>
              <a:ext uri="{FF2B5EF4-FFF2-40B4-BE49-F238E27FC236}">
                <a16:creationId xmlns:a16="http://schemas.microsoft.com/office/drawing/2014/main" id="{0F33AD9D-DA46-4D87-98E3-EC7A8C5A9B8F}"/>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F4C0C931-2414-494A-8261-545503344192}"/>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94745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3E1E-D3E4-487F-9519-F3DC384AF541}"/>
              </a:ext>
            </a:extLst>
          </p:cNvPr>
          <p:cNvSpPr>
            <a:spLocks noGrp="1"/>
          </p:cNvSpPr>
          <p:nvPr>
            <p:ph type="title"/>
          </p:nvPr>
        </p:nvSpPr>
        <p:spPr>
          <a:xfrm>
            <a:off x="831850" y="1609982"/>
            <a:ext cx="10515600" cy="2852737"/>
          </a:xfrm>
        </p:spPr>
        <p:txBody>
          <a:bodyPr anchor="b">
            <a:norm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D8B8B495-E771-4B5D-9E28-18DE2B6DD6EF}"/>
              </a:ext>
            </a:extLst>
          </p:cNvPr>
          <p:cNvSpPr>
            <a:spLocks noGrp="1"/>
          </p:cNvSpPr>
          <p:nvPr>
            <p:ph type="body" idx="1"/>
          </p:nvPr>
        </p:nvSpPr>
        <p:spPr>
          <a:xfrm>
            <a:off x="831850" y="44897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34B890-FFBB-4674-B2E5-8EC438807CFF}"/>
              </a:ext>
            </a:extLst>
          </p:cNvPr>
          <p:cNvSpPr>
            <a:spLocks noGrp="1"/>
          </p:cNvSpPr>
          <p:nvPr>
            <p:ph type="dt" sz="half" idx="10"/>
          </p:nvPr>
        </p:nvSpPr>
        <p:spPr/>
        <p:txBody>
          <a:bodyPr/>
          <a:lstStyle/>
          <a:p>
            <a:r>
              <a:rPr lang="en-US"/>
              <a:t>20-Sep-2017</a:t>
            </a:r>
          </a:p>
        </p:txBody>
      </p:sp>
      <p:sp>
        <p:nvSpPr>
          <p:cNvPr id="5" name="Footer Placeholder 4">
            <a:extLst>
              <a:ext uri="{FF2B5EF4-FFF2-40B4-BE49-F238E27FC236}">
                <a16:creationId xmlns:a16="http://schemas.microsoft.com/office/drawing/2014/main" id="{CB4D178D-22A2-4F71-BD90-0758881BAC6F}"/>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717BEAD2-DBC7-4EC6-902B-ED4463DCE64B}"/>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44718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FF38-94D2-4F8D-8951-90477CD3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776F0-324C-4379-8FFA-36C3545B84E0}"/>
              </a:ext>
            </a:extLst>
          </p:cNvPr>
          <p:cNvSpPr>
            <a:spLocks noGrp="1"/>
          </p:cNvSpPr>
          <p:nvPr>
            <p:ph sz="half" idx="1"/>
          </p:nvPr>
        </p:nvSpPr>
        <p:spPr>
          <a:xfrm>
            <a:off x="838200" y="942109"/>
            <a:ext cx="5181600" cy="50264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D1ECC6C-272D-4AE7-B852-F8873785F846}"/>
              </a:ext>
            </a:extLst>
          </p:cNvPr>
          <p:cNvSpPr>
            <a:spLocks noGrp="1"/>
          </p:cNvSpPr>
          <p:nvPr>
            <p:ph sz="half" idx="2"/>
          </p:nvPr>
        </p:nvSpPr>
        <p:spPr>
          <a:xfrm>
            <a:off x="6172200" y="942109"/>
            <a:ext cx="5181600" cy="5026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0E9D0-607E-43D6-863C-A99C040C1BD9}"/>
              </a:ext>
            </a:extLst>
          </p:cNvPr>
          <p:cNvSpPr>
            <a:spLocks noGrp="1"/>
          </p:cNvSpPr>
          <p:nvPr>
            <p:ph type="dt" sz="half" idx="10"/>
          </p:nvPr>
        </p:nvSpPr>
        <p:spPr/>
        <p:txBody>
          <a:bodyPr/>
          <a:lstStyle/>
          <a:p>
            <a:r>
              <a:rPr lang="en-US"/>
              <a:t>20-Sep-2017</a:t>
            </a:r>
          </a:p>
        </p:txBody>
      </p:sp>
      <p:sp>
        <p:nvSpPr>
          <p:cNvPr id="6" name="Footer Placeholder 5">
            <a:extLst>
              <a:ext uri="{FF2B5EF4-FFF2-40B4-BE49-F238E27FC236}">
                <a16:creationId xmlns:a16="http://schemas.microsoft.com/office/drawing/2014/main" id="{9A39D178-369D-4ECA-BDFA-33B3B1D99A3E}"/>
              </a:ext>
            </a:extLst>
          </p:cNvPr>
          <p:cNvSpPr>
            <a:spLocks noGrp="1"/>
          </p:cNvSpPr>
          <p:nvPr>
            <p:ph type="ftr" sz="quarter" idx="11"/>
          </p:nvPr>
        </p:nvSpPr>
        <p:spPr/>
        <p:txBody>
          <a:bodyPr/>
          <a:lstStyle/>
          <a:p>
            <a:r>
              <a:rPr lang="en-US"/>
              <a:t>3rd oneM2M Industry Day hosted by TSDSI</a:t>
            </a:r>
          </a:p>
        </p:txBody>
      </p:sp>
      <p:sp>
        <p:nvSpPr>
          <p:cNvPr id="7" name="Slide Number Placeholder 6">
            <a:extLst>
              <a:ext uri="{FF2B5EF4-FFF2-40B4-BE49-F238E27FC236}">
                <a16:creationId xmlns:a16="http://schemas.microsoft.com/office/drawing/2014/main" id="{6E3EB033-03E8-4AE2-A781-6CE56F364571}"/>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246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807E-634F-496F-8D51-505187471B13}"/>
              </a:ext>
            </a:extLst>
          </p:cNvPr>
          <p:cNvSpPr>
            <a:spLocks noGrp="1"/>
          </p:cNvSpPr>
          <p:nvPr>
            <p:ph type="title"/>
          </p:nvPr>
        </p:nvSpPr>
        <p:spPr>
          <a:xfrm>
            <a:off x="1676400" y="0"/>
            <a:ext cx="9148618" cy="70147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5DBEEF1-1DB2-47A5-A88C-D08A7FE883F8}"/>
              </a:ext>
            </a:extLst>
          </p:cNvPr>
          <p:cNvSpPr>
            <a:spLocks noGrp="1"/>
          </p:cNvSpPr>
          <p:nvPr>
            <p:ph type="body" idx="1"/>
          </p:nvPr>
        </p:nvSpPr>
        <p:spPr>
          <a:xfrm>
            <a:off x="839788" y="908084"/>
            <a:ext cx="5157787" cy="480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0619200-0016-4838-94CC-924726CB15D7}"/>
              </a:ext>
            </a:extLst>
          </p:cNvPr>
          <p:cNvSpPr>
            <a:spLocks noGrp="1"/>
          </p:cNvSpPr>
          <p:nvPr>
            <p:ph sz="half" idx="2"/>
          </p:nvPr>
        </p:nvSpPr>
        <p:spPr>
          <a:xfrm>
            <a:off x="839788" y="1482608"/>
            <a:ext cx="5157787" cy="44673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D5908AC-E71A-49F2-BF64-C49E8354D226}"/>
              </a:ext>
            </a:extLst>
          </p:cNvPr>
          <p:cNvSpPr>
            <a:spLocks noGrp="1"/>
          </p:cNvSpPr>
          <p:nvPr>
            <p:ph type="body" sz="quarter" idx="3"/>
          </p:nvPr>
        </p:nvSpPr>
        <p:spPr>
          <a:xfrm>
            <a:off x="6172200" y="908084"/>
            <a:ext cx="5183188" cy="480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10163E-BE67-4913-A528-F1B16244A0E9}"/>
              </a:ext>
            </a:extLst>
          </p:cNvPr>
          <p:cNvSpPr>
            <a:spLocks noGrp="1"/>
          </p:cNvSpPr>
          <p:nvPr>
            <p:ph sz="quarter" idx="4"/>
          </p:nvPr>
        </p:nvSpPr>
        <p:spPr>
          <a:xfrm>
            <a:off x="6172200" y="1482608"/>
            <a:ext cx="5183188" cy="446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98FCF9-72A9-4658-A96B-555C4D892E97}"/>
              </a:ext>
            </a:extLst>
          </p:cNvPr>
          <p:cNvSpPr>
            <a:spLocks noGrp="1"/>
          </p:cNvSpPr>
          <p:nvPr>
            <p:ph type="dt" sz="half" idx="10"/>
          </p:nvPr>
        </p:nvSpPr>
        <p:spPr/>
        <p:txBody>
          <a:bodyPr/>
          <a:lstStyle/>
          <a:p>
            <a:r>
              <a:rPr lang="en-US"/>
              <a:t>20-Sep-2017</a:t>
            </a:r>
          </a:p>
        </p:txBody>
      </p:sp>
      <p:sp>
        <p:nvSpPr>
          <p:cNvPr id="8" name="Footer Placeholder 7">
            <a:extLst>
              <a:ext uri="{FF2B5EF4-FFF2-40B4-BE49-F238E27FC236}">
                <a16:creationId xmlns:a16="http://schemas.microsoft.com/office/drawing/2014/main" id="{F5222A94-8D35-43B0-8B5B-EBE90CC14D57}"/>
              </a:ext>
            </a:extLst>
          </p:cNvPr>
          <p:cNvSpPr>
            <a:spLocks noGrp="1"/>
          </p:cNvSpPr>
          <p:nvPr>
            <p:ph type="ftr" sz="quarter" idx="11"/>
          </p:nvPr>
        </p:nvSpPr>
        <p:spPr/>
        <p:txBody>
          <a:bodyPr/>
          <a:lstStyle/>
          <a:p>
            <a:r>
              <a:rPr lang="en-US"/>
              <a:t>3rd oneM2M Industry Day hosted by TSDSI</a:t>
            </a:r>
          </a:p>
        </p:txBody>
      </p:sp>
      <p:sp>
        <p:nvSpPr>
          <p:cNvPr id="9" name="Slide Number Placeholder 8">
            <a:extLst>
              <a:ext uri="{FF2B5EF4-FFF2-40B4-BE49-F238E27FC236}">
                <a16:creationId xmlns:a16="http://schemas.microsoft.com/office/drawing/2014/main" id="{63D60519-44FF-40BC-A87A-6F2EAE10BF7A}"/>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14014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AB06-30EA-4423-8918-F04495E63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137782-1631-4D04-8669-4290E408E306}"/>
              </a:ext>
            </a:extLst>
          </p:cNvPr>
          <p:cNvSpPr>
            <a:spLocks noGrp="1"/>
          </p:cNvSpPr>
          <p:nvPr>
            <p:ph type="dt" sz="half" idx="10"/>
          </p:nvPr>
        </p:nvSpPr>
        <p:spPr/>
        <p:txBody>
          <a:bodyPr/>
          <a:lstStyle/>
          <a:p>
            <a:r>
              <a:rPr lang="en-US"/>
              <a:t>20-Sep-2017</a:t>
            </a:r>
          </a:p>
        </p:txBody>
      </p:sp>
      <p:sp>
        <p:nvSpPr>
          <p:cNvPr id="4" name="Footer Placeholder 3">
            <a:extLst>
              <a:ext uri="{FF2B5EF4-FFF2-40B4-BE49-F238E27FC236}">
                <a16:creationId xmlns:a16="http://schemas.microsoft.com/office/drawing/2014/main" id="{11147BF7-14B4-4994-BF54-2B82BA7D8784}"/>
              </a:ext>
            </a:extLst>
          </p:cNvPr>
          <p:cNvSpPr>
            <a:spLocks noGrp="1"/>
          </p:cNvSpPr>
          <p:nvPr>
            <p:ph type="ftr" sz="quarter" idx="11"/>
          </p:nvPr>
        </p:nvSpPr>
        <p:spPr/>
        <p:txBody>
          <a:bodyPr/>
          <a:lstStyle/>
          <a:p>
            <a:r>
              <a:rPr lang="en-US"/>
              <a:t>3rd oneM2M Industry Day hosted by TSDSI</a:t>
            </a:r>
          </a:p>
        </p:txBody>
      </p:sp>
      <p:sp>
        <p:nvSpPr>
          <p:cNvPr id="5" name="Slide Number Placeholder 4">
            <a:extLst>
              <a:ext uri="{FF2B5EF4-FFF2-40B4-BE49-F238E27FC236}">
                <a16:creationId xmlns:a16="http://schemas.microsoft.com/office/drawing/2014/main" id="{09A06AFB-5C27-4BEF-91BB-6132E94683D8}"/>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211347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B9837-CB15-44E5-B020-031810F24BD4}"/>
              </a:ext>
            </a:extLst>
          </p:cNvPr>
          <p:cNvSpPr>
            <a:spLocks noGrp="1"/>
          </p:cNvSpPr>
          <p:nvPr>
            <p:ph type="dt" sz="half" idx="10"/>
          </p:nvPr>
        </p:nvSpPr>
        <p:spPr/>
        <p:txBody>
          <a:bodyPr/>
          <a:lstStyle/>
          <a:p>
            <a:r>
              <a:rPr lang="en-US"/>
              <a:t>20-Sep-2017</a:t>
            </a:r>
          </a:p>
        </p:txBody>
      </p:sp>
      <p:sp>
        <p:nvSpPr>
          <p:cNvPr id="3" name="Footer Placeholder 2">
            <a:extLst>
              <a:ext uri="{FF2B5EF4-FFF2-40B4-BE49-F238E27FC236}">
                <a16:creationId xmlns:a16="http://schemas.microsoft.com/office/drawing/2014/main" id="{D1DF5571-F3C5-4208-8871-8BF8E1F3F7D4}"/>
              </a:ext>
            </a:extLst>
          </p:cNvPr>
          <p:cNvSpPr>
            <a:spLocks noGrp="1"/>
          </p:cNvSpPr>
          <p:nvPr>
            <p:ph type="ftr" sz="quarter" idx="11"/>
          </p:nvPr>
        </p:nvSpPr>
        <p:spPr/>
        <p:txBody>
          <a:bodyPr/>
          <a:lstStyle/>
          <a:p>
            <a:r>
              <a:rPr lang="en-US"/>
              <a:t>3rd oneM2M Industry Day hosted by TSDSI</a:t>
            </a:r>
          </a:p>
        </p:txBody>
      </p:sp>
      <p:sp>
        <p:nvSpPr>
          <p:cNvPr id="4" name="Slide Number Placeholder 3">
            <a:extLst>
              <a:ext uri="{FF2B5EF4-FFF2-40B4-BE49-F238E27FC236}">
                <a16:creationId xmlns:a16="http://schemas.microsoft.com/office/drawing/2014/main" id="{7D5D7FCC-F3AB-4E5E-A3C8-5335D784C239}"/>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231672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2686-5835-4118-A7B4-FA6998E45CBC}"/>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F3AA89-FE46-48ED-AF21-167D4C7D0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5B4EF-B6A1-4950-86CA-54C169DF15BD}"/>
              </a:ext>
            </a:extLst>
          </p:cNvPr>
          <p:cNvSpPr>
            <a:spLocks noGrp="1"/>
          </p:cNvSpPr>
          <p:nvPr>
            <p:ph type="body" sz="half" idx="2"/>
          </p:nvPr>
        </p:nvSpPr>
        <p:spPr>
          <a:xfrm>
            <a:off x="839788" y="2144684"/>
            <a:ext cx="3932237" cy="37243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E616B9-E262-4886-BDA4-7DA3575B5684}"/>
              </a:ext>
            </a:extLst>
          </p:cNvPr>
          <p:cNvSpPr>
            <a:spLocks noGrp="1"/>
          </p:cNvSpPr>
          <p:nvPr>
            <p:ph type="dt" sz="half" idx="10"/>
          </p:nvPr>
        </p:nvSpPr>
        <p:spPr/>
        <p:txBody>
          <a:bodyPr/>
          <a:lstStyle/>
          <a:p>
            <a:r>
              <a:rPr lang="en-US"/>
              <a:t>20-Sep-2017</a:t>
            </a:r>
          </a:p>
        </p:txBody>
      </p:sp>
      <p:sp>
        <p:nvSpPr>
          <p:cNvPr id="6" name="Footer Placeholder 5">
            <a:extLst>
              <a:ext uri="{FF2B5EF4-FFF2-40B4-BE49-F238E27FC236}">
                <a16:creationId xmlns:a16="http://schemas.microsoft.com/office/drawing/2014/main" id="{4DD587F4-590C-4CF7-8149-F448C03E8CC0}"/>
              </a:ext>
            </a:extLst>
          </p:cNvPr>
          <p:cNvSpPr>
            <a:spLocks noGrp="1"/>
          </p:cNvSpPr>
          <p:nvPr>
            <p:ph type="ftr" sz="quarter" idx="11"/>
          </p:nvPr>
        </p:nvSpPr>
        <p:spPr/>
        <p:txBody>
          <a:bodyPr/>
          <a:lstStyle/>
          <a:p>
            <a:r>
              <a:rPr lang="en-US"/>
              <a:t>3rd oneM2M Industry Day hosted by TSDSI</a:t>
            </a:r>
          </a:p>
        </p:txBody>
      </p:sp>
      <p:sp>
        <p:nvSpPr>
          <p:cNvPr id="7" name="Slide Number Placeholder 6">
            <a:extLst>
              <a:ext uri="{FF2B5EF4-FFF2-40B4-BE49-F238E27FC236}">
                <a16:creationId xmlns:a16="http://schemas.microsoft.com/office/drawing/2014/main" id="{CF41BD34-5282-455D-ADD1-CF158613B2B8}"/>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117021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D7F3-BF98-4100-9B6C-9B32143DD27E}"/>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BC4248-4F65-42F7-B1F8-2AF9ED41B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A5271D-6240-400F-8A56-5F5181C5ABE4}"/>
              </a:ext>
            </a:extLst>
          </p:cNvPr>
          <p:cNvSpPr>
            <a:spLocks noGrp="1"/>
          </p:cNvSpPr>
          <p:nvPr>
            <p:ph type="body" sz="half" idx="2"/>
          </p:nvPr>
        </p:nvSpPr>
        <p:spPr>
          <a:xfrm>
            <a:off x="839788" y="2144684"/>
            <a:ext cx="3932237" cy="37243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CFAA22-C90B-4F0C-BDCB-6F823197E5D6}"/>
              </a:ext>
            </a:extLst>
          </p:cNvPr>
          <p:cNvSpPr>
            <a:spLocks noGrp="1"/>
          </p:cNvSpPr>
          <p:nvPr>
            <p:ph type="dt" sz="half" idx="10"/>
          </p:nvPr>
        </p:nvSpPr>
        <p:spPr/>
        <p:txBody>
          <a:bodyPr/>
          <a:lstStyle/>
          <a:p>
            <a:r>
              <a:rPr lang="en-US"/>
              <a:t>20-Sep-2017</a:t>
            </a:r>
          </a:p>
        </p:txBody>
      </p:sp>
      <p:sp>
        <p:nvSpPr>
          <p:cNvPr id="6" name="Footer Placeholder 5">
            <a:extLst>
              <a:ext uri="{FF2B5EF4-FFF2-40B4-BE49-F238E27FC236}">
                <a16:creationId xmlns:a16="http://schemas.microsoft.com/office/drawing/2014/main" id="{46953BCE-AA1F-4F0D-AD12-95F298E35E00}"/>
              </a:ext>
            </a:extLst>
          </p:cNvPr>
          <p:cNvSpPr>
            <a:spLocks noGrp="1"/>
          </p:cNvSpPr>
          <p:nvPr>
            <p:ph type="ftr" sz="quarter" idx="11"/>
          </p:nvPr>
        </p:nvSpPr>
        <p:spPr/>
        <p:txBody>
          <a:bodyPr/>
          <a:lstStyle/>
          <a:p>
            <a:r>
              <a:rPr lang="en-US"/>
              <a:t>3rd oneM2M Industry Day hosted by TSDSI</a:t>
            </a:r>
          </a:p>
        </p:txBody>
      </p:sp>
      <p:sp>
        <p:nvSpPr>
          <p:cNvPr id="7" name="Slide Number Placeholder 6">
            <a:extLst>
              <a:ext uri="{FF2B5EF4-FFF2-40B4-BE49-F238E27FC236}">
                <a16:creationId xmlns:a16="http://schemas.microsoft.com/office/drawing/2014/main" id="{17E28B34-D924-41CC-9D65-1E937DA6B337}"/>
              </a:ext>
            </a:extLst>
          </p:cNvPr>
          <p:cNvSpPr>
            <a:spLocks noGrp="1"/>
          </p:cNvSpPr>
          <p:nvPr>
            <p:ph type="sldNum" sz="quarter" idx="12"/>
          </p:nvPr>
        </p:nvSpPr>
        <p:spPr/>
        <p:txBody>
          <a:bodyPr/>
          <a:lstStyle/>
          <a:p>
            <a:fld id="{B8729484-F6CD-49EB-A380-8A44EB504863}" type="slidenum">
              <a:rPr lang="en-US" smtClean="0"/>
              <a:t>‹#›</a:t>
            </a:fld>
            <a:endParaRPr lang="en-US"/>
          </a:p>
        </p:txBody>
      </p:sp>
    </p:spTree>
    <p:extLst>
      <p:ext uri="{BB962C8B-B14F-4D97-AF65-F5344CB8AC3E}">
        <p14:creationId xmlns:p14="http://schemas.microsoft.com/office/powerpoint/2010/main" val="304511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09F65-9224-4509-BCEC-5C68DC05FF23}"/>
              </a:ext>
            </a:extLst>
          </p:cNvPr>
          <p:cNvSpPr>
            <a:spLocks noGrp="1"/>
          </p:cNvSpPr>
          <p:nvPr>
            <p:ph type="title"/>
          </p:nvPr>
        </p:nvSpPr>
        <p:spPr>
          <a:xfrm>
            <a:off x="1676400" y="77122"/>
            <a:ext cx="9188768" cy="7430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A0B33E-B532-4F9B-B77D-10ED7A248B31}"/>
              </a:ext>
            </a:extLst>
          </p:cNvPr>
          <p:cNvSpPr>
            <a:spLocks noGrp="1"/>
          </p:cNvSpPr>
          <p:nvPr>
            <p:ph type="body" idx="1"/>
          </p:nvPr>
        </p:nvSpPr>
        <p:spPr>
          <a:xfrm>
            <a:off x="838200" y="942109"/>
            <a:ext cx="10515600" cy="49833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62784EE-D735-4FAC-ABEA-E69867596F85}"/>
              </a:ext>
            </a:extLst>
          </p:cNvPr>
          <p:cNvSpPr>
            <a:spLocks noGrp="1"/>
          </p:cNvSpPr>
          <p:nvPr>
            <p:ph type="dt" sz="half" idx="2"/>
          </p:nvPr>
        </p:nvSpPr>
        <p:spPr>
          <a:xfrm>
            <a:off x="1256144" y="6356350"/>
            <a:ext cx="2325255" cy="365125"/>
          </a:xfrm>
          <a:prstGeom prst="rect">
            <a:avLst/>
          </a:prstGeom>
        </p:spPr>
        <p:txBody>
          <a:bodyPr vert="horz" lIns="91440" tIns="45720" rIns="91440" bIns="45720" rtlCol="0" anchor="ctr"/>
          <a:lstStyle>
            <a:lvl1pPr algn="l">
              <a:defRPr sz="1400">
                <a:solidFill>
                  <a:schemeClr val="tx1">
                    <a:tint val="75000"/>
                  </a:schemeClr>
                </a:solidFill>
                <a:latin typeface="Source Sans Pro" panose="020B0503030403020204" pitchFamily="34" charset="0"/>
                <a:ea typeface="Source Sans Pro" panose="020B0503030403020204" pitchFamily="34" charset="0"/>
              </a:defRPr>
            </a:lvl1pPr>
          </a:lstStyle>
          <a:p>
            <a:r>
              <a:rPr lang="en-US"/>
              <a:t>20-Sep-2017</a:t>
            </a:r>
            <a:endParaRPr lang="en-US" dirty="0"/>
          </a:p>
        </p:txBody>
      </p:sp>
      <p:sp>
        <p:nvSpPr>
          <p:cNvPr id="5" name="Footer Placeholder 4">
            <a:extLst>
              <a:ext uri="{FF2B5EF4-FFF2-40B4-BE49-F238E27FC236}">
                <a16:creationId xmlns:a16="http://schemas.microsoft.com/office/drawing/2014/main" id="{1289EE73-0F37-4E84-A4F6-97C74D207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lumMod val="95000"/>
                    <a:lumOff val="5000"/>
                  </a:schemeClr>
                </a:solidFill>
                <a:latin typeface="Source Sans Pro" panose="020B0503030403020204" pitchFamily="34" charset="0"/>
                <a:ea typeface="Source Sans Pro" panose="020B0503030403020204" pitchFamily="34" charset="0"/>
              </a:defRPr>
            </a:lvl1pPr>
          </a:lstStyle>
          <a:p>
            <a:r>
              <a:rPr lang="en-US"/>
              <a:t>3rd oneM2M Industry Day hosted by TSDSI</a:t>
            </a:r>
          </a:p>
        </p:txBody>
      </p:sp>
      <p:sp>
        <p:nvSpPr>
          <p:cNvPr id="6" name="Slide Number Placeholder 5">
            <a:extLst>
              <a:ext uri="{FF2B5EF4-FFF2-40B4-BE49-F238E27FC236}">
                <a16:creationId xmlns:a16="http://schemas.microsoft.com/office/drawing/2014/main" id="{762FD586-1342-4C31-B280-07484DB7B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lumMod val="95000"/>
                    <a:lumOff val="5000"/>
                  </a:schemeClr>
                </a:solidFill>
                <a:latin typeface="Source Sans Pro" panose="020B0503030403020204" pitchFamily="34" charset="0"/>
                <a:ea typeface="Source Sans Pro" panose="020B0503030403020204" pitchFamily="34" charset="0"/>
              </a:defRPr>
            </a:lvl1pPr>
          </a:lstStyle>
          <a:p>
            <a:r>
              <a:rPr lang="en-US" dirty="0"/>
              <a:t>Slide No </a:t>
            </a:r>
            <a:fld id="{B8729484-F6CD-49EB-A380-8A44EB504863}" type="slidenum">
              <a:rPr lang="en-US" smtClean="0"/>
              <a:pPr/>
              <a:t>‹#›</a:t>
            </a:fld>
            <a:endParaRPr lang="en-US" dirty="0"/>
          </a:p>
        </p:txBody>
      </p:sp>
      <p:pic>
        <p:nvPicPr>
          <p:cNvPr id="7" name="Picture 6" descr="original-6368-3443812.png">
            <a:extLst>
              <a:ext uri="{FF2B5EF4-FFF2-40B4-BE49-F238E27FC236}">
                <a16:creationId xmlns:a16="http://schemas.microsoft.com/office/drawing/2014/main" id="{695C081B-0ACE-460F-A295-6406802D2EA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15" y="5915775"/>
            <a:ext cx="850426" cy="881149"/>
          </a:xfrm>
          <a:prstGeom prst="rect">
            <a:avLst/>
          </a:prstGeom>
        </p:spPr>
      </p:pic>
      <p:sp>
        <p:nvSpPr>
          <p:cNvPr id="8" name="Rectangle 7">
            <a:extLst>
              <a:ext uri="{FF2B5EF4-FFF2-40B4-BE49-F238E27FC236}">
                <a16:creationId xmlns:a16="http://schemas.microsoft.com/office/drawing/2014/main" id="{90EA8FA1-A54A-4E46-A0E5-F3B84D1EBBFB}"/>
              </a:ext>
            </a:extLst>
          </p:cNvPr>
          <p:cNvSpPr/>
          <p:nvPr userDrawn="1"/>
        </p:nvSpPr>
        <p:spPr>
          <a:xfrm rot="16200000">
            <a:off x="-1982711" y="3088885"/>
            <a:ext cx="4801314" cy="338554"/>
          </a:xfrm>
          <a:prstGeom prst="rect">
            <a:avLst/>
          </a:prstGeom>
        </p:spPr>
        <p:txBody>
          <a:bodyPr wrap="none">
            <a:spAutoFit/>
          </a:bodyPr>
          <a:lstStyle/>
          <a:p>
            <a:r>
              <a:rPr lang="en-IN" sz="1600" dirty="0">
                <a:solidFill>
                  <a:srgbClr val="002060"/>
                </a:solidFill>
                <a:latin typeface="Source Sans Pro" panose="020B0503030403020204" pitchFamily="34" charset="0"/>
                <a:ea typeface="Source Sans Pro" panose="020B0503030403020204" pitchFamily="34" charset="0"/>
              </a:rPr>
              <a:t>Session: Standards based M2M implementations 	</a:t>
            </a:r>
          </a:p>
        </p:txBody>
      </p:sp>
      <p:pic>
        <p:nvPicPr>
          <p:cNvPr id="9" name="Picture 8" descr="C:\Users\Jayeeta\AppData\Local\Microsoft\Windows\INetCache\Content.Word\oneM2M Logo_HighRes.png">
            <a:extLst>
              <a:ext uri="{FF2B5EF4-FFF2-40B4-BE49-F238E27FC236}">
                <a16:creationId xmlns:a16="http://schemas.microsoft.com/office/drawing/2014/main" id="{10008111-3818-4807-B5DD-B0B61FD5B483}"/>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65168" y="62344"/>
            <a:ext cx="1202141" cy="692727"/>
          </a:xfrm>
          <a:prstGeom prst="rect">
            <a:avLst/>
          </a:prstGeom>
          <a:noFill/>
          <a:ln>
            <a:noFill/>
          </a:ln>
        </p:spPr>
      </p:pic>
      <p:pic>
        <p:nvPicPr>
          <p:cNvPr id="10" name="Picture 9">
            <a:extLst>
              <a:ext uri="{FF2B5EF4-FFF2-40B4-BE49-F238E27FC236}">
                <a16:creationId xmlns:a16="http://schemas.microsoft.com/office/drawing/2014/main" id="{06763A2E-85FC-4DD2-BA3F-30D0CF014006}"/>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315" y="129540"/>
            <a:ext cx="1461770" cy="655320"/>
          </a:xfrm>
          <a:prstGeom prst="rect">
            <a:avLst/>
          </a:prstGeom>
          <a:noFill/>
          <a:ln>
            <a:noFill/>
          </a:ln>
        </p:spPr>
      </p:pic>
    </p:spTree>
    <p:extLst>
      <p:ext uri="{BB962C8B-B14F-4D97-AF65-F5344CB8AC3E}">
        <p14:creationId xmlns:p14="http://schemas.microsoft.com/office/powerpoint/2010/main" val="18966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3200" kern="1200">
          <a:solidFill>
            <a:srgbClr val="002060"/>
          </a:solidFill>
          <a:latin typeface="Quicksand Book" panose="02070303000000060000"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com/en/applications/body-and-convenience/body-control-module-bcm.html"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mailto:sales@Sensorise.net" TargetMode="External"/><Relationship Id="rId2" Type="http://schemas.openxmlformats.org/officeDocument/2006/relationships/hyperlink" Target="http://www.sensorise.net/" TargetMode="Externa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2716-0EB4-4FDB-B1D8-E682EE8F7D24}"/>
              </a:ext>
            </a:extLst>
          </p:cNvPr>
          <p:cNvSpPr>
            <a:spLocks noGrp="1"/>
          </p:cNvSpPr>
          <p:nvPr>
            <p:ph type="ctrTitle"/>
          </p:nvPr>
        </p:nvSpPr>
        <p:spPr/>
        <p:txBody>
          <a:bodyPr>
            <a:normAutofit/>
          </a:bodyPr>
          <a:lstStyle/>
          <a:p>
            <a:r>
              <a:rPr lang="en-GB" sz="2000" dirty="0">
                <a:solidFill>
                  <a:srgbClr val="002060"/>
                </a:solidFill>
                <a:latin typeface="Trajan" panose="00000400000000000000" pitchFamily="2" charset="0"/>
              </a:rPr>
              <a:t>Enabling the IoT domain with accountable, reliable &amp; future proof M2M connectivity, security by design and interoperable service</a:t>
            </a:r>
            <a:endParaRPr lang="en-US" sz="2000" dirty="0">
              <a:solidFill>
                <a:srgbClr val="002060"/>
              </a:solidFill>
              <a:latin typeface="Trajan" panose="00000400000000000000" pitchFamily="2" charset="0"/>
            </a:endParaRPr>
          </a:p>
        </p:txBody>
      </p:sp>
      <p:sp>
        <p:nvSpPr>
          <p:cNvPr id="3" name="Subtitle 2">
            <a:extLst>
              <a:ext uri="{FF2B5EF4-FFF2-40B4-BE49-F238E27FC236}">
                <a16:creationId xmlns:a16="http://schemas.microsoft.com/office/drawing/2014/main" id="{90DE04FE-3109-456F-878A-E09197A14EC0}"/>
              </a:ext>
            </a:extLst>
          </p:cNvPr>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lstStyle/>
          <a:p>
            <a:pPr>
              <a:spcBef>
                <a:spcPts val="0"/>
              </a:spcBef>
            </a:pPr>
            <a:r>
              <a:rPr lang="en-IN" sz="1800" dirty="0"/>
              <a:t>Sharad Arora</a:t>
            </a:r>
          </a:p>
          <a:p>
            <a:pPr>
              <a:spcBef>
                <a:spcPts val="0"/>
              </a:spcBef>
            </a:pPr>
            <a:r>
              <a:rPr lang="en-IN" sz="1800" dirty="0"/>
              <a:t>Founder and Managing Director, Sensorise Digital Services</a:t>
            </a:r>
          </a:p>
          <a:p>
            <a:pPr>
              <a:spcBef>
                <a:spcPts val="0"/>
              </a:spcBef>
            </a:pPr>
            <a:r>
              <a:rPr lang="en-IN" sz="1800" dirty="0"/>
              <a:t>25Sep2019</a:t>
            </a:r>
            <a:endParaRPr lang="en-US" sz="1800" dirty="0"/>
          </a:p>
          <a:p>
            <a:endParaRPr lang="en-US" dirty="0"/>
          </a:p>
        </p:txBody>
      </p:sp>
      <p:sp>
        <p:nvSpPr>
          <p:cNvPr id="6" name="Date Placeholder 5">
            <a:extLst>
              <a:ext uri="{FF2B5EF4-FFF2-40B4-BE49-F238E27FC236}">
                <a16:creationId xmlns:a16="http://schemas.microsoft.com/office/drawing/2014/main" id="{6471F641-A445-4C98-8A47-3BE69BF73669}"/>
              </a:ext>
            </a:extLst>
          </p:cNvPr>
          <p:cNvSpPr>
            <a:spLocks noGrp="1"/>
          </p:cNvSpPr>
          <p:nvPr>
            <p:ph type="dt" sz="half" idx="10"/>
          </p:nvPr>
        </p:nvSpPr>
        <p:spPr/>
        <p:txBody>
          <a:bodyPr/>
          <a:lstStyle/>
          <a:p>
            <a:r>
              <a:rPr lang="en-US" dirty="0"/>
              <a:t>25-Sep-2019</a:t>
            </a:r>
          </a:p>
        </p:txBody>
      </p:sp>
      <p:sp>
        <p:nvSpPr>
          <p:cNvPr id="7" name="Footer Placeholder 6">
            <a:extLst>
              <a:ext uri="{FF2B5EF4-FFF2-40B4-BE49-F238E27FC236}">
                <a16:creationId xmlns:a16="http://schemas.microsoft.com/office/drawing/2014/main" id="{D179D773-BD8A-4968-8DF3-84C1A4C0A2A4}"/>
              </a:ext>
            </a:extLst>
          </p:cNvPr>
          <p:cNvSpPr>
            <a:spLocks noGrp="1"/>
          </p:cNvSpPr>
          <p:nvPr>
            <p:ph type="ftr" sz="quarter" idx="11"/>
          </p:nvPr>
        </p:nvSpPr>
        <p:spPr/>
        <p:txBody>
          <a:bodyPr/>
          <a:lstStyle/>
          <a:p>
            <a:r>
              <a:rPr lang="en-US" dirty="0"/>
              <a:t>6</a:t>
            </a:r>
            <a:r>
              <a:rPr lang="en-US" baseline="30000" dirty="0"/>
              <a:t>th</a:t>
            </a:r>
            <a:r>
              <a:rPr lang="en-US" dirty="0"/>
              <a:t> oneM2M Industry Day hosted by TSDSI</a:t>
            </a:r>
          </a:p>
        </p:txBody>
      </p:sp>
      <p:sp>
        <p:nvSpPr>
          <p:cNvPr id="8" name="Slide Number Placeholder 7">
            <a:extLst>
              <a:ext uri="{FF2B5EF4-FFF2-40B4-BE49-F238E27FC236}">
                <a16:creationId xmlns:a16="http://schemas.microsoft.com/office/drawing/2014/main" id="{8AE14565-FFF9-4210-B44C-2CEA2DCD3763}"/>
              </a:ext>
            </a:extLst>
          </p:cNvPr>
          <p:cNvSpPr>
            <a:spLocks noGrp="1"/>
          </p:cNvSpPr>
          <p:nvPr>
            <p:ph type="sldNum" sz="quarter" idx="12"/>
          </p:nvPr>
        </p:nvSpPr>
        <p:spPr/>
        <p:txBody>
          <a:bodyPr/>
          <a:lstStyle/>
          <a:p>
            <a:fld id="{B8729484-F6CD-49EB-A380-8A44EB504863}" type="slidenum">
              <a:rPr lang="en-US" smtClean="0"/>
              <a:t>1</a:t>
            </a:fld>
            <a:endParaRPr lang="en-US"/>
          </a:p>
        </p:txBody>
      </p:sp>
    </p:spTree>
    <p:extLst>
      <p:ext uri="{BB962C8B-B14F-4D97-AF65-F5344CB8AC3E}">
        <p14:creationId xmlns:p14="http://schemas.microsoft.com/office/powerpoint/2010/main" val="143573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DBAA-3968-4987-B6DF-A9117A10BED4}"/>
              </a:ext>
            </a:extLst>
          </p:cNvPr>
          <p:cNvSpPr>
            <a:spLocks noGrp="1"/>
          </p:cNvSpPr>
          <p:nvPr>
            <p:ph type="title"/>
          </p:nvPr>
        </p:nvSpPr>
        <p:spPr/>
        <p:txBody>
          <a:bodyPr>
            <a:normAutofit/>
          </a:bodyPr>
          <a:lstStyle/>
          <a:p>
            <a:r>
              <a:rPr lang="en-IN" dirty="0"/>
              <a:t>Simplified Security Objective</a:t>
            </a:r>
          </a:p>
        </p:txBody>
      </p:sp>
      <p:sp>
        <p:nvSpPr>
          <p:cNvPr id="6" name="TextBox 5">
            <a:extLst>
              <a:ext uri="{FF2B5EF4-FFF2-40B4-BE49-F238E27FC236}">
                <a16:creationId xmlns:a16="http://schemas.microsoft.com/office/drawing/2014/main" id="{3993B7FF-4EF8-4FE1-98C0-D620A79F7C17}"/>
              </a:ext>
            </a:extLst>
          </p:cNvPr>
          <p:cNvSpPr txBox="1"/>
          <p:nvPr/>
        </p:nvSpPr>
        <p:spPr>
          <a:xfrm>
            <a:off x="4862877" y="4345734"/>
            <a:ext cx="918203" cy="523220"/>
          </a:xfrm>
          <a:prstGeom prst="rect">
            <a:avLst/>
          </a:prstGeom>
          <a:noFill/>
        </p:spPr>
        <p:txBody>
          <a:bodyPr wrap="square" rtlCol="0">
            <a:spAutoFit/>
          </a:bodyPr>
          <a:lstStyle>
            <a:defPPr>
              <a:defRPr lang="en-IN"/>
            </a:defPPr>
            <a:lvl1pPr algn="ctr"/>
          </a:lstStyle>
          <a:p>
            <a:r>
              <a:rPr lang="en-IN" sz="1400" dirty="0"/>
              <a:t>Private</a:t>
            </a:r>
          </a:p>
          <a:p>
            <a:r>
              <a:rPr lang="en-IN" sz="1400" dirty="0"/>
              <a:t>MPLS</a:t>
            </a:r>
          </a:p>
        </p:txBody>
      </p:sp>
      <p:pic>
        <p:nvPicPr>
          <p:cNvPr id="7" name="Picture 6">
            <a:extLst>
              <a:ext uri="{FF2B5EF4-FFF2-40B4-BE49-F238E27FC236}">
                <a16:creationId xmlns:a16="http://schemas.microsoft.com/office/drawing/2014/main" id="{37133490-59F9-4A62-9C61-BAD37C926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454" y="873953"/>
            <a:ext cx="1465385" cy="1465385"/>
          </a:xfrm>
          <a:prstGeom prst="rect">
            <a:avLst/>
          </a:prstGeom>
        </p:spPr>
      </p:pic>
      <p:sp>
        <p:nvSpPr>
          <p:cNvPr id="8" name="TextBox 7">
            <a:extLst>
              <a:ext uri="{FF2B5EF4-FFF2-40B4-BE49-F238E27FC236}">
                <a16:creationId xmlns:a16="http://schemas.microsoft.com/office/drawing/2014/main" id="{1D5354F8-E728-4D5F-9FCB-0F3AD1BF28C4}"/>
              </a:ext>
            </a:extLst>
          </p:cNvPr>
          <p:cNvSpPr txBox="1"/>
          <p:nvPr/>
        </p:nvSpPr>
        <p:spPr>
          <a:xfrm>
            <a:off x="4639074" y="1430776"/>
            <a:ext cx="1296144" cy="523220"/>
          </a:xfrm>
          <a:prstGeom prst="rect">
            <a:avLst/>
          </a:prstGeom>
          <a:noFill/>
        </p:spPr>
        <p:txBody>
          <a:bodyPr wrap="square" rtlCol="0">
            <a:spAutoFit/>
          </a:bodyPr>
          <a:lstStyle>
            <a:defPPr>
              <a:defRPr lang="en-IN"/>
            </a:defPPr>
            <a:lvl1pPr algn="ctr"/>
          </a:lstStyle>
          <a:p>
            <a:r>
              <a:rPr lang="en-IN" sz="1400" dirty="0"/>
              <a:t>Wireless WAN</a:t>
            </a:r>
          </a:p>
        </p:txBody>
      </p:sp>
      <p:pic>
        <p:nvPicPr>
          <p:cNvPr id="9" name="Picture 8">
            <a:extLst>
              <a:ext uri="{FF2B5EF4-FFF2-40B4-BE49-F238E27FC236}">
                <a16:creationId xmlns:a16="http://schemas.microsoft.com/office/drawing/2014/main" id="{1D0AC050-606C-49F3-A268-B640E42E1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725" y="2275459"/>
            <a:ext cx="1465385" cy="1465385"/>
          </a:xfrm>
          <a:prstGeom prst="rect">
            <a:avLst/>
          </a:prstGeom>
        </p:spPr>
      </p:pic>
      <p:sp>
        <p:nvSpPr>
          <p:cNvPr id="10" name="TextBox 9">
            <a:extLst>
              <a:ext uri="{FF2B5EF4-FFF2-40B4-BE49-F238E27FC236}">
                <a16:creationId xmlns:a16="http://schemas.microsoft.com/office/drawing/2014/main" id="{93ABA9F3-CB1A-4B71-BD1E-40286F25E2FE}"/>
              </a:ext>
            </a:extLst>
          </p:cNvPr>
          <p:cNvSpPr txBox="1"/>
          <p:nvPr/>
        </p:nvSpPr>
        <p:spPr>
          <a:xfrm>
            <a:off x="4821855" y="2942978"/>
            <a:ext cx="1027563" cy="308991"/>
          </a:xfrm>
          <a:prstGeom prst="rect">
            <a:avLst/>
          </a:prstGeom>
          <a:noFill/>
        </p:spPr>
        <p:txBody>
          <a:bodyPr wrap="square" rtlCol="0">
            <a:spAutoFit/>
          </a:bodyPr>
          <a:lstStyle/>
          <a:p>
            <a:pPr algn="ctr"/>
            <a:r>
              <a:rPr lang="en-IN" sz="1400" dirty="0"/>
              <a:t>Internet</a:t>
            </a:r>
          </a:p>
        </p:txBody>
      </p:sp>
      <p:pic>
        <p:nvPicPr>
          <p:cNvPr id="11" name="Picture 10">
            <a:extLst>
              <a:ext uri="{FF2B5EF4-FFF2-40B4-BE49-F238E27FC236}">
                <a16:creationId xmlns:a16="http://schemas.microsoft.com/office/drawing/2014/main" id="{A834208F-913B-495D-A11D-8F699D3B2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688" y="2383534"/>
            <a:ext cx="1406649" cy="1406649"/>
          </a:xfrm>
          <a:prstGeom prst="rect">
            <a:avLst/>
          </a:prstGeom>
        </p:spPr>
      </p:pic>
      <p:pic>
        <p:nvPicPr>
          <p:cNvPr id="12" name="Picture 2" descr="http://nww.nimblewireless.com/wp-content/uploads/2012/02/PelicanXL.jpg">
            <a:extLst>
              <a:ext uri="{FF2B5EF4-FFF2-40B4-BE49-F238E27FC236}">
                <a16:creationId xmlns:a16="http://schemas.microsoft.com/office/drawing/2014/main" id="{828894C3-9CDD-4D68-90C1-F32E24E21B50}"/>
              </a:ext>
            </a:extLst>
          </p:cNvPr>
          <p:cNvPicPr>
            <a:picLocks noChangeAspect="1" noChangeArrowheads="1"/>
          </p:cNvPicPr>
          <p:nvPr/>
        </p:nvPicPr>
        <p:blipFill>
          <a:blip r:embed="rId4" cstate="print"/>
          <a:srcRect/>
          <a:stretch>
            <a:fillRect/>
          </a:stretch>
        </p:blipFill>
        <p:spPr bwMode="auto">
          <a:xfrm rot="16200000">
            <a:off x="2396818" y="2556824"/>
            <a:ext cx="251662" cy="317285"/>
          </a:xfrm>
          <a:prstGeom prst="rect">
            <a:avLst/>
          </a:prstGeom>
          <a:noFill/>
        </p:spPr>
      </p:pic>
      <p:pic>
        <p:nvPicPr>
          <p:cNvPr id="13" name="Picture 6">
            <a:extLst>
              <a:ext uri="{FF2B5EF4-FFF2-40B4-BE49-F238E27FC236}">
                <a16:creationId xmlns:a16="http://schemas.microsoft.com/office/drawing/2014/main" id="{622165DE-222E-4FE0-A053-EE8E3387A512}"/>
              </a:ext>
            </a:extLst>
          </p:cNvPr>
          <p:cNvPicPr>
            <a:picLocks noChangeAspect="1" noChangeArrowheads="1"/>
          </p:cNvPicPr>
          <p:nvPr/>
        </p:nvPicPr>
        <p:blipFill>
          <a:blip r:embed="rId5" cstate="print"/>
          <a:srcRect/>
          <a:stretch>
            <a:fillRect/>
          </a:stretch>
        </p:blipFill>
        <p:spPr bwMode="auto">
          <a:xfrm>
            <a:off x="3021283" y="2589635"/>
            <a:ext cx="338469" cy="251662"/>
          </a:xfrm>
          <a:prstGeom prst="rect">
            <a:avLst/>
          </a:prstGeom>
          <a:noFill/>
          <a:ln w="9525">
            <a:noFill/>
            <a:miter lim="800000"/>
            <a:headEnd/>
            <a:tailEnd/>
          </a:ln>
        </p:spPr>
      </p:pic>
      <p:pic>
        <p:nvPicPr>
          <p:cNvPr id="14" name="Picture 13">
            <a:extLst>
              <a:ext uri="{FF2B5EF4-FFF2-40B4-BE49-F238E27FC236}">
                <a16:creationId xmlns:a16="http://schemas.microsoft.com/office/drawing/2014/main" id="{1F173275-6659-40AA-9794-A18CFEF5BED0}"/>
              </a:ext>
            </a:extLst>
          </p:cNvPr>
          <p:cNvPicPr/>
          <p:nvPr/>
        </p:nvPicPr>
        <p:blipFill>
          <a:blip r:embed="rId6" cstate="email">
            <a:lum bright="-2000" contrast="6000"/>
          </a:blip>
          <a:srcRect/>
          <a:stretch>
            <a:fillRect/>
          </a:stretch>
        </p:blipFill>
        <p:spPr bwMode="auto">
          <a:xfrm>
            <a:off x="3021283" y="3299062"/>
            <a:ext cx="451658" cy="271194"/>
          </a:xfrm>
          <a:prstGeom prst="rect">
            <a:avLst/>
          </a:prstGeom>
          <a:noFill/>
          <a:ln w="9525">
            <a:noFill/>
            <a:miter lim="800000"/>
            <a:headEnd/>
            <a:tailEnd/>
          </a:ln>
        </p:spPr>
      </p:pic>
      <p:pic>
        <p:nvPicPr>
          <p:cNvPr id="15" name="Picture 2" descr="http://www.google.co.in/url?sa=i&amp;source=imgres&amp;cd=&amp;ved=0CAkQjBw&amp;url=http%3A%2F%2Fwww.icon2s.com%2Fimg256%2F256x256-black-white-android-infrared-sensor.png&amp;ei=-P9GVdCpNM26uASD4IHwBw&amp;psig=AFQjCNHXoYpHbbOBSxSZFw3-4JV_NP3gXw&amp;ust=1430802809012803">
            <a:extLst>
              <a:ext uri="{FF2B5EF4-FFF2-40B4-BE49-F238E27FC236}">
                <a16:creationId xmlns:a16="http://schemas.microsoft.com/office/drawing/2014/main" id="{B2B98A9D-DE35-4E43-BE17-56A18D8A36BA}"/>
              </a:ext>
            </a:extLst>
          </p:cNvPr>
          <p:cNvPicPr>
            <a:picLocks noChangeAspect="1" noChangeArrowheads="1"/>
          </p:cNvPicPr>
          <p:nvPr/>
        </p:nvPicPr>
        <p:blipFill>
          <a:blip r:embed="rId7" cstate="print"/>
          <a:srcRect/>
          <a:stretch>
            <a:fillRect/>
          </a:stretch>
        </p:blipFill>
        <p:spPr bwMode="auto">
          <a:xfrm>
            <a:off x="2775590" y="3011030"/>
            <a:ext cx="190844" cy="190844"/>
          </a:xfrm>
          <a:prstGeom prst="rect">
            <a:avLst/>
          </a:prstGeom>
          <a:noFill/>
        </p:spPr>
      </p:pic>
      <p:pic>
        <p:nvPicPr>
          <p:cNvPr id="16" name="Picture 15">
            <a:extLst>
              <a:ext uri="{FF2B5EF4-FFF2-40B4-BE49-F238E27FC236}">
                <a16:creationId xmlns:a16="http://schemas.microsoft.com/office/drawing/2014/main" id="{09EFE36E-7D08-4196-8C01-45505794E0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3712" y="3299062"/>
            <a:ext cx="312425" cy="312425"/>
          </a:xfrm>
          <a:prstGeom prst="rect">
            <a:avLst/>
          </a:prstGeom>
        </p:spPr>
      </p:pic>
      <p:cxnSp>
        <p:nvCxnSpPr>
          <p:cNvPr id="17" name="Connector: Elbow 16">
            <a:extLst>
              <a:ext uri="{FF2B5EF4-FFF2-40B4-BE49-F238E27FC236}">
                <a16:creationId xmlns:a16="http://schemas.microsoft.com/office/drawing/2014/main" id="{A727C247-C1C1-49F2-9DDB-EB3AE01F6AE8}"/>
              </a:ext>
            </a:extLst>
          </p:cNvPr>
          <p:cNvCxnSpPr>
            <a:cxnSpLocks/>
            <a:stCxn id="21" idx="6"/>
            <a:endCxn id="8" idx="1"/>
          </p:cNvCxnSpPr>
          <p:nvPr/>
        </p:nvCxnSpPr>
        <p:spPr>
          <a:xfrm flipV="1">
            <a:off x="3769236" y="1692386"/>
            <a:ext cx="869838" cy="1179516"/>
          </a:xfrm>
          <a:prstGeom prst="bentConnector3">
            <a:avLst>
              <a:gd name="adj1" fmla="val 50000"/>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4E93652-D0AE-48E3-9B7E-A38A77CC5726}"/>
              </a:ext>
            </a:extLst>
          </p:cNvPr>
          <p:cNvCxnSpPr>
            <a:cxnSpLocks/>
            <a:stCxn id="19" idx="6"/>
            <a:endCxn id="6" idx="1"/>
          </p:cNvCxnSpPr>
          <p:nvPr/>
        </p:nvCxnSpPr>
        <p:spPr>
          <a:xfrm>
            <a:off x="3769237" y="3295900"/>
            <a:ext cx="1093640" cy="1311444"/>
          </a:xfrm>
          <a:prstGeom prst="bentConnector3">
            <a:avLst>
              <a:gd name="adj1" fmla="val 50000"/>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4245C6A-DA94-4007-AE4E-143265FCA42E}"/>
              </a:ext>
            </a:extLst>
          </p:cNvPr>
          <p:cNvSpPr/>
          <p:nvPr/>
        </p:nvSpPr>
        <p:spPr>
          <a:xfrm>
            <a:off x="3598762" y="3219004"/>
            <a:ext cx="170475" cy="153792"/>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6D746E52-38A1-49EB-AE8A-9EFBA041CE65}"/>
              </a:ext>
            </a:extLst>
          </p:cNvPr>
          <p:cNvSpPr/>
          <p:nvPr/>
        </p:nvSpPr>
        <p:spPr>
          <a:xfrm>
            <a:off x="3598762" y="3011127"/>
            <a:ext cx="170475" cy="153792"/>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293AE362-911B-438D-9D5C-DFB0DF9CBC07}"/>
              </a:ext>
            </a:extLst>
          </p:cNvPr>
          <p:cNvSpPr/>
          <p:nvPr/>
        </p:nvSpPr>
        <p:spPr>
          <a:xfrm>
            <a:off x="3598761" y="2795006"/>
            <a:ext cx="170475" cy="153792"/>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cxnSp>
        <p:nvCxnSpPr>
          <p:cNvPr id="22" name="Connector: Elbow 21">
            <a:extLst>
              <a:ext uri="{FF2B5EF4-FFF2-40B4-BE49-F238E27FC236}">
                <a16:creationId xmlns:a16="http://schemas.microsoft.com/office/drawing/2014/main" id="{8DA0A2BA-507E-4F69-BA82-4733BF18EAB9}"/>
              </a:ext>
            </a:extLst>
          </p:cNvPr>
          <p:cNvCxnSpPr>
            <a:cxnSpLocks/>
            <a:stCxn id="20" idx="6"/>
            <a:endCxn id="10" idx="1"/>
          </p:cNvCxnSpPr>
          <p:nvPr/>
        </p:nvCxnSpPr>
        <p:spPr>
          <a:xfrm>
            <a:off x="3769237" y="3088023"/>
            <a:ext cx="1052618" cy="9451"/>
          </a:xfrm>
          <a:prstGeom prst="bentConnector3">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68A701F-895C-4DCC-9E07-0C07AEECC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476" y="2142829"/>
            <a:ext cx="1715541" cy="1715541"/>
          </a:xfrm>
          <a:prstGeom prst="rect">
            <a:avLst/>
          </a:prstGeom>
        </p:spPr>
      </p:pic>
      <p:sp>
        <p:nvSpPr>
          <p:cNvPr id="24" name="TextBox 23">
            <a:extLst>
              <a:ext uri="{FF2B5EF4-FFF2-40B4-BE49-F238E27FC236}">
                <a16:creationId xmlns:a16="http://schemas.microsoft.com/office/drawing/2014/main" id="{653A0560-349C-4CD2-91AA-D59E00F187DE}"/>
              </a:ext>
            </a:extLst>
          </p:cNvPr>
          <p:cNvSpPr txBox="1"/>
          <p:nvPr/>
        </p:nvSpPr>
        <p:spPr>
          <a:xfrm>
            <a:off x="6685763" y="2794222"/>
            <a:ext cx="936116" cy="523220"/>
          </a:xfrm>
          <a:prstGeom prst="rect">
            <a:avLst/>
          </a:prstGeom>
          <a:noFill/>
        </p:spPr>
        <p:txBody>
          <a:bodyPr wrap="square" rtlCol="0">
            <a:spAutoFit/>
          </a:bodyPr>
          <a:lstStyle>
            <a:defPPr>
              <a:defRPr lang="en-IN"/>
            </a:defPPr>
            <a:lvl1pPr algn="ctr"/>
          </a:lstStyle>
          <a:p>
            <a:r>
              <a:rPr lang="en-IN" sz="1400" dirty="0"/>
              <a:t>Public </a:t>
            </a:r>
          </a:p>
          <a:p>
            <a:r>
              <a:rPr lang="en-IN" sz="1400" dirty="0"/>
              <a:t>Cloud</a:t>
            </a:r>
          </a:p>
        </p:txBody>
      </p:sp>
      <p:pic>
        <p:nvPicPr>
          <p:cNvPr id="25" name="Picture 24">
            <a:extLst>
              <a:ext uri="{FF2B5EF4-FFF2-40B4-BE49-F238E27FC236}">
                <a16:creationId xmlns:a16="http://schemas.microsoft.com/office/drawing/2014/main" id="{5C6F26C4-A088-488B-87F5-A4D967F59B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037" y="2404439"/>
            <a:ext cx="1432915" cy="1432915"/>
          </a:xfrm>
          <a:prstGeom prst="rect">
            <a:avLst/>
          </a:prstGeom>
        </p:spPr>
      </p:pic>
      <p:sp>
        <p:nvSpPr>
          <p:cNvPr id="26" name="TextBox 25">
            <a:extLst>
              <a:ext uri="{FF2B5EF4-FFF2-40B4-BE49-F238E27FC236}">
                <a16:creationId xmlns:a16="http://schemas.microsoft.com/office/drawing/2014/main" id="{F8313B01-B5FC-4C3F-94FE-230722966264}"/>
              </a:ext>
            </a:extLst>
          </p:cNvPr>
          <p:cNvSpPr txBox="1"/>
          <p:nvPr/>
        </p:nvSpPr>
        <p:spPr>
          <a:xfrm>
            <a:off x="8363730" y="3639357"/>
            <a:ext cx="2081579" cy="307777"/>
          </a:xfrm>
          <a:prstGeom prst="rect">
            <a:avLst/>
          </a:prstGeom>
          <a:noFill/>
        </p:spPr>
        <p:txBody>
          <a:bodyPr wrap="square" rtlCol="0">
            <a:spAutoFit/>
          </a:bodyPr>
          <a:lstStyle>
            <a:defPPr>
              <a:defRPr lang="en-IN"/>
            </a:defPPr>
            <a:lvl1pPr algn="ctr"/>
          </a:lstStyle>
          <a:p>
            <a:r>
              <a:rPr lang="en-IN" sz="1400" dirty="0"/>
              <a:t>Enterprise DC / Cloud</a:t>
            </a:r>
          </a:p>
        </p:txBody>
      </p:sp>
      <p:pic>
        <p:nvPicPr>
          <p:cNvPr id="27" name="Picture 26">
            <a:extLst>
              <a:ext uri="{FF2B5EF4-FFF2-40B4-BE49-F238E27FC236}">
                <a16:creationId xmlns:a16="http://schemas.microsoft.com/office/drawing/2014/main" id="{FE723C1E-0359-4B8B-A800-DB98CED14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453" y="3941261"/>
            <a:ext cx="1465385" cy="1465385"/>
          </a:xfrm>
          <a:prstGeom prst="rect">
            <a:avLst/>
          </a:prstGeom>
        </p:spPr>
      </p:pic>
      <p:cxnSp>
        <p:nvCxnSpPr>
          <p:cNvPr id="28" name="Connector: Elbow 27">
            <a:extLst>
              <a:ext uri="{FF2B5EF4-FFF2-40B4-BE49-F238E27FC236}">
                <a16:creationId xmlns:a16="http://schemas.microsoft.com/office/drawing/2014/main" id="{93E6CB49-87F8-4672-9FA8-A73AAE9030EC}"/>
              </a:ext>
            </a:extLst>
          </p:cNvPr>
          <p:cNvCxnSpPr>
            <a:cxnSpLocks/>
            <a:endCxn id="25" idx="2"/>
          </p:cNvCxnSpPr>
          <p:nvPr/>
        </p:nvCxnSpPr>
        <p:spPr>
          <a:xfrm flipV="1">
            <a:off x="5682190" y="3837354"/>
            <a:ext cx="3686305" cy="964606"/>
          </a:xfrm>
          <a:prstGeom prst="bentConnector2">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B05B835C-4966-4596-94A1-7375E6E34818}"/>
              </a:ext>
            </a:extLst>
          </p:cNvPr>
          <p:cNvCxnSpPr>
            <a:cxnSpLocks/>
            <a:stCxn id="9" idx="3"/>
            <a:endCxn id="25" idx="2"/>
          </p:cNvCxnSpPr>
          <p:nvPr/>
        </p:nvCxnSpPr>
        <p:spPr>
          <a:xfrm>
            <a:off x="6022110" y="3008152"/>
            <a:ext cx="3346385" cy="829202"/>
          </a:xfrm>
          <a:prstGeom prst="bentConnector4">
            <a:avLst>
              <a:gd name="adj1" fmla="val 5251"/>
              <a:gd name="adj2" fmla="val 127569"/>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360FF6E6-E09C-416D-8F64-633A826D2601}"/>
              </a:ext>
            </a:extLst>
          </p:cNvPr>
          <p:cNvCxnSpPr>
            <a:cxnSpLocks/>
            <a:stCxn id="8" idx="3"/>
            <a:endCxn id="24" idx="0"/>
          </p:cNvCxnSpPr>
          <p:nvPr/>
        </p:nvCxnSpPr>
        <p:spPr>
          <a:xfrm>
            <a:off x="5935218" y="1692386"/>
            <a:ext cx="1218603" cy="1101836"/>
          </a:xfrm>
          <a:prstGeom prst="bentConnector2">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E2E8384-2A54-435C-94D7-29CEDF76A7E1}"/>
              </a:ext>
            </a:extLst>
          </p:cNvPr>
          <p:cNvCxnSpPr>
            <a:cxnSpLocks/>
            <a:stCxn id="24" idx="3"/>
            <a:endCxn id="25" idx="1"/>
          </p:cNvCxnSpPr>
          <p:nvPr/>
        </p:nvCxnSpPr>
        <p:spPr>
          <a:xfrm>
            <a:off x="7621879" y="3055832"/>
            <a:ext cx="1030158" cy="65065"/>
          </a:xfrm>
          <a:prstGeom prst="bentConnector3">
            <a:avLst>
              <a:gd name="adj1" fmla="val 50000"/>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7">
            <a:extLst>
              <a:ext uri="{FF2B5EF4-FFF2-40B4-BE49-F238E27FC236}">
                <a16:creationId xmlns:a16="http://schemas.microsoft.com/office/drawing/2014/main" id="{A5E74ABA-1A1D-4EA7-AC9A-1F7E60D9ED91}"/>
              </a:ext>
            </a:extLst>
          </p:cNvPr>
          <p:cNvSpPr/>
          <p:nvPr/>
        </p:nvSpPr>
        <p:spPr>
          <a:xfrm>
            <a:off x="8226861" y="922798"/>
            <a:ext cx="2245755" cy="1455343"/>
          </a:xfrm>
          <a:prstGeom prst="roundRect">
            <a:avLst/>
          </a:prstGeom>
          <a:ln w="254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1056" dirty="0"/>
          </a:p>
        </p:txBody>
      </p:sp>
      <p:pic>
        <p:nvPicPr>
          <p:cNvPr id="33" name="Picture 6" descr="http://www.google.co.in/url?sa=i&amp;source=imgres&amp;cd=&amp;ved=0CAkQjBw&amp;url=https%3A%2F%2Fcdn4.iconfinder.com%2Fdata%2Ficons%2Fdot%2F256%2Fpublic_transportation.png&amp;ei=5tZFVYn_BMmfugTGu4D4Cg&amp;psig=AFQjCNF1FctMuqMUZKYGGGZttPGlPA6Jxw&amp;ust=1430726758198830">
            <a:extLst>
              <a:ext uri="{FF2B5EF4-FFF2-40B4-BE49-F238E27FC236}">
                <a16:creationId xmlns:a16="http://schemas.microsoft.com/office/drawing/2014/main" id="{5333DBAA-F95F-4B24-B61D-3EF7F7222A66}"/>
              </a:ext>
            </a:extLst>
          </p:cNvPr>
          <p:cNvPicPr>
            <a:picLocks noChangeAspect="1" noChangeArrowheads="1"/>
          </p:cNvPicPr>
          <p:nvPr/>
        </p:nvPicPr>
        <p:blipFill rotWithShape="1">
          <a:blip r:embed="rId10" cstate="print"/>
          <a:srcRect t="17976" b="7657"/>
          <a:stretch/>
        </p:blipFill>
        <p:spPr bwMode="auto">
          <a:xfrm>
            <a:off x="8500935" y="1107742"/>
            <a:ext cx="405269" cy="301383"/>
          </a:xfrm>
          <a:prstGeom prst="rect">
            <a:avLst/>
          </a:prstGeom>
          <a:noFill/>
        </p:spPr>
      </p:pic>
      <p:pic>
        <p:nvPicPr>
          <p:cNvPr id="34" name="Picture 10" descr="http://www.google.co.in/url?sa=i&amp;source=imgres&amp;cd=&amp;ved=0CAkQjBw&amp;url=http%3A%2F%2Fallsalekart.com%2Fwp-content%2Fthemes%2Fbishop%2Fimages%2Fcod.png&amp;ei=VddFVbmbMpCPuATBrIG4DQ&amp;psig=AFQjCNETYJNjntc7VSuDih41L2OvDR8bGA&amp;ust=1430726869954583">
            <a:extLst>
              <a:ext uri="{FF2B5EF4-FFF2-40B4-BE49-F238E27FC236}">
                <a16:creationId xmlns:a16="http://schemas.microsoft.com/office/drawing/2014/main" id="{9E40C7EB-1472-477E-9D23-4CC783C8C489}"/>
              </a:ext>
            </a:extLst>
          </p:cNvPr>
          <p:cNvPicPr>
            <a:picLocks noChangeAspect="1" noChangeArrowheads="1"/>
          </p:cNvPicPr>
          <p:nvPr/>
        </p:nvPicPr>
        <p:blipFill>
          <a:blip r:embed="rId11" cstate="print"/>
          <a:srcRect/>
          <a:stretch>
            <a:fillRect/>
          </a:stretch>
        </p:blipFill>
        <p:spPr bwMode="auto">
          <a:xfrm>
            <a:off x="8982689" y="1023464"/>
            <a:ext cx="452992" cy="452992"/>
          </a:xfrm>
          <a:prstGeom prst="rect">
            <a:avLst/>
          </a:prstGeom>
          <a:noFill/>
        </p:spPr>
      </p:pic>
      <p:sp>
        <p:nvSpPr>
          <p:cNvPr id="35" name="TextBox 34">
            <a:extLst>
              <a:ext uri="{FF2B5EF4-FFF2-40B4-BE49-F238E27FC236}">
                <a16:creationId xmlns:a16="http://schemas.microsoft.com/office/drawing/2014/main" id="{CB33C313-D998-4013-884F-4307E9191D75}"/>
              </a:ext>
            </a:extLst>
          </p:cNvPr>
          <p:cNvSpPr txBox="1"/>
          <p:nvPr/>
        </p:nvSpPr>
        <p:spPr>
          <a:xfrm>
            <a:off x="8383084" y="1374014"/>
            <a:ext cx="628698" cy="198965"/>
          </a:xfrm>
          <a:prstGeom prst="rect">
            <a:avLst/>
          </a:prstGeom>
          <a:noFill/>
        </p:spPr>
        <p:txBody>
          <a:bodyPr wrap="none" rtlCol="0">
            <a:spAutoFit/>
          </a:bodyPr>
          <a:lstStyle/>
          <a:p>
            <a:r>
              <a:rPr lang="en-US" sz="693" dirty="0"/>
              <a:t>Automotive</a:t>
            </a:r>
          </a:p>
        </p:txBody>
      </p:sp>
      <p:sp>
        <p:nvSpPr>
          <p:cNvPr id="36" name="TextBox 35">
            <a:extLst>
              <a:ext uri="{FF2B5EF4-FFF2-40B4-BE49-F238E27FC236}">
                <a16:creationId xmlns:a16="http://schemas.microsoft.com/office/drawing/2014/main" id="{94C91DA1-2908-41BF-A673-DBF93D73AE47}"/>
              </a:ext>
            </a:extLst>
          </p:cNvPr>
          <p:cNvSpPr txBox="1"/>
          <p:nvPr/>
        </p:nvSpPr>
        <p:spPr>
          <a:xfrm>
            <a:off x="8924138" y="1374014"/>
            <a:ext cx="588623" cy="198965"/>
          </a:xfrm>
          <a:prstGeom prst="rect">
            <a:avLst/>
          </a:prstGeom>
          <a:noFill/>
        </p:spPr>
        <p:txBody>
          <a:bodyPr wrap="none" rtlCol="0">
            <a:spAutoFit/>
          </a:bodyPr>
          <a:lstStyle/>
          <a:p>
            <a:r>
              <a:rPr lang="en-US" sz="693" dirty="0"/>
              <a:t>Transport </a:t>
            </a:r>
          </a:p>
        </p:txBody>
      </p:sp>
      <p:sp>
        <p:nvSpPr>
          <p:cNvPr id="37" name="TextBox 36">
            <a:extLst>
              <a:ext uri="{FF2B5EF4-FFF2-40B4-BE49-F238E27FC236}">
                <a16:creationId xmlns:a16="http://schemas.microsoft.com/office/drawing/2014/main" id="{317A3719-83E8-4A8A-ADDF-4C6332C86E0F}"/>
              </a:ext>
            </a:extLst>
          </p:cNvPr>
          <p:cNvSpPr txBox="1"/>
          <p:nvPr/>
        </p:nvSpPr>
        <p:spPr>
          <a:xfrm>
            <a:off x="9488607" y="1362129"/>
            <a:ext cx="465192" cy="198965"/>
          </a:xfrm>
          <a:prstGeom prst="rect">
            <a:avLst/>
          </a:prstGeom>
          <a:noFill/>
        </p:spPr>
        <p:txBody>
          <a:bodyPr wrap="none" rtlCol="0">
            <a:spAutoFit/>
          </a:bodyPr>
          <a:lstStyle/>
          <a:p>
            <a:r>
              <a:rPr lang="en-US" sz="693" dirty="0"/>
              <a:t>Health </a:t>
            </a:r>
          </a:p>
        </p:txBody>
      </p:sp>
      <p:sp>
        <p:nvSpPr>
          <p:cNvPr id="38" name="TextBox 37">
            <a:extLst>
              <a:ext uri="{FF2B5EF4-FFF2-40B4-BE49-F238E27FC236}">
                <a16:creationId xmlns:a16="http://schemas.microsoft.com/office/drawing/2014/main" id="{EDBBD949-CBB6-4103-BFD3-487AFE4D5B13}"/>
              </a:ext>
            </a:extLst>
          </p:cNvPr>
          <p:cNvSpPr txBox="1"/>
          <p:nvPr/>
        </p:nvSpPr>
        <p:spPr>
          <a:xfrm>
            <a:off x="8363730" y="2058781"/>
            <a:ext cx="540533" cy="198965"/>
          </a:xfrm>
          <a:prstGeom prst="rect">
            <a:avLst/>
          </a:prstGeom>
          <a:noFill/>
        </p:spPr>
        <p:txBody>
          <a:bodyPr wrap="none" rtlCol="0">
            <a:spAutoFit/>
          </a:bodyPr>
          <a:lstStyle/>
          <a:p>
            <a:pPr algn="ctr"/>
            <a:r>
              <a:rPr lang="en-US" sz="693" dirty="0"/>
              <a:t>Financial</a:t>
            </a:r>
          </a:p>
        </p:txBody>
      </p:sp>
      <p:sp>
        <p:nvSpPr>
          <p:cNvPr id="39" name="TextBox 38">
            <a:extLst>
              <a:ext uri="{FF2B5EF4-FFF2-40B4-BE49-F238E27FC236}">
                <a16:creationId xmlns:a16="http://schemas.microsoft.com/office/drawing/2014/main" id="{4E884A6E-A686-48A2-9260-4076A929B45D}"/>
              </a:ext>
            </a:extLst>
          </p:cNvPr>
          <p:cNvSpPr txBox="1"/>
          <p:nvPr/>
        </p:nvSpPr>
        <p:spPr>
          <a:xfrm>
            <a:off x="9240497" y="2049166"/>
            <a:ext cx="668773" cy="198965"/>
          </a:xfrm>
          <a:prstGeom prst="rect">
            <a:avLst/>
          </a:prstGeom>
          <a:noFill/>
        </p:spPr>
        <p:txBody>
          <a:bodyPr wrap="none" rtlCol="0">
            <a:spAutoFit/>
          </a:bodyPr>
          <a:lstStyle/>
          <a:p>
            <a:r>
              <a:rPr lang="en-US" sz="693" dirty="0"/>
              <a:t>Surveillance</a:t>
            </a:r>
          </a:p>
        </p:txBody>
      </p:sp>
      <p:sp>
        <p:nvSpPr>
          <p:cNvPr id="40" name="TextBox 39">
            <a:extLst>
              <a:ext uri="{FF2B5EF4-FFF2-40B4-BE49-F238E27FC236}">
                <a16:creationId xmlns:a16="http://schemas.microsoft.com/office/drawing/2014/main" id="{4AB0287C-9D0C-4C64-8DCC-EA163AC71DC4}"/>
              </a:ext>
            </a:extLst>
          </p:cNvPr>
          <p:cNvSpPr txBox="1"/>
          <p:nvPr/>
        </p:nvSpPr>
        <p:spPr>
          <a:xfrm>
            <a:off x="9784264" y="2044031"/>
            <a:ext cx="633507" cy="198965"/>
          </a:xfrm>
          <a:prstGeom prst="rect">
            <a:avLst/>
          </a:prstGeom>
          <a:noFill/>
        </p:spPr>
        <p:txBody>
          <a:bodyPr wrap="none" rtlCol="0">
            <a:spAutoFit/>
          </a:bodyPr>
          <a:lstStyle/>
          <a:p>
            <a:pPr algn="ctr"/>
            <a:r>
              <a:rPr lang="en-US" sz="693" dirty="0"/>
              <a:t>Automation</a:t>
            </a:r>
          </a:p>
        </p:txBody>
      </p:sp>
      <p:pic>
        <p:nvPicPr>
          <p:cNvPr id="41" name="Picture 20" descr="http://www.google.co.in/url?sa=i&amp;source=imgres&amp;cd=&amp;ved=0CAkQjBw&amp;url=https%3A%2F%2Fd30y9cdsu7xlg0.cloudfront.net%2Fpng%2F75690-200.png&amp;ei=FdxFVcriM9CyuASAn4Ag&amp;psig=AFQjCNHwgLNdzvqpcG4bukhYftAXdaXx6A&amp;ust=1430728085996233">
            <a:extLst>
              <a:ext uri="{FF2B5EF4-FFF2-40B4-BE49-F238E27FC236}">
                <a16:creationId xmlns:a16="http://schemas.microsoft.com/office/drawing/2014/main" id="{619FAED6-7959-4865-9EE8-44F70014E4A9}"/>
              </a:ext>
            </a:extLst>
          </p:cNvPr>
          <p:cNvPicPr>
            <a:picLocks noChangeAspect="1" noChangeArrowheads="1"/>
          </p:cNvPicPr>
          <p:nvPr/>
        </p:nvPicPr>
        <p:blipFill>
          <a:blip r:embed="rId12" cstate="print"/>
          <a:srcRect/>
          <a:stretch>
            <a:fillRect/>
          </a:stretch>
        </p:blipFill>
        <p:spPr bwMode="auto">
          <a:xfrm>
            <a:off x="8506634" y="1744844"/>
            <a:ext cx="251662" cy="251662"/>
          </a:xfrm>
          <a:prstGeom prst="rect">
            <a:avLst/>
          </a:prstGeom>
          <a:noFill/>
        </p:spPr>
      </p:pic>
      <p:pic>
        <p:nvPicPr>
          <p:cNvPr id="42" name="Picture 26" descr="http://www.google.co.in/url?sa=i&amp;source=imgres&amp;cd=&amp;ved=0CAkQjBw&amp;url=http%3A%2F%2Fgambargadget.info%2Fwp-content%2Fuploads%2F2014%2F12%2Fsecurity-camera-icon.png&amp;ei=49xFVZC1Asm3uATT9IHoBQ&amp;psig=AFQjCNEO_wFk4msgE3JBMsUDMZ8_JUvL8g&amp;ust=1430728291181310">
            <a:extLst>
              <a:ext uri="{FF2B5EF4-FFF2-40B4-BE49-F238E27FC236}">
                <a16:creationId xmlns:a16="http://schemas.microsoft.com/office/drawing/2014/main" id="{BFEBB650-990C-4216-844B-1DBEFA0F7C76}"/>
              </a:ext>
            </a:extLst>
          </p:cNvPr>
          <p:cNvPicPr>
            <a:picLocks noChangeAspect="1" noChangeArrowheads="1"/>
          </p:cNvPicPr>
          <p:nvPr/>
        </p:nvPicPr>
        <p:blipFill>
          <a:blip r:embed="rId13" cstate="print"/>
          <a:srcRect/>
          <a:stretch>
            <a:fillRect/>
          </a:stretch>
        </p:blipFill>
        <p:spPr bwMode="auto">
          <a:xfrm>
            <a:off x="9470202" y="1864663"/>
            <a:ext cx="201330" cy="155696"/>
          </a:xfrm>
          <a:prstGeom prst="rect">
            <a:avLst/>
          </a:prstGeom>
          <a:noFill/>
        </p:spPr>
      </p:pic>
      <p:pic>
        <p:nvPicPr>
          <p:cNvPr id="43" name="Picture 40" descr="http://www.google.co.in/url?sa=i&amp;source=imgres&amp;cd=&amp;ved=0CAkQjBw&amp;url=https%3A%2F%2Fd30y9cdsu7xlg0.cloudfront.net%2Fpng%2F74467-200.png&amp;ei=i99FVYumHpK7uATRw4CICA&amp;psig=AFQjCNGQwP9qWpPL1z7bHuu81Vh0oF9LJg&amp;ust=1430728971651151">
            <a:extLst>
              <a:ext uri="{FF2B5EF4-FFF2-40B4-BE49-F238E27FC236}">
                <a16:creationId xmlns:a16="http://schemas.microsoft.com/office/drawing/2014/main" id="{707AC226-94CA-4E43-83CF-83AB79C9B95E}"/>
              </a:ext>
            </a:extLst>
          </p:cNvPr>
          <p:cNvPicPr>
            <a:picLocks noChangeAspect="1" noChangeArrowheads="1"/>
          </p:cNvPicPr>
          <p:nvPr/>
        </p:nvPicPr>
        <p:blipFill>
          <a:blip r:embed="rId14" cstate="print"/>
          <a:srcRect/>
          <a:stretch>
            <a:fillRect/>
          </a:stretch>
        </p:blipFill>
        <p:spPr bwMode="auto">
          <a:xfrm>
            <a:off x="9975187" y="1792498"/>
            <a:ext cx="251662" cy="251662"/>
          </a:xfrm>
          <a:prstGeom prst="rect">
            <a:avLst/>
          </a:prstGeom>
          <a:noFill/>
        </p:spPr>
      </p:pic>
      <p:sp>
        <p:nvSpPr>
          <p:cNvPr id="44" name="TextBox 43">
            <a:extLst>
              <a:ext uri="{FF2B5EF4-FFF2-40B4-BE49-F238E27FC236}">
                <a16:creationId xmlns:a16="http://schemas.microsoft.com/office/drawing/2014/main" id="{3A438AEF-3066-4267-A79E-4CE801EFE3AF}"/>
              </a:ext>
            </a:extLst>
          </p:cNvPr>
          <p:cNvSpPr txBox="1"/>
          <p:nvPr/>
        </p:nvSpPr>
        <p:spPr>
          <a:xfrm>
            <a:off x="8879307" y="2049166"/>
            <a:ext cx="492443" cy="198965"/>
          </a:xfrm>
          <a:prstGeom prst="rect">
            <a:avLst/>
          </a:prstGeom>
          <a:noFill/>
        </p:spPr>
        <p:txBody>
          <a:bodyPr wrap="none" rtlCol="0">
            <a:spAutoFit/>
          </a:bodyPr>
          <a:lstStyle/>
          <a:p>
            <a:r>
              <a:rPr lang="en-US" sz="693" dirty="0"/>
              <a:t>Utilities </a:t>
            </a:r>
          </a:p>
        </p:txBody>
      </p:sp>
      <p:pic>
        <p:nvPicPr>
          <p:cNvPr id="45" name="Picture 2" descr="http://www.google.co.in/url?sa=i&amp;source=imgres&amp;cd=&amp;ved=0CAkQjBw&amp;url=http%3A%2F%2Fwww.myiconfinder.com%2Fuploads%2Ficonsets%2F256-256-2f02835f3143db3db800d7da1165bf01.png&amp;ei=jdVFVarJDsfGuAS4toGICA&amp;psig=AFQjCNG2BiBX1pfbpGhhu5watZ5jGuOogA&amp;ust=1430726413386657">
            <a:extLst>
              <a:ext uri="{FF2B5EF4-FFF2-40B4-BE49-F238E27FC236}">
                <a16:creationId xmlns:a16="http://schemas.microsoft.com/office/drawing/2014/main" id="{43D904C1-BD47-4CE0-B42D-3E4ECC64B034}"/>
              </a:ext>
            </a:extLst>
          </p:cNvPr>
          <p:cNvPicPr>
            <a:picLocks noChangeAspect="1" noChangeArrowheads="1"/>
          </p:cNvPicPr>
          <p:nvPr/>
        </p:nvPicPr>
        <p:blipFill>
          <a:blip r:embed="rId15" cstate="print"/>
          <a:srcRect/>
          <a:stretch>
            <a:fillRect/>
          </a:stretch>
        </p:blipFill>
        <p:spPr bwMode="auto">
          <a:xfrm>
            <a:off x="8989075" y="1765208"/>
            <a:ext cx="301995" cy="301995"/>
          </a:xfrm>
          <a:prstGeom prst="rect">
            <a:avLst/>
          </a:prstGeom>
          <a:noFill/>
        </p:spPr>
      </p:pic>
      <p:pic>
        <p:nvPicPr>
          <p:cNvPr id="46" name="Picture 45">
            <a:extLst>
              <a:ext uri="{FF2B5EF4-FFF2-40B4-BE49-F238E27FC236}">
                <a16:creationId xmlns:a16="http://schemas.microsoft.com/office/drawing/2014/main" id="{4DE8E539-83CC-4E0D-9BED-7774350C385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87508" y="1110037"/>
            <a:ext cx="263977" cy="263977"/>
          </a:xfrm>
          <a:prstGeom prst="rect">
            <a:avLst/>
          </a:prstGeom>
        </p:spPr>
      </p:pic>
      <p:pic>
        <p:nvPicPr>
          <p:cNvPr id="47" name="Picture 46">
            <a:extLst>
              <a:ext uri="{FF2B5EF4-FFF2-40B4-BE49-F238E27FC236}">
                <a16:creationId xmlns:a16="http://schemas.microsoft.com/office/drawing/2014/main" id="{97A69ED5-3478-482A-ACC1-0D19653F7E7E}"/>
              </a:ext>
            </a:extLst>
          </p:cNvPr>
          <p:cNvPicPr>
            <a:picLocks noChangeAspect="1"/>
          </p:cNvPicPr>
          <p:nvPr/>
        </p:nvPicPr>
        <p:blipFill>
          <a:blip r:embed="rId17"/>
          <a:stretch>
            <a:fillRect/>
          </a:stretch>
        </p:blipFill>
        <p:spPr>
          <a:xfrm>
            <a:off x="9921656" y="1084126"/>
            <a:ext cx="400089" cy="299165"/>
          </a:xfrm>
          <a:prstGeom prst="rect">
            <a:avLst/>
          </a:prstGeom>
        </p:spPr>
      </p:pic>
      <p:sp>
        <p:nvSpPr>
          <p:cNvPr id="48" name="TextBox 47">
            <a:extLst>
              <a:ext uri="{FF2B5EF4-FFF2-40B4-BE49-F238E27FC236}">
                <a16:creationId xmlns:a16="http://schemas.microsoft.com/office/drawing/2014/main" id="{3D6FAA9C-583B-4720-AA56-AAF23A9E3A8F}"/>
              </a:ext>
            </a:extLst>
          </p:cNvPr>
          <p:cNvSpPr txBox="1"/>
          <p:nvPr/>
        </p:nvSpPr>
        <p:spPr>
          <a:xfrm>
            <a:off x="9871324" y="1364080"/>
            <a:ext cx="567784" cy="198965"/>
          </a:xfrm>
          <a:prstGeom prst="rect">
            <a:avLst/>
          </a:prstGeom>
          <a:noFill/>
        </p:spPr>
        <p:txBody>
          <a:bodyPr wrap="none" rtlCol="0">
            <a:spAutoFit/>
          </a:bodyPr>
          <a:lstStyle/>
          <a:p>
            <a:r>
              <a:rPr lang="en-US" sz="693" dirty="0"/>
              <a:t>Industrial </a:t>
            </a:r>
          </a:p>
        </p:txBody>
      </p:sp>
      <p:cxnSp>
        <p:nvCxnSpPr>
          <p:cNvPr id="49" name="Connector: Elbow 48">
            <a:extLst>
              <a:ext uri="{FF2B5EF4-FFF2-40B4-BE49-F238E27FC236}">
                <a16:creationId xmlns:a16="http://schemas.microsoft.com/office/drawing/2014/main" id="{63BD0272-CDD8-4093-9A55-12B031AB1513}"/>
              </a:ext>
            </a:extLst>
          </p:cNvPr>
          <p:cNvCxnSpPr>
            <a:cxnSpLocks/>
          </p:cNvCxnSpPr>
          <p:nvPr/>
        </p:nvCxnSpPr>
        <p:spPr>
          <a:xfrm rot="16200000" flipH="1">
            <a:off x="1405609" y="4891484"/>
            <a:ext cx="1736956" cy="1643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D861200-EF07-4C4C-850D-187B7ABED4B1}"/>
              </a:ext>
            </a:extLst>
          </p:cNvPr>
          <p:cNvSpPr txBox="1"/>
          <p:nvPr/>
        </p:nvSpPr>
        <p:spPr>
          <a:xfrm>
            <a:off x="2356266" y="5180421"/>
            <a:ext cx="7427997" cy="1323439"/>
          </a:xfrm>
          <a:prstGeom prst="rect">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defRPr sz="1600"/>
            </a:lvl1pPr>
          </a:lstStyle>
          <a:p>
            <a:r>
              <a:rPr lang="en-IN" dirty="0"/>
              <a:t>Objective:</a:t>
            </a:r>
          </a:p>
          <a:p>
            <a:pPr marL="342900" indent="-342900">
              <a:buFont typeface="+mj-lt"/>
              <a:buAutoNum type="arabicPeriod"/>
            </a:pPr>
            <a:r>
              <a:rPr lang="en-IN" dirty="0"/>
              <a:t>Only Known and Trusted Devices Connect to the Network and Apps</a:t>
            </a:r>
          </a:p>
          <a:p>
            <a:pPr marL="342900" indent="-342900">
              <a:buFont typeface="+mj-lt"/>
              <a:buAutoNum type="arabicPeriod"/>
            </a:pPr>
            <a:r>
              <a:rPr lang="en-IN" dirty="0"/>
              <a:t>Only Known and Trusted Servers deliver Data</a:t>
            </a:r>
          </a:p>
          <a:p>
            <a:pPr marL="342900" indent="-342900">
              <a:buFont typeface="+mj-lt"/>
              <a:buAutoNum type="arabicPeriod"/>
            </a:pPr>
            <a:r>
              <a:rPr lang="en-IN" dirty="0"/>
              <a:t>Data from the Device to End Application is end to end secured tolerating a variety of communication media and protocols along the way</a:t>
            </a:r>
          </a:p>
        </p:txBody>
      </p:sp>
      <p:cxnSp>
        <p:nvCxnSpPr>
          <p:cNvPr id="51" name="Connector: Elbow 50">
            <a:extLst>
              <a:ext uri="{FF2B5EF4-FFF2-40B4-BE49-F238E27FC236}">
                <a16:creationId xmlns:a16="http://schemas.microsoft.com/office/drawing/2014/main" id="{EDF0A19B-6A03-45C3-A7EC-9E5212B26F8D}"/>
              </a:ext>
            </a:extLst>
          </p:cNvPr>
          <p:cNvCxnSpPr>
            <a:cxnSpLocks/>
          </p:cNvCxnSpPr>
          <p:nvPr/>
        </p:nvCxnSpPr>
        <p:spPr>
          <a:xfrm flipV="1">
            <a:off x="9784263" y="3982201"/>
            <a:ext cx="125007" cy="18599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C733CB3-0374-4DE6-A176-65874B2BB221}"/>
              </a:ext>
            </a:extLst>
          </p:cNvPr>
          <p:cNvSpPr/>
          <p:nvPr/>
        </p:nvSpPr>
        <p:spPr>
          <a:xfrm>
            <a:off x="1459345" y="855226"/>
            <a:ext cx="9254837" cy="4291916"/>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Date Placeholder 55">
            <a:extLst>
              <a:ext uri="{FF2B5EF4-FFF2-40B4-BE49-F238E27FC236}">
                <a16:creationId xmlns:a16="http://schemas.microsoft.com/office/drawing/2014/main" id="{6CEA31DF-B1E3-4AC9-8A71-E7DBF914EBE9}"/>
              </a:ext>
            </a:extLst>
          </p:cNvPr>
          <p:cNvSpPr>
            <a:spLocks noGrp="1"/>
          </p:cNvSpPr>
          <p:nvPr>
            <p:ph type="dt" sz="half" idx="10"/>
          </p:nvPr>
        </p:nvSpPr>
        <p:spPr/>
        <p:txBody>
          <a:bodyPr/>
          <a:lstStyle/>
          <a:p>
            <a:r>
              <a:rPr lang="en-US"/>
              <a:t>25-Sep-2019</a:t>
            </a:r>
          </a:p>
        </p:txBody>
      </p:sp>
      <p:sp>
        <p:nvSpPr>
          <p:cNvPr id="57" name="Footer Placeholder 56">
            <a:extLst>
              <a:ext uri="{FF2B5EF4-FFF2-40B4-BE49-F238E27FC236}">
                <a16:creationId xmlns:a16="http://schemas.microsoft.com/office/drawing/2014/main" id="{9A797836-974A-4095-8589-BF2D26C57FEC}"/>
              </a:ext>
            </a:extLst>
          </p:cNvPr>
          <p:cNvSpPr>
            <a:spLocks noGrp="1"/>
          </p:cNvSpPr>
          <p:nvPr>
            <p:ph type="ftr" sz="quarter" idx="11"/>
          </p:nvPr>
        </p:nvSpPr>
        <p:spPr/>
        <p:txBody>
          <a:bodyPr/>
          <a:lstStyle/>
          <a:p>
            <a:r>
              <a:rPr lang="en-US"/>
              <a:t>3rd oneM2M Industry Day hosted by TSDSI</a:t>
            </a:r>
          </a:p>
        </p:txBody>
      </p:sp>
      <p:sp>
        <p:nvSpPr>
          <p:cNvPr id="58" name="Slide Number Placeholder 57">
            <a:extLst>
              <a:ext uri="{FF2B5EF4-FFF2-40B4-BE49-F238E27FC236}">
                <a16:creationId xmlns:a16="http://schemas.microsoft.com/office/drawing/2014/main" id="{EB432DF2-6ABB-4CDE-A353-85A58BF044A0}"/>
              </a:ext>
            </a:extLst>
          </p:cNvPr>
          <p:cNvSpPr>
            <a:spLocks noGrp="1"/>
          </p:cNvSpPr>
          <p:nvPr>
            <p:ph type="sldNum" sz="quarter" idx="12"/>
          </p:nvPr>
        </p:nvSpPr>
        <p:spPr/>
        <p:txBody>
          <a:bodyPr/>
          <a:lstStyle/>
          <a:p>
            <a:fld id="{B8729484-F6CD-49EB-A380-8A44EB504863}" type="slidenum">
              <a:rPr lang="en-US" smtClean="0"/>
              <a:t>10</a:t>
            </a:fld>
            <a:endParaRPr lang="en-US"/>
          </a:p>
        </p:txBody>
      </p:sp>
      <p:cxnSp>
        <p:nvCxnSpPr>
          <p:cNvPr id="64" name="Straight Connector 63">
            <a:extLst>
              <a:ext uri="{FF2B5EF4-FFF2-40B4-BE49-F238E27FC236}">
                <a16:creationId xmlns:a16="http://schemas.microsoft.com/office/drawing/2014/main" id="{E29606A6-94BA-4C88-8CDA-76DEE3C124B4}"/>
              </a:ext>
            </a:extLst>
          </p:cNvPr>
          <p:cNvCxnSpPr/>
          <p:nvPr/>
        </p:nvCxnSpPr>
        <p:spPr>
          <a:xfrm>
            <a:off x="1965151" y="4105185"/>
            <a:ext cx="5553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ABC0CA2-6982-4828-9088-D29210BEAFC2}"/>
              </a:ext>
            </a:extLst>
          </p:cNvPr>
          <p:cNvCxnSpPr/>
          <p:nvPr/>
        </p:nvCxnSpPr>
        <p:spPr>
          <a:xfrm>
            <a:off x="9688368" y="3982201"/>
            <a:ext cx="55531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9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0"/>
                                  </p:stCondLst>
                                  <p:childTnLst>
                                    <p:set>
                                      <p:cBhvr>
                                        <p:cTn id="6" dur="1" fill="hold">
                                          <p:stCondLst>
                                            <p:cond delay="0"/>
                                          </p:stCondLst>
                                        </p:cTn>
                                        <p:tgtEl>
                                          <p:spTgt spid="49"/>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250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250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06A9-9F53-4519-8569-5CD59FDB2394}"/>
              </a:ext>
            </a:extLst>
          </p:cNvPr>
          <p:cNvSpPr>
            <a:spLocks noGrp="1"/>
          </p:cNvSpPr>
          <p:nvPr>
            <p:ph type="title"/>
          </p:nvPr>
        </p:nvSpPr>
        <p:spPr/>
        <p:txBody>
          <a:bodyPr/>
          <a:lstStyle/>
          <a:p>
            <a:r>
              <a:rPr lang="en-IN" dirty="0"/>
              <a:t>Possible Approach to National Trust Centre</a:t>
            </a:r>
          </a:p>
        </p:txBody>
      </p:sp>
      <p:sp>
        <p:nvSpPr>
          <p:cNvPr id="6" name="Rectangle: Rounded Corners 5">
            <a:extLst>
              <a:ext uri="{FF2B5EF4-FFF2-40B4-BE49-F238E27FC236}">
                <a16:creationId xmlns:a16="http://schemas.microsoft.com/office/drawing/2014/main" id="{7DD80FC2-3423-47F1-BF32-4D01CF77D561}"/>
              </a:ext>
            </a:extLst>
          </p:cNvPr>
          <p:cNvSpPr/>
          <p:nvPr/>
        </p:nvSpPr>
        <p:spPr>
          <a:xfrm>
            <a:off x="1817727" y="1300161"/>
            <a:ext cx="4392488" cy="1295490"/>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dirty="0">
                <a:solidFill>
                  <a:srgbClr val="0070C0"/>
                </a:solidFill>
              </a:rPr>
              <a:t>National Trust Centre </a:t>
            </a:r>
          </a:p>
          <a:p>
            <a:pPr marL="285750" indent="-285750">
              <a:buFontTx/>
              <a:buChar char="-"/>
            </a:pPr>
            <a:r>
              <a:rPr lang="en-IN" sz="1200" dirty="0">
                <a:solidFill>
                  <a:srgbClr val="0070C0"/>
                </a:solidFill>
              </a:rPr>
              <a:t>M2M SP / ASP Registry (Company ID as per MCA)</a:t>
            </a:r>
          </a:p>
          <a:p>
            <a:pPr marL="285750" indent="-285750">
              <a:buFontTx/>
              <a:buChar char="-"/>
            </a:pPr>
            <a:r>
              <a:rPr lang="en-IN" sz="1200" dirty="0">
                <a:solidFill>
                  <a:srgbClr val="0070C0"/>
                </a:solidFill>
              </a:rPr>
              <a:t>M2MSP Server Certificate from Root CA (M2MSP Digital ID)</a:t>
            </a:r>
          </a:p>
          <a:p>
            <a:pPr marL="285750" indent="-285750">
              <a:buFontTx/>
              <a:buChar char="-"/>
            </a:pPr>
            <a:r>
              <a:rPr lang="en-IN" sz="1200" dirty="0">
                <a:solidFill>
                  <a:srgbClr val="0070C0"/>
                </a:solidFill>
              </a:rPr>
              <a:t>Application ID Registry (Issued by NTC)</a:t>
            </a:r>
          </a:p>
          <a:p>
            <a:pPr marL="285750" indent="-285750">
              <a:buFontTx/>
              <a:buChar char="-"/>
            </a:pPr>
            <a:r>
              <a:rPr lang="en-IN" sz="1200" dirty="0">
                <a:solidFill>
                  <a:srgbClr val="0070C0"/>
                </a:solidFill>
              </a:rPr>
              <a:t>Device Series (Issued to Company by NTC / By IMSI and IMEI)</a:t>
            </a:r>
          </a:p>
          <a:p>
            <a:pPr marL="285750" indent="-285750">
              <a:buFontTx/>
              <a:buChar char="-"/>
            </a:pPr>
            <a:r>
              <a:rPr lang="en-IN" sz="1200" dirty="0">
                <a:solidFill>
                  <a:srgbClr val="0070C0"/>
                </a:solidFill>
              </a:rPr>
              <a:t>Device Keys issued by M2MSP/ASP</a:t>
            </a:r>
          </a:p>
        </p:txBody>
      </p:sp>
      <p:sp>
        <p:nvSpPr>
          <p:cNvPr id="7" name="Rectangle: Rounded Corners 6">
            <a:extLst>
              <a:ext uri="{FF2B5EF4-FFF2-40B4-BE49-F238E27FC236}">
                <a16:creationId xmlns:a16="http://schemas.microsoft.com/office/drawing/2014/main" id="{4CA856A5-30A3-4306-B9BF-6FA9FC86E8A5}"/>
              </a:ext>
            </a:extLst>
          </p:cNvPr>
          <p:cNvSpPr/>
          <p:nvPr/>
        </p:nvSpPr>
        <p:spPr>
          <a:xfrm>
            <a:off x="3401903" y="3100361"/>
            <a:ext cx="5976664" cy="1008112"/>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dirty="0">
                <a:solidFill>
                  <a:srgbClr val="0070C0"/>
                </a:solidFill>
              </a:rPr>
              <a:t>M2MSP/ASP Security Infra</a:t>
            </a:r>
          </a:p>
          <a:p>
            <a:pPr marL="285750" indent="-285750">
              <a:buFontTx/>
              <a:buChar char="-"/>
            </a:pPr>
            <a:r>
              <a:rPr lang="en-IN" sz="1200" dirty="0">
                <a:solidFill>
                  <a:srgbClr val="0070C0"/>
                </a:solidFill>
              </a:rPr>
              <a:t>Server Certificate bound to Company ID issued by MCA</a:t>
            </a:r>
          </a:p>
          <a:p>
            <a:pPr marL="285750" indent="-285750">
              <a:buFontTx/>
              <a:buChar char="-"/>
            </a:pPr>
            <a:r>
              <a:rPr lang="en-IN" sz="1200" dirty="0">
                <a:solidFill>
                  <a:srgbClr val="0070C0"/>
                </a:solidFill>
              </a:rPr>
              <a:t>App Server IP, Domain, URL, Location bound to Certificate issued by CCA</a:t>
            </a:r>
          </a:p>
          <a:p>
            <a:pPr marL="285750" indent="-285750">
              <a:buFontTx/>
              <a:buChar char="-"/>
            </a:pPr>
            <a:r>
              <a:rPr lang="en-IN" sz="1200" dirty="0">
                <a:solidFill>
                  <a:srgbClr val="0070C0"/>
                </a:solidFill>
              </a:rPr>
              <a:t>Device Series and Device Keys issued by M2MSP/ASP</a:t>
            </a:r>
          </a:p>
        </p:txBody>
      </p:sp>
      <p:sp>
        <p:nvSpPr>
          <p:cNvPr id="8" name="Rectangle: Rounded Corners 7">
            <a:extLst>
              <a:ext uri="{FF2B5EF4-FFF2-40B4-BE49-F238E27FC236}">
                <a16:creationId xmlns:a16="http://schemas.microsoft.com/office/drawing/2014/main" id="{27BE486F-77DC-438B-A61D-67F46ADB959D}"/>
              </a:ext>
            </a:extLst>
          </p:cNvPr>
          <p:cNvSpPr/>
          <p:nvPr/>
        </p:nvSpPr>
        <p:spPr>
          <a:xfrm>
            <a:off x="6714271" y="1282158"/>
            <a:ext cx="3456384" cy="1295490"/>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dirty="0">
                <a:solidFill>
                  <a:srgbClr val="0070C0"/>
                </a:solidFill>
              </a:rPr>
              <a:t>National Trust Centre App Registry </a:t>
            </a:r>
          </a:p>
          <a:p>
            <a:pPr marL="285750" indent="-285750">
              <a:buFontTx/>
              <a:buChar char="-"/>
            </a:pPr>
            <a:r>
              <a:rPr lang="en-IN" sz="1200" dirty="0">
                <a:solidFill>
                  <a:srgbClr val="0070C0"/>
                </a:solidFill>
              </a:rPr>
              <a:t>M2M SP / ASP Registry (Company ID as per MCA)</a:t>
            </a:r>
          </a:p>
          <a:p>
            <a:pPr marL="285750" indent="-285750">
              <a:buFontTx/>
              <a:buChar char="-"/>
            </a:pPr>
            <a:r>
              <a:rPr lang="en-IN" sz="1200" dirty="0">
                <a:solidFill>
                  <a:srgbClr val="0070C0"/>
                </a:solidFill>
              </a:rPr>
              <a:t>Application ID Registry (Issued by NTC)</a:t>
            </a:r>
          </a:p>
        </p:txBody>
      </p:sp>
      <p:sp>
        <p:nvSpPr>
          <p:cNvPr id="9" name="Rectangle: Rounded Corners 8">
            <a:extLst>
              <a:ext uri="{FF2B5EF4-FFF2-40B4-BE49-F238E27FC236}">
                <a16:creationId xmlns:a16="http://schemas.microsoft.com/office/drawing/2014/main" id="{AFE31004-0F5C-4D2C-96B3-8D7EEBD5EDE2}"/>
              </a:ext>
            </a:extLst>
          </p:cNvPr>
          <p:cNvSpPr/>
          <p:nvPr/>
        </p:nvSpPr>
        <p:spPr>
          <a:xfrm>
            <a:off x="4280250" y="4611875"/>
            <a:ext cx="4536504" cy="1007459"/>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dirty="0">
                <a:solidFill>
                  <a:srgbClr val="0070C0"/>
                </a:solidFill>
              </a:rPr>
              <a:t>Connected Device Security</a:t>
            </a:r>
          </a:p>
          <a:p>
            <a:pPr marL="285750" indent="-285750">
              <a:buFontTx/>
              <a:buChar char="-"/>
            </a:pPr>
            <a:r>
              <a:rPr lang="en-IN" sz="1200" dirty="0">
                <a:solidFill>
                  <a:srgbClr val="0070C0"/>
                </a:solidFill>
              </a:rPr>
              <a:t>Secure Element (UICC or Device based) with Device Keys</a:t>
            </a:r>
          </a:p>
          <a:p>
            <a:pPr marL="285750" indent="-285750">
              <a:buFontTx/>
              <a:buChar char="-"/>
            </a:pPr>
            <a:r>
              <a:rPr lang="en-IN" sz="1200" dirty="0">
                <a:solidFill>
                  <a:srgbClr val="0070C0"/>
                </a:solidFill>
              </a:rPr>
              <a:t>Device Serial Number from NTC Issued Device Series </a:t>
            </a:r>
          </a:p>
          <a:p>
            <a:pPr marL="285750" indent="-285750">
              <a:buFontTx/>
              <a:buChar char="-"/>
            </a:pPr>
            <a:r>
              <a:rPr lang="en-IN" sz="1200" dirty="0">
                <a:solidFill>
                  <a:srgbClr val="0070C0"/>
                </a:solidFill>
              </a:rPr>
              <a:t>Minimum Firmware Features for Device Control from NTC (identification and control – see next slide) </a:t>
            </a:r>
          </a:p>
        </p:txBody>
      </p:sp>
      <p:sp>
        <p:nvSpPr>
          <p:cNvPr id="10" name="Arrow: Right 9">
            <a:extLst>
              <a:ext uri="{FF2B5EF4-FFF2-40B4-BE49-F238E27FC236}">
                <a16:creationId xmlns:a16="http://schemas.microsoft.com/office/drawing/2014/main" id="{DA68F0EC-48B6-47DE-AAEA-DAD5E37DBD21}"/>
              </a:ext>
            </a:extLst>
          </p:cNvPr>
          <p:cNvSpPr/>
          <p:nvPr/>
        </p:nvSpPr>
        <p:spPr>
          <a:xfrm rot="5400000">
            <a:off x="6179134" y="4242508"/>
            <a:ext cx="504056" cy="234680"/>
          </a:xfrm>
          <a:prstGeom prst="rightArrow">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id="{53815BBA-EBB9-4332-A9DF-4FC71F67F321}"/>
              </a:ext>
            </a:extLst>
          </p:cNvPr>
          <p:cNvSpPr/>
          <p:nvPr/>
        </p:nvSpPr>
        <p:spPr>
          <a:xfrm rot="5400000">
            <a:off x="4872967" y="2712337"/>
            <a:ext cx="504056" cy="234680"/>
          </a:xfrm>
          <a:prstGeom prst="rightArrow">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Arrow: Right 11">
            <a:extLst>
              <a:ext uri="{FF2B5EF4-FFF2-40B4-BE49-F238E27FC236}">
                <a16:creationId xmlns:a16="http://schemas.microsoft.com/office/drawing/2014/main" id="{574A0FBF-6546-4CB0-BC54-FD7EE9123B19}"/>
              </a:ext>
            </a:extLst>
          </p:cNvPr>
          <p:cNvSpPr/>
          <p:nvPr/>
        </p:nvSpPr>
        <p:spPr>
          <a:xfrm rot="5400000">
            <a:off x="7857071" y="2730339"/>
            <a:ext cx="504056" cy="234680"/>
          </a:xfrm>
          <a:prstGeom prst="rightArrow">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id="{1FE7318C-FE04-4950-AC43-9D3386C2BADC}"/>
              </a:ext>
            </a:extLst>
          </p:cNvPr>
          <p:cNvSpPr/>
          <p:nvPr/>
        </p:nvSpPr>
        <p:spPr>
          <a:xfrm>
            <a:off x="6210215" y="1875571"/>
            <a:ext cx="504056" cy="216024"/>
          </a:xfrm>
          <a:prstGeom prst="rightArrow">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id="{BF2B5389-68CB-45DD-854E-B4F03A5EF9BB}"/>
              </a:ext>
            </a:extLst>
          </p:cNvPr>
          <p:cNvSpPr/>
          <p:nvPr/>
        </p:nvSpPr>
        <p:spPr>
          <a:xfrm>
            <a:off x="652479" y="2930944"/>
            <a:ext cx="2642625" cy="129549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solidFill>
                  <a:srgbClr val="0070C0"/>
                </a:solidFill>
              </a:rPr>
              <a:t>Indian Root of Trust</a:t>
            </a:r>
          </a:p>
          <a:p>
            <a:pPr marL="171450" indent="-171450">
              <a:buFontTx/>
              <a:buChar char="-"/>
            </a:pPr>
            <a:r>
              <a:rPr lang="en-IN" sz="1200" dirty="0">
                <a:solidFill>
                  <a:srgbClr val="0070C0"/>
                </a:solidFill>
              </a:rPr>
              <a:t>Server Certificate Issuance from Indian Root Certification Authority</a:t>
            </a:r>
          </a:p>
          <a:p>
            <a:pPr marL="171450" indent="-171450">
              <a:buFontTx/>
              <a:buChar char="-"/>
            </a:pPr>
            <a:r>
              <a:rPr lang="en-IN" sz="1200" dirty="0">
                <a:solidFill>
                  <a:srgbClr val="0070C0"/>
                </a:solidFill>
              </a:rPr>
              <a:t>Device Keys Issued by the M2M SP</a:t>
            </a:r>
          </a:p>
        </p:txBody>
      </p:sp>
      <p:sp>
        <p:nvSpPr>
          <p:cNvPr id="15" name="Rectangle: Rounded Corners 14">
            <a:extLst>
              <a:ext uri="{FF2B5EF4-FFF2-40B4-BE49-F238E27FC236}">
                <a16:creationId xmlns:a16="http://schemas.microsoft.com/office/drawing/2014/main" id="{D7819A13-DD16-4FDD-A0E2-855758954CEB}"/>
              </a:ext>
            </a:extLst>
          </p:cNvPr>
          <p:cNvSpPr/>
          <p:nvPr/>
        </p:nvSpPr>
        <p:spPr>
          <a:xfrm>
            <a:off x="9521828" y="2884337"/>
            <a:ext cx="2393081" cy="1440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dirty="0">
                <a:solidFill>
                  <a:srgbClr val="0070C0"/>
                </a:solidFill>
              </a:rPr>
              <a:t>Control of Devices</a:t>
            </a:r>
          </a:p>
          <a:p>
            <a:pPr marL="285750" indent="-285750">
              <a:buFontTx/>
              <a:buChar char="-"/>
            </a:pPr>
            <a:r>
              <a:rPr lang="en-IN" sz="1200" dirty="0">
                <a:solidFill>
                  <a:srgbClr val="0070C0"/>
                </a:solidFill>
              </a:rPr>
              <a:t>Command the Device to reveal its identity</a:t>
            </a:r>
          </a:p>
          <a:p>
            <a:pPr marL="285750" indent="-285750">
              <a:buFontTx/>
              <a:buChar char="-"/>
            </a:pPr>
            <a:r>
              <a:rPr lang="en-IN" sz="1200" dirty="0">
                <a:solidFill>
                  <a:srgbClr val="0070C0"/>
                </a:solidFill>
              </a:rPr>
              <a:t>Command the Device to reveal its OS version and Checksum</a:t>
            </a:r>
          </a:p>
          <a:p>
            <a:pPr marL="285750" indent="-285750">
              <a:buFontTx/>
              <a:buChar char="-"/>
            </a:pPr>
            <a:r>
              <a:rPr lang="en-IN" sz="1200" dirty="0">
                <a:solidFill>
                  <a:srgbClr val="0070C0"/>
                </a:solidFill>
              </a:rPr>
              <a:t>Shut Down the Device from the NTC</a:t>
            </a:r>
          </a:p>
        </p:txBody>
      </p:sp>
      <p:sp>
        <p:nvSpPr>
          <p:cNvPr id="16" name="Rectangle: Rounded Corners 15">
            <a:extLst>
              <a:ext uri="{FF2B5EF4-FFF2-40B4-BE49-F238E27FC236}">
                <a16:creationId xmlns:a16="http://schemas.microsoft.com/office/drawing/2014/main" id="{49B5033F-0163-4FE5-A76C-C81E9CB6684C}"/>
              </a:ext>
            </a:extLst>
          </p:cNvPr>
          <p:cNvSpPr/>
          <p:nvPr/>
        </p:nvSpPr>
        <p:spPr>
          <a:xfrm>
            <a:off x="687114" y="4359848"/>
            <a:ext cx="2607989" cy="1440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solidFill>
                  <a:srgbClr val="0070C0"/>
                </a:solidFill>
              </a:rPr>
              <a:t>Device Identity Register</a:t>
            </a:r>
          </a:p>
          <a:p>
            <a:pPr marL="171450" indent="-171450">
              <a:buFontTx/>
              <a:buChar char="-"/>
            </a:pPr>
            <a:r>
              <a:rPr lang="en-IN" sz="1200" dirty="0">
                <a:solidFill>
                  <a:srgbClr val="0070C0"/>
                </a:solidFill>
              </a:rPr>
              <a:t>White / Grey / Blacklist</a:t>
            </a:r>
          </a:p>
          <a:p>
            <a:pPr marL="171450" indent="-171450">
              <a:buFontTx/>
              <a:buChar char="-"/>
            </a:pPr>
            <a:r>
              <a:rPr lang="en-IN" sz="1200" dirty="0">
                <a:solidFill>
                  <a:srgbClr val="0070C0"/>
                </a:solidFill>
              </a:rPr>
              <a:t>Reuse the 3GPP EIR Functional Model</a:t>
            </a:r>
          </a:p>
        </p:txBody>
      </p:sp>
      <p:sp>
        <p:nvSpPr>
          <p:cNvPr id="17" name="Date Placeholder 16">
            <a:extLst>
              <a:ext uri="{FF2B5EF4-FFF2-40B4-BE49-F238E27FC236}">
                <a16:creationId xmlns:a16="http://schemas.microsoft.com/office/drawing/2014/main" id="{A5C8AE89-C55C-4184-860C-7A3412FA2E9D}"/>
              </a:ext>
            </a:extLst>
          </p:cNvPr>
          <p:cNvSpPr>
            <a:spLocks noGrp="1"/>
          </p:cNvSpPr>
          <p:nvPr>
            <p:ph type="dt" sz="half" idx="10"/>
          </p:nvPr>
        </p:nvSpPr>
        <p:spPr/>
        <p:txBody>
          <a:bodyPr/>
          <a:lstStyle/>
          <a:p>
            <a:r>
              <a:rPr lang="en-US"/>
              <a:t>25-Sep-2019</a:t>
            </a:r>
          </a:p>
        </p:txBody>
      </p:sp>
      <p:sp>
        <p:nvSpPr>
          <p:cNvPr id="18" name="Footer Placeholder 17">
            <a:extLst>
              <a:ext uri="{FF2B5EF4-FFF2-40B4-BE49-F238E27FC236}">
                <a16:creationId xmlns:a16="http://schemas.microsoft.com/office/drawing/2014/main" id="{D44E4045-7641-41BB-AEF4-6465F76319FC}"/>
              </a:ext>
            </a:extLst>
          </p:cNvPr>
          <p:cNvSpPr>
            <a:spLocks noGrp="1"/>
          </p:cNvSpPr>
          <p:nvPr>
            <p:ph type="ftr" sz="quarter" idx="11"/>
          </p:nvPr>
        </p:nvSpPr>
        <p:spPr/>
        <p:txBody>
          <a:bodyPr/>
          <a:lstStyle/>
          <a:p>
            <a:r>
              <a:rPr lang="en-US"/>
              <a:t>3rd oneM2M Industry Day hosted by TSDSI</a:t>
            </a:r>
          </a:p>
        </p:txBody>
      </p:sp>
      <p:sp>
        <p:nvSpPr>
          <p:cNvPr id="19" name="Slide Number Placeholder 18">
            <a:extLst>
              <a:ext uri="{FF2B5EF4-FFF2-40B4-BE49-F238E27FC236}">
                <a16:creationId xmlns:a16="http://schemas.microsoft.com/office/drawing/2014/main" id="{39868E82-956D-436B-910A-A25691DCC7C6}"/>
              </a:ext>
            </a:extLst>
          </p:cNvPr>
          <p:cNvSpPr>
            <a:spLocks noGrp="1"/>
          </p:cNvSpPr>
          <p:nvPr>
            <p:ph type="sldNum" sz="quarter" idx="12"/>
          </p:nvPr>
        </p:nvSpPr>
        <p:spPr/>
        <p:txBody>
          <a:bodyPr/>
          <a:lstStyle/>
          <a:p>
            <a:fld id="{B8729484-F6CD-49EB-A380-8A44EB504863}" type="slidenum">
              <a:rPr lang="en-US" smtClean="0"/>
              <a:t>11</a:t>
            </a:fld>
            <a:endParaRPr lang="en-US"/>
          </a:p>
        </p:txBody>
      </p:sp>
    </p:spTree>
    <p:extLst>
      <p:ext uri="{BB962C8B-B14F-4D97-AF65-F5344CB8AC3E}">
        <p14:creationId xmlns:p14="http://schemas.microsoft.com/office/powerpoint/2010/main" val="38703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00"/>
                            </p:stCondLst>
                            <p:childTnLst>
                              <p:par>
                                <p:cTn id="8" presetID="1" presetClass="entr" presetSubtype="0" fill="hold" grpId="0" nodeType="afterEffect">
                                  <p:stCondLst>
                                    <p:cond delay="200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40000"/>
                            </p:stCondLst>
                            <p:childTnLst>
                              <p:par>
                                <p:cTn id="11" presetID="1" presetClass="entr" presetSubtype="0" fill="hold" grpId="0" nodeType="afterEffect">
                                  <p:stCondLst>
                                    <p:cond delay="200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AD84B175-3ABC-43AE-8370-2B6AF67D3435}"/>
              </a:ext>
            </a:extLst>
          </p:cNvPr>
          <p:cNvSpPr>
            <a:spLocks noGrp="1"/>
          </p:cNvSpPr>
          <p:nvPr>
            <p:ph type="title"/>
          </p:nvPr>
        </p:nvSpPr>
        <p:spPr/>
        <p:txBody>
          <a:bodyPr>
            <a:normAutofit fontScale="90000"/>
          </a:bodyPr>
          <a:lstStyle/>
          <a:p>
            <a:r>
              <a:rPr lang="en-IN" dirty="0"/>
              <a:t>Frugal Schema for Standards based IoT Connectivity, Security and Remote Management</a:t>
            </a:r>
          </a:p>
        </p:txBody>
      </p:sp>
      <p:sp>
        <p:nvSpPr>
          <p:cNvPr id="6" name="Rounded Rectangle 37">
            <a:extLst>
              <a:ext uri="{FF2B5EF4-FFF2-40B4-BE49-F238E27FC236}">
                <a16:creationId xmlns:a16="http://schemas.microsoft.com/office/drawing/2014/main" id="{E4A948F9-4EEA-4A29-A9DA-A7DFF3757121}"/>
              </a:ext>
            </a:extLst>
          </p:cNvPr>
          <p:cNvSpPr/>
          <p:nvPr/>
        </p:nvSpPr>
        <p:spPr>
          <a:xfrm>
            <a:off x="1986725" y="1600954"/>
            <a:ext cx="3141441" cy="3024338"/>
          </a:xfrm>
          <a:prstGeom prst="roundRect">
            <a:avLst/>
          </a:prstGeom>
          <a:solidFill>
            <a:schemeClr val="accent3"/>
          </a:solidFill>
          <a:ln w="2540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bIns="0" rtlCol="0" anchor="ctr"/>
          <a:lstStyle/>
          <a:p>
            <a:endParaRPr lang="en-GB" sz="1200" dirty="0">
              <a:solidFill>
                <a:srgbClr val="002060"/>
              </a:solidFill>
            </a:endParaRPr>
          </a:p>
        </p:txBody>
      </p:sp>
      <p:sp>
        <p:nvSpPr>
          <p:cNvPr id="7" name="Rounded Rectangle 4">
            <a:extLst>
              <a:ext uri="{FF2B5EF4-FFF2-40B4-BE49-F238E27FC236}">
                <a16:creationId xmlns:a16="http://schemas.microsoft.com/office/drawing/2014/main" id="{1506F719-CB5E-4541-A953-4BDEC250A40C}"/>
              </a:ext>
            </a:extLst>
          </p:cNvPr>
          <p:cNvSpPr/>
          <p:nvPr/>
        </p:nvSpPr>
        <p:spPr>
          <a:xfrm>
            <a:off x="1784661" y="1096900"/>
            <a:ext cx="3525293" cy="4930676"/>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bIns="0" rtlCol="0" anchor="b"/>
          <a:lstStyle/>
          <a:p>
            <a:pPr algn="ctr"/>
            <a:r>
              <a:rPr lang="en-GB" dirty="0">
                <a:solidFill>
                  <a:srgbClr val="002060"/>
                </a:solidFill>
              </a:rPr>
              <a:t>Client/Device Side</a:t>
            </a:r>
          </a:p>
        </p:txBody>
      </p:sp>
      <p:sp>
        <p:nvSpPr>
          <p:cNvPr id="8" name="Rounded Rectangle 5">
            <a:extLst>
              <a:ext uri="{FF2B5EF4-FFF2-40B4-BE49-F238E27FC236}">
                <a16:creationId xmlns:a16="http://schemas.microsoft.com/office/drawing/2014/main" id="{177BD3B0-D77E-418E-84B2-7B787D19B8A0}"/>
              </a:ext>
            </a:extLst>
          </p:cNvPr>
          <p:cNvSpPr/>
          <p:nvPr/>
        </p:nvSpPr>
        <p:spPr>
          <a:xfrm>
            <a:off x="7440752" y="1096900"/>
            <a:ext cx="3706645" cy="4930676"/>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bIns="0" rtlCol="0" anchor="b"/>
          <a:lstStyle/>
          <a:p>
            <a:pPr algn="ctr"/>
            <a:r>
              <a:rPr lang="en-GB" dirty="0">
                <a:solidFill>
                  <a:srgbClr val="002060"/>
                </a:solidFill>
              </a:rPr>
              <a:t>Server Side</a:t>
            </a:r>
          </a:p>
        </p:txBody>
      </p:sp>
      <p:sp>
        <p:nvSpPr>
          <p:cNvPr id="9" name="Rectangle 8">
            <a:extLst>
              <a:ext uri="{FF2B5EF4-FFF2-40B4-BE49-F238E27FC236}">
                <a16:creationId xmlns:a16="http://schemas.microsoft.com/office/drawing/2014/main" id="{8FBCD7D9-77D5-43CD-BBAC-9CF882D08C58}"/>
              </a:ext>
            </a:extLst>
          </p:cNvPr>
          <p:cNvSpPr/>
          <p:nvPr/>
        </p:nvSpPr>
        <p:spPr>
          <a:xfrm>
            <a:off x="8304849" y="1744972"/>
            <a:ext cx="936104" cy="792088"/>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Data Collector</a:t>
            </a:r>
          </a:p>
        </p:txBody>
      </p:sp>
      <p:sp>
        <p:nvSpPr>
          <p:cNvPr id="10" name="Rectangle 9">
            <a:extLst>
              <a:ext uri="{FF2B5EF4-FFF2-40B4-BE49-F238E27FC236}">
                <a16:creationId xmlns:a16="http://schemas.microsoft.com/office/drawing/2014/main" id="{92AA30F7-B258-448F-BFAB-7182D7026C6F}"/>
              </a:ext>
            </a:extLst>
          </p:cNvPr>
          <p:cNvSpPr/>
          <p:nvPr/>
        </p:nvSpPr>
        <p:spPr>
          <a:xfrm>
            <a:off x="8304849" y="3041116"/>
            <a:ext cx="1045884" cy="792088"/>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Device Management</a:t>
            </a:r>
          </a:p>
        </p:txBody>
      </p:sp>
      <p:sp>
        <p:nvSpPr>
          <p:cNvPr id="11" name="Rectangle 10">
            <a:extLst>
              <a:ext uri="{FF2B5EF4-FFF2-40B4-BE49-F238E27FC236}">
                <a16:creationId xmlns:a16="http://schemas.microsoft.com/office/drawing/2014/main" id="{79B1771F-19CC-48DF-B129-C5B2FD2979FD}"/>
              </a:ext>
            </a:extLst>
          </p:cNvPr>
          <p:cNvSpPr/>
          <p:nvPr/>
        </p:nvSpPr>
        <p:spPr>
          <a:xfrm>
            <a:off x="8304849" y="4625292"/>
            <a:ext cx="936104" cy="792088"/>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a:solidFill>
                  <a:srgbClr val="002060"/>
                </a:solidFill>
              </a:rPr>
              <a:t>SenseLCM</a:t>
            </a:r>
            <a:endParaRPr lang="en-GB" sz="1200" dirty="0">
              <a:solidFill>
                <a:srgbClr val="002060"/>
              </a:solidFill>
            </a:endParaRPr>
          </a:p>
        </p:txBody>
      </p:sp>
      <p:sp>
        <p:nvSpPr>
          <p:cNvPr id="12" name="Rectangle 11">
            <a:extLst>
              <a:ext uri="{FF2B5EF4-FFF2-40B4-BE49-F238E27FC236}">
                <a16:creationId xmlns:a16="http://schemas.microsoft.com/office/drawing/2014/main" id="{A6314A44-7269-4040-B12D-3FB83FB2FC28}"/>
              </a:ext>
            </a:extLst>
          </p:cNvPr>
          <p:cNvSpPr/>
          <p:nvPr/>
        </p:nvSpPr>
        <p:spPr>
          <a:xfrm>
            <a:off x="7728785" y="2249031"/>
            <a:ext cx="360040" cy="1152122"/>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1200" dirty="0">
                <a:solidFill>
                  <a:srgbClr val="002060"/>
                </a:solidFill>
              </a:rPr>
              <a:t>OneM2M / OCF</a:t>
            </a:r>
          </a:p>
        </p:txBody>
      </p:sp>
      <p:sp>
        <p:nvSpPr>
          <p:cNvPr id="13" name="Rectangle 12">
            <a:extLst>
              <a:ext uri="{FF2B5EF4-FFF2-40B4-BE49-F238E27FC236}">
                <a16:creationId xmlns:a16="http://schemas.microsoft.com/office/drawing/2014/main" id="{853E176D-7D45-4B83-8A70-3AC8FC30143E}"/>
              </a:ext>
            </a:extLst>
          </p:cNvPr>
          <p:cNvSpPr/>
          <p:nvPr/>
        </p:nvSpPr>
        <p:spPr>
          <a:xfrm>
            <a:off x="9456977" y="2537948"/>
            <a:ext cx="792088" cy="575176"/>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a:solidFill>
                  <a:srgbClr val="002060"/>
                </a:solidFill>
              </a:rPr>
              <a:t>QoSec</a:t>
            </a:r>
            <a:r>
              <a:rPr lang="en-GB" sz="1200" dirty="0">
                <a:solidFill>
                  <a:srgbClr val="002060"/>
                </a:solidFill>
              </a:rPr>
              <a:t> Library</a:t>
            </a:r>
          </a:p>
        </p:txBody>
      </p:sp>
      <p:sp>
        <p:nvSpPr>
          <p:cNvPr id="14" name="Rectangle 13">
            <a:extLst>
              <a:ext uri="{FF2B5EF4-FFF2-40B4-BE49-F238E27FC236}">
                <a16:creationId xmlns:a16="http://schemas.microsoft.com/office/drawing/2014/main" id="{F4E380F4-E44D-45D0-8FF9-DBEB2CC38661}"/>
              </a:ext>
            </a:extLst>
          </p:cNvPr>
          <p:cNvSpPr/>
          <p:nvPr/>
        </p:nvSpPr>
        <p:spPr>
          <a:xfrm>
            <a:off x="9456977" y="4625292"/>
            <a:ext cx="936104" cy="792088"/>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a:solidFill>
                  <a:srgbClr val="002060"/>
                </a:solidFill>
              </a:rPr>
              <a:t>SenseProM</a:t>
            </a:r>
            <a:endParaRPr lang="en-GB" sz="1200" dirty="0">
              <a:solidFill>
                <a:srgbClr val="002060"/>
              </a:solidFill>
            </a:endParaRPr>
          </a:p>
        </p:txBody>
      </p:sp>
      <p:cxnSp>
        <p:nvCxnSpPr>
          <p:cNvPr id="15" name="Straight Arrow Connector 14">
            <a:extLst>
              <a:ext uri="{FF2B5EF4-FFF2-40B4-BE49-F238E27FC236}">
                <a16:creationId xmlns:a16="http://schemas.microsoft.com/office/drawing/2014/main" id="{4D8AA679-9AB5-4C0A-ABF4-5491E923A8F9}"/>
              </a:ext>
            </a:extLst>
          </p:cNvPr>
          <p:cNvCxnSpPr>
            <a:cxnSpLocks/>
            <a:stCxn id="14" idx="1"/>
            <a:endCxn id="11" idx="3"/>
          </p:cNvCxnSpPr>
          <p:nvPr/>
        </p:nvCxnSpPr>
        <p:spPr>
          <a:xfrm flipH="1">
            <a:off x="9240953" y="5021336"/>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6993C91-E3CC-41F5-B371-717243929DDD}"/>
              </a:ext>
            </a:extLst>
          </p:cNvPr>
          <p:cNvCxnSpPr>
            <a:cxnSpLocks/>
          </p:cNvCxnSpPr>
          <p:nvPr/>
        </p:nvCxnSpPr>
        <p:spPr>
          <a:xfrm flipH="1">
            <a:off x="8088825" y="3257140"/>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A0ADAC-AF7C-4418-A533-0328F160210F}"/>
              </a:ext>
            </a:extLst>
          </p:cNvPr>
          <p:cNvCxnSpPr>
            <a:cxnSpLocks/>
          </p:cNvCxnSpPr>
          <p:nvPr/>
        </p:nvCxnSpPr>
        <p:spPr>
          <a:xfrm flipH="1">
            <a:off x="8088825" y="2393044"/>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7B3DFED-3C97-4E80-AFA2-BF92C7FA6DFA}"/>
              </a:ext>
            </a:extLst>
          </p:cNvPr>
          <p:cNvSpPr/>
          <p:nvPr/>
        </p:nvSpPr>
        <p:spPr>
          <a:xfrm>
            <a:off x="7728785" y="3617179"/>
            <a:ext cx="360040" cy="1800201"/>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1200" dirty="0">
                <a:solidFill>
                  <a:srgbClr val="002060"/>
                </a:solidFill>
              </a:rPr>
              <a:t>Secure Messenger</a:t>
            </a:r>
          </a:p>
        </p:txBody>
      </p:sp>
      <p:cxnSp>
        <p:nvCxnSpPr>
          <p:cNvPr id="19" name="Straight Arrow Connector 18">
            <a:extLst>
              <a:ext uri="{FF2B5EF4-FFF2-40B4-BE49-F238E27FC236}">
                <a16:creationId xmlns:a16="http://schemas.microsoft.com/office/drawing/2014/main" id="{96F5A89E-7D31-401C-AB32-0B6E2BDB4245}"/>
              </a:ext>
            </a:extLst>
          </p:cNvPr>
          <p:cNvCxnSpPr>
            <a:cxnSpLocks/>
          </p:cNvCxnSpPr>
          <p:nvPr/>
        </p:nvCxnSpPr>
        <p:spPr>
          <a:xfrm flipH="1">
            <a:off x="8088825" y="3761196"/>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F730B3-4326-4B8B-96BF-4700316F6820}"/>
              </a:ext>
            </a:extLst>
          </p:cNvPr>
          <p:cNvCxnSpPr>
            <a:cxnSpLocks/>
          </p:cNvCxnSpPr>
          <p:nvPr/>
        </p:nvCxnSpPr>
        <p:spPr>
          <a:xfrm flipH="1">
            <a:off x="8088825" y="4985332"/>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C3549D-65B2-4330-8AF5-6364BAE2D7E9}"/>
              </a:ext>
            </a:extLst>
          </p:cNvPr>
          <p:cNvCxnSpPr>
            <a:cxnSpLocks/>
          </p:cNvCxnSpPr>
          <p:nvPr/>
        </p:nvCxnSpPr>
        <p:spPr>
          <a:xfrm flipH="1">
            <a:off x="5128166" y="4985332"/>
            <a:ext cx="260061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8694B18-C876-4A99-8361-48991BA0D608}"/>
              </a:ext>
            </a:extLst>
          </p:cNvPr>
          <p:cNvCxnSpPr>
            <a:cxnSpLocks/>
          </p:cNvCxnSpPr>
          <p:nvPr/>
        </p:nvCxnSpPr>
        <p:spPr>
          <a:xfrm flipH="1">
            <a:off x="4840134" y="3257140"/>
            <a:ext cx="2888651" cy="75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Snip Single Corner Rectangle 32">
            <a:extLst>
              <a:ext uri="{FF2B5EF4-FFF2-40B4-BE49-F238E27FC236}">
                <a16:creationId xmlns:a16="http://schemas.microsoft.com/office/drawing/2014/main" id="{E47D0223-A6F1-433E-8758-1463E53A14FF}"/>
              </a:ext>
            </a:extLst>
          </p:cNvPr>
          <p:cNvSpPr/>
          <p:nvPr/>
        </p:nvSpPr>
        <p:spPr>
          <a:xfrm>
            <a:off x="1986725" y="4726556"/>
            <a:ext cx="3141441" cy="720078"/>
          </a:xfrm>
          <a:prstGeom prst="snip1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85EB29B8-FF4A-4AF9-B36C-3BCD1F33A495}"/>
              </a:ext>
            </a:extLst>
          </p:cNvPr>
          <p:cNvSpPr/>
          <p:nvPr/>
        </p:nvSpPr>
        <p:spPr>
          <a:xfrm>
            <a:off x="4120054" y="4913324"/>
            <a:ext cx="792088" cy="432050"/>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RSP</a:t>
            </a:r>
          </a:p>
        </p:txBody>
      </p:sp>
      <p:sp>
        <p:nvSpPr>
          <p:cNvPr id="25" name="Rectangle 24">
            <a:extLst>
              <a:ext uri="{FF2B5EF4-FFF2-40B4-BE49-F238E27FC236}">
                <a16:creationId xmlns:a16="http://schemas.microsoft.com/office/drawing/2014/main" id="{9406190C-A9D0-4F5C-A20B-4F390FAB927A}"/>
              </a:ext>
            </a:extLst>
          </p:cNvPr>
          <p:cNvSpPr/>
          <p:nvPr/>
        </p:nvSpPr>
        <p:spPr>
          <a:xfrm>
            <a:off x="2247846" y="4913324"/>
            <a:ext cx="792088" cy="432050"/>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a:solidFill>
                  <a:srgbClr val="002060"/>
                </a:solidFill>
              </a:rPr>
              <a:t>QoSim</a:t>
            </a:r>
            <a:endParaRPr lang="en-GB" sz="1200" dirty="0">
              <a:solidFill>
                <a:srgbClr val="002060"/>
              </a:solidFill>
            </a:endParaRPr>
          </a:p>
        </p:txBody>
      </p:sp>
      <p:sp>
        <p:nvSpPr>
          <p:cNvPr id="26" name="Rectangle 25">
            <a:extLst>
              <a:ext uri="{FF2B5EF4-FFF2-40B4-BE49-F238E27FC236}">
                <a16:creationId xmlns:a16="http://schemas.microsoft.com/office/drawing/2014/main" id="{44E1964E-981C-4D10-938B-236F281C4B9E}"/>
              </a:ext>
            </a:extLst>
          </p:cNvPr>
          <p:cNvSpPr/>
          <p:nvPr/>
        </p:nvSpPr>
        <p:spPr>
          <a:xfrm>
            <a:off x="3183950" y="4913324"/>
            <a:ext cx="792088" cy="432050"/>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a:solidFill>
                  <a:srgbClr val="002060"/>
                </a:solidFill>
              </a:rPr>
              <a:t>QoSec</a:t>
            </a:r>
            <a:endParaRPr lang="en-GB" sz="1200" dirty="0">
              <a:solidFill>
                <a:srgbClr val="002060"/>
              </a:solidFill>
            </a:endParaRPr>
          </a:p>
        </p:txBody>
      </p:sp>
      <p:sp>
        <p:nvSpPr>
          <p:cNvPr id="27" name="Rounded Rectangle 46">
            <a:extLst>
              <a:ext uri="{FF2B5EF4-FFF2-40B4-BE49-F238E27FC236}">
                <a16:creationId xmlns:a16="http://schemas.microsoft.com/office/drawing/2014/main" id="{2A2440A6-9467-43E8-9574-612FDE73AA52}"/>
              </a:ext>
            </a:extLst>
          </p:cNvPr>
          <p:cNvSpPr/>
          <p:nvPr/>
        </p:nvSpPr>
        <p:spPr>
          <a:xfrm>
            <a:off x="3255958" y="1744972"/>
            <a:ext cx="1728192" cy="2592285"/>
          </a:xfrm>
          <a:prstGeom prst="roundRect">
            <a:avLst/>
          </a:prstGeom>
          <a:solidFill>
            <a:schemeClr val="bg1"/>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bIns="0" rtlCol="0" anchor="b"/>
          <a:lstStyle/>
          <a:p>
            <a:pPr algn="ctr"/>
            <a:r>
              <a:rPr lang="en-GB" sz="1200" dirty="0">
                <a:solidFill>
                  <a:srgbClr val="002060"/>
                </a:solidFill>
              </a:rPr>
              <a:t>MAID FW</a:t>
            </a:r>
          </a:p>
        </p:txBody>
      </p:sp>
      <p:sp>
        <p:nvSpPr>
          <p:cNvPr id="28" name="Rectangle 27">
            <a:extLst>
              <a:ext uri="{FF2B5EF4-FFF2-40B4-BE49-F238E27FC236}">
                <a16:creationId xmlns:a16="http://schemas.microsoft.com/office/drawing/2014/main" id="{9F9BAC4A-406E-4B12-B5EF-8CDAC9554CBF}"/>
              </a:ext>
            </a:extLst>
          </p:cNvPr>
          <p:cNvSpPr/>
          <p:nvPr/>
        </p:nvSpPr>
        <p:spPr>
          <a:xfrm>
            <a:off x="4482567" y="2177021"/>
            <a:ext cx="360040" cy="1543785"/>
          </a:xfrm>
          <a:prstGeom prst="rect">
            <a:avLst/>
          </a:prstGeom>
          <a:solidFill>
            <a:schemeClr val="bg1"/>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1200" dirty="0">
                <a:solidFill>
                  <a:srgbClr val="002060"/>
                </a:solidFill>
              </a:rPr>
              <a:t>OneM2M / OCF</a:t>
            </a:r>
          </a:p>
        </p:txBody>
      </p:sp>
      <p:cxnSp>
        <p:nvCxnSpPr>
          <p:cNvPr id="29" name="Straight Arrow Connector 28">
            <a:extLst>
              <a:ext uri="{FF2B5EF4-FFF2-40B4-BE49-F238E27FC236}">
                <a16:creationId xmlns:a16="http://schemas.microsoft.com/office/drawing/2014/main" id="{DAF0AB3E-F511-4AEF-AE8D-82F9788466D0}"/>
              </a:ext>
            </a:extLst>
          </p:cNvPr>
          <p:cNvCxnSpPr>
            <a:cxnSpLocks/>
          </p:cNvCxnSpPr>
          <p:nvPr/>
        </p:nvCxnSpPr>
        <p:spPr>
          <a:xfrm flipH="1">
            <a:off x="4840134" y="2393044"/>
            <a:ext cx="28886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961E8F7-492B-43DF-83D5-A704B0E8B2F3}"/>
              </a:ext>
            </a:extLst>
          </p:cNvPr>
          <p:cNvSpPr/>
          <p:nvPr/>
        </p:nvSpPr>
        <p:spPr>
          <a:xfrm>
            <a:off x="3399974" y="1911336"/>
            <a:ext cx="792088" cy="697732"/>
          </a:xfrm>
          <a:prstGeom prst="rect">
            <a:avLst/>
          </a:prstGeom>
          <a:solidFill>
            <a:schemeClr val="bg1"/>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Data Sender</a:t>
            </a:r>
          </a:p>
        </p:txBody>
      </p:sp>
      <p:cxnSp>
        <p:nvCxnSpPr>
          <p:cNvPr id="31" name="Straight Arrow Connector 30">
            <a:extLst>
              <a:ext uri="{FF2B5EF4-FFF2-40B4-BE49-F238E27FC236}">
                <a16:creationId xmlns:a16="http://schemas.microsoft.com/office/drawing/2014/main" id="{9EE7BAE2-B9BF-4699-817E-B3DB409FA99F}"/>
              </a:ext>
            </a:extLst>
          </p:cNvPr>
          <p:cNvCxnSpPr>
            <a:cxnSpLocks/>
          </p:cNvCxnSpPr>
          <p:nvPr/>
        </p:nvCxnSpPr>
        <p:spPr>
          <a:xfrm flipH="1">
            <a:off x="4192062" y="2393044"/>
            <a:ext cx="29050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F5D4FA7-3B7F-4CEE-9122-4DBC20717DC8}"/>
              </a:ext>
            </a:extLst>
          </p:cNvPr>
          <p:cNvSpPr/>
          <p:nvPr/>
        </p:nvSpPr>
        <p:spPr>
          <a:xfrm>
            <a:off x="3399974" y="2678752"/>
            <a:ext cx="792088" cy="434372"/>
          </a:xfrm>
          <a:prstGeom prst="rect">
            <a:avLst/>
          </a:prstGeom>
          <a:solidFill>
            <a:schemeClr val="bg1"/>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Sensor Config</a:t>
            </a:r>
          </a:p>
        </p:txBody>
      </p:sp>
      <p:sp>
        <p:nvSpPr>
          <p:cNvPr id="33" name="Rectangle 32">
            <a:extLst>
              <a:ext uri="{FF2B5EF4-FFF2-40B4-BE49-F238E27FC236}">
                <a16:creationId xmlns:a16="http://schemas.microsoft.com/office/drawing/2014/main" id="{0DED482D-D193-4A38-8F83-CCC9302CC87D}"/>
              </a:ext>
            </a:extLst>
          </p:cNvPr>
          <p:cNvSpPr/>
          <p:nvPr/>
        </p:nvSpPr>
        <p:spPr>
          <a:xfrm>
            <a:off x="3399974" y="3185132"/>
            <a:ext cx="792088" cy="792088"/>
          </a:xfrm>
          <a:prstGeom prst="rect">
            <a:avLst/>
          </a:prstGeom>
          <a:solidFill>
            <a:schemeClr val="bg1"/>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Device Config</a:t>
            </a:r>
          </a:p>
        </p:txBody>
      </p:sp>
      <p:cxnSp>
        <p:nvCxnSpPr>
          <p:cNvPr id="34" name="Straight Arrow Connector 33">
            <a:extLst>
              <a:ext uri="{FF2B5EF4-FFF2-40B4-BE49-F238E27FC236}">
                <a16:creationId xmlns:a16="http://schemas.microsoft.com/office/drawing/2014/main" id="{514D73A0-A4C9-418F-88E4-8AC89A158393}"/>
              </a:ext>
            </a:extLst>
          </p:cNvPr>
          <p:cNvCxnSpPr>
            <a:cxnSpLocks/>
          </p:cNvCxnSpPr>
          <p:nvPr/>
        </p:nvCxnSpPr>
        <p:spPr>
          <a:xfrm flipH="1">
            <a:off x="4192062" y="3264705"/>
            <a:ext cx="2905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269A2A7-47AA-4718-9C67-B12D296F516F}"/>
              </a:ext>
            </a:extLst>
          </p:cNvPr>
          <p:cNvCxnSpPr>
            <a:cxnSpLocks/>
          </p:cNvCxnSpPr>
          <p:nvPr/>
        </p:nvCxnSpPr>
        <p:spPr>
          <a:xfrm flipH="1">
            <a:off x="4192062" y="3761196"/>
            <a:ext cx="353672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D4D18E3-033D-43D1-BED0-7E880A74F101}"/>
              </a:ext>
            </a:extLst>
          </p:cNvPr>
          <p:cNvCxnSpPr>
            <a:cxnSpLocks/>
            <a:endCxn id="51" idx="3"/>
          </p:cNvCxnSpPr>
          <p:nvPr/>
        </p:nvCxnSpPr>
        <p:spPr>
          <a:xfrm flipH="1">
            <a:off x="1516904" y="2512608"/>
            <a:ext cx="79752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3F3AE4A-3791-426A-952C-D31BD2657766}"/>
              </a:ext>
            </a:extLst>
          </p:cNvPr>
          <p:cNvSpPr/>
          <p:nvPr/>
        </p:nvSpPr>
        <p:spPr>
          <a:xfrm>
            <a:off x="10681113" y="1600954"/>
            <a:ext cx="360040" cy="1085021"/>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1200" dirty="0">
                <a:solidFill>
                  <a:srgbClr val="002060"/>
                </a:solidFill>
              </a:rPr>
              <a:t>Data API</a:t>
            </a:r>
          </a:p>
        </p:txBody>
      </p:sp>
      <p:sp>
        <p:nvSpPr>
          <p:cNvPr id="38" name="Rectangle 37">
            <a:extLst>
              <a:ext uri="{FF2B5EF4-FFF2-40B4-BE49-F238E27FC236}">
                <a16:creationId xmlns:a16="http://schemas.microsoft.com/office/drawing/2014/main" id="{3C13281F-F9C7-45A1-9DDC-B03506EFAEE0}"/>
              </a:ext>
            </a:extLst>
          </p:cNvPr>
          <p:cNvSpPr/>
          <p:nvPr/>
        </p:nvSpPr>
        <p:spPr>
          <a:xfrm>
            <a:off x="10681113" y="3041117"/>
            <a:ext cx="360040" cy="787189"/>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1200" dirty="0">
                <a:solidFill>
                  <a:srgbClr val="002060"/>
                </a:solidFill>
              </a:rPr>
              <a:t>Conf API</a:t>
            </a:r>
          </a:p>
        </p:txBody>
      </p:sp>
      <p:sp>
        <p:nvSpPr>
          <p:cNvPr id="39" name="Rectangle 38">
            <a:extLst>
              <a:ext uri="{FF2B5EF4-FFF2-40B4-BE49-F238E27FC236}">
                <a16:creationId xmlns:a16="http://schemas.microsoft.com/office/drawing/2014/main" id="{DC14F9D4-4BAC-4200-A4A1-2E4973CC8D53}"/>
              </a:ext>
            </a:extLst>
          </p:cNvPr>
          <p:cNvSpPr/>
          <p:nvPr/>
        </p:nvSpPr>
        <p:spPr>
          <a:xfrm>
            <a:off x="10681113" y="4081400"/>
            <a:ext cx="360040" cy="1479996"/>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1200" dirty="0">
                <a:solidFill>
                  <a:srgbClr val="002060"/>
                </a:solidFill>
              </a:rPr>
              <a:t>Subscription API</a:t>
            </a:r>
          </a:p>
        </p:txBody>
      </p:sp>
      <p:cxnSp>
        <p:nvCxnSpPr>
          <p:cNvPr id="40" name="Straight Arrow Connector 39">
            <a:extLst>
              <a:ext uri="{FF2B5EF4-FFF2-40B4-BE49-F238E27FC236}">
                <a16:creationId xmlns:a16="http://schemas.microsoft.com/office/drawing/2014/main" id="{4A0F2FF6-B61A-40DE-A1F6-5F25E7DD176F}"/>
              </a:ext>
            </a:extLst>
          </p:cNvPr>
          <p:cNvCxnSpPr>
            <a:cxnSpLocks/>
            <a:stCxn id="37" idx="1"/>
            <a:endCxn id="9" idx="3"/>
          </p:cNvCxnSpPr>
          <p:nvPr/>
        </p:nvCxnSpPr>
        <p:spPr>
          <a:xfrm flipH="1" flipV="1">
            <a:off x="9240953" y="2141016"/>
            <a:ext cx="1440160" cy="24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21312E3-D8ED-448B-8E70-C96D9197C002}"/>
              </a:ext>
            </a:extLst>
          </p:cNvPr>
          <p:cNvCxnSpPr>
            <a:cxnSpLocks/>
            <a:stCxn id="38" idx="1"/>
            <a:endCxn id="10" idx="3"/>
          </p:cNvCxnSpPr>
          <p:nvPr/>
        </p:nvCxnSpPr>
        <p:spPr>
          <a:xfrm flipH="1">
            <a:off x="9350733" y="3434712"/>
            <a:ext cx="1330380" cy="24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ED84F77-86B7-4E3B-A334-41150EB42BD6}"/>
              </a:ext>
            </a:extLst>
          </p:cNvPr>
          <p:cNvCxnSpPr>
            <a:cxnSpLocks/>
            <a:endCxn id="14" idx="3"/>
          </p:cNvCxnSpPr>
          <p:nvPr/>
        </p:nvCxnSpPr>
        <p:spPr>
          <a:xfrm flipH="1">
            <a:off x="10393081" y="5021336"/>
            <a:ext cx="2880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99">
            <a:extLst>
              <a:ext uri="{FF2B5EF4-FFF2-40B4-BE49-F238E27FC236}">
                <a16:creationId xmlns:a16="http://schemas.microsoft.com/office/drawing/2014/main" id="{12F7002D-B596-4546-9E7C-953EDAF97F56}"/>
              </a:ext>
            </a:extLst>
          </p:cNvPr>
          <p:cNvCxnSpPr>
            <a:endCxn id="11" idx="3"/>
          </p:cNvCxnSpPr>
          <p:nvPr/>
        </p:nvCxnSpPr>
        <p:spPr>
          <a:xfrm rot="10800000" flipV="1">
            <a:off x="9240953" y="4337260"/>
            <a:ext cx="1440160" cy="684076"/>
          </a:xfrm>
          <a:prstGeom prst="bentConnector3">
            <a:avLst>
              <a:gd name="adj1" fmla="val 9299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235F526-B30B-4C6D-AD8D-D1AE523BC64C}"/>
              </a:ext>
            </a:extLst>
          </p:cNvPr>
          <p:cNvSpPr txBox="1"/>
          <p:nvPr/>
        </p:nvSpPr>
        <p:spPr>
          <a:xfrm>
            <a:off x="2031822" y="2663073"/>
            <a:ext cx="1186364" cy="600164"/>
          </a:xfrm>
          <a:prstGeom prst="rect">
            <a:avLst/>
          </a:prstGeom>
          <a:noFill/>
        </p:spPr>
        <p:txBody>
          <a:bodyPr wrap="square" rtlCol="0">
            <a:spAutoFit/>
          </a:bodyPr>
          <a:lstStyle/>
          <a:p>
            <a:pPr algn="ctr"/>
            <a:r>
              <a:rPr lang="en-GB" sz="1100" dirty="0">
                <a:solidFill>
                  <a:srgbClr val="002060"/>
                </a:solidFill>
              </a:rPr>
              <a:t>Use Case Specific FW Implementation</a:t>
            </a:r>
          </a:p>
        </p:txBody>
      </p:sp>
      <p:cxnSp>
        <p:nvCxnSpPr>
          <p:cNvPr id="45" name="Straight Arrow Connector 44">
            <a:extLst>
              <a:ext uri="{FF2B5EF4-FFF2-40B4-BE49-F238E27FC236}">
                <a16:creationId xmlns:a16="http://schemas.microsoft.com/office/drawing/2014/main" id="{D1C3FEA6-851F-4D21-92EA-9F2129A2C51F}"/>
              </a:ext>
            </a:extLst>
          </p:cNvPr>
          <p:cNvCxnSpPr>
            <a:cxnSpLocks/>
          </p:cNvCxnSpPr>
          <p:nvPr/>
        </p:nvCxnSpPr>
        <p:spPr>
          <a:xfrm flipH="1">
            <a:off x="4192063" y="2033004"/>
            <a:ext cx="41127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8E3EAE0-9679-46A6-9FD8-20E7274C3C6B}"/>
              </a:ext>
            </a:extLst>
          </p:cNvPr>
          <p:cNvSpPr/>
          <p:nvPr/>
        </p:nvSpPr>
        <p:spPr>
          <a:xfrm>
            <a:off x="8305261" y="1224265"/>
            <a:ext cx="1655772" cy="338237"/>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ETL, Analytics, ML</a:t>
            </a:r>
          </a:p>
        </p:txBody>
      </p:sp>
      <p:sp>
        <p:nvSpPr>
          <p:cNvPr id="47" name="Rectangle 46">
            <a:extLst>
              <a:ext uri="{FF2B5EF4-FFF2-40B4-BE49-F238E27FC236}">
                <a16:creationId xmlns:a16="http://schemas.microsoft.com/office/drawing/2014/main" id="{9A82B3CC-41C5-4819-86D5-B7B3BC425C0A}"/>
              </a:ext>
            </a:extLst>
          </p:cNvPr>
          <p:cNvSpPr/>
          <p:nvPr/>
        </p:nvSpPr>
        <p:spPr>
          <a:xfrm>
            <a:off x="9528985" y="3540718"/>
            <a:ext cx="792088" cy="575176"/>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KMS</a:t>
            </a:r>
          </a:p>
        </p:txBody>
      </p:sp>
      <p:sp>
        <p:nvSpPr>
          <p:cNvPr id="48" name="Rectangle 47">
            <a:extLst>
              <a:ext uri="{FF2B5EF4-FFF2-40B4-BE49-F238E27FC236}">
                <a16:creationId xmlns:a16="http://schemas.microsoft.com/office/drawing/2014/main" id="{0A9CB313-29E5-42F5-9A65-BDC9F287DDB7}"/>
              </a:ext>
            </a:extLst>
          </p:cNvPr>
          <p:cNvSpPr/>
          <p:nvPr/>
        </p:nvSpPr>
        <p:spPr>
          <a:xfrm>
            <a:off x="2298156" y="1864077"/>
            <a:ext cx="792088" cy="697732"/>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Sensing Device(</a:t>
            </a:r>
            <a:r>
              <a:rPr lang="en-GB" sz="1200">
                <a:solidFill>
                  <a:srgbClr val="002060"/>
                </a:solidFill>
              </a:rPr>
              <a:t>s)</a:t>
            </a:r>
            <a:endParaRPr lang="en-GB" sz="1200" dirty="0">
              <a:solidFill>
                <a:srgbClr val="002060"/>
              </a:solidFill>
            </a:endParaRPr>
          </a:p>
        </p:txBody>
      </p:sp>
      <p:sp>
        <p:nvSpPr>
          <p:cNvPr id="49" name="Rectangle 48">
            <a:extLst>
              <a:ext uri="{FF2B5EF4-FFF2-40B4-BE49-F238E27FC236}">
                <a16:creationId xmlns:a16="http://schemas.microsoft.com/office/drawing/2014/main" id="{59FED132-352C-4C13-B896-7CB0C4F7FD8E}"/>
              </a:ext>
            </a:extLst>
          </p:cNvPr>
          <p:cNvSpPr/>
          <p:nvPr/>
        </p:nvSpPr>
        <p:spPr>
          <a:xfrm>
            <a:off x="2247846" y="3362658"/>
            <a:ext cx="837335" cy="697732"/>
          </a:xfrm>
          <a:prstGeom prst="rect">
            <a:avLst/>
          </a:prstGeom>
          <a:solidFill>
            <a:schemeClr val="bg1"/>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2060"/>
                </a:solidFill>
              </a:rPr>
              <a:t>Controller / Processor</a:t>
            </a:r>
          </a:p>
        </p:txBody>
      </p:sp>
      <p:sp>
        <p:nvSpPr>
          <p:cNvPr id="50" name="Isosceles Triangle 49">
            <a:extLst>
              <a:ext uri="{FF2B5EF4-FFF2-40B4-BE49-F238E27FC236}">
                <a16:creationId xmlns:a16="http://schemas.microsoft.com/office/drawing/2014/main" id="{CA0F15FD-E133-4713-914F-94BB8E0E19FB}"/>
              </a:ext>
            </a:extLst>
          </p:cNvPr>
          <p:cNvSpPr/>
          <p:nvPr/>
        </p:nvSpPr>
        <p:spPr>
          <a:xfrm>
            <a:off x="668940" y="3375187"/>
            <a:ext cx="864096" cy="628002"/>
          </a:xfrm>
          <a:prstGeom prst="triangle">
            <a:avLst>
              <a:gd name="adj" fmla="val 52745"/>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002060"/>
                </a:solidFill>
              </a:rPr>
              <a:t>HMI</a:t>
            </a:r>
          </a:p>
        </p:txBody>
      </p:sp>
      <p:sp>
        <p:nvSpPr>
          <p:cNvPr id="51" name="Rectangle: Rounded Corners 50">
            <a:extLst>
              <a:ext uri="{FF2B5EF4-FFF2-40B4-BE49-F238E27FC236}">
                <a16:creationId xmlns:a16="http://schemas.microsoft.com/office/drawing/2014/main" id="{DED1EA6C-028C-4C06-93D6-403A40DBAA75}"/>
              </a:ext>
            </a:extLst>
          </p:cNvPr>
          <p:cNvSpPr/>
          <p:nvPr/>
        </p:nvSpPr>
        <p:spPr>
          <a:xfrm>
            <a:off x="663670" y="2153646"/>
            <a:ext cx="853234" cy="717924"/>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000" dirty="0">
                <a:solidFill>
                  <a:srgbClr val="002060"/>
                </a:solidFill>
              </a:rPr>
              <a:t>Target Measure</a:t>
            </a:r>
          </a:p>
        </p:txBody>
      </p:sp>
      <p:cxnSp>
        <p:nvCxnSpPr>
          <p:cNvPr id="52" name="Straight Arrow Connector 51">
            <a:extLst>
              <a:ext uri="{FF2B5EF4-FFF2-40B4-BE49-F238E27FC236}">
                <a16:creationId xmlns:a16="http://schemas.microsoft.com/office/drawing/2014/main" id="{A34F27EA-E0F3-4858-BF58-20613452B952}"/>
              </a:ext>
            </a:extLst>
          </p:cNvPr>
          <p:cNvCxnSpPr>
            <a:cxnSpLocks/>
            <a:endCxn id="50" idx="5"/>
          </p:cNvCxnSpPr>
          <p:nvPr/>
        </p:nvCxnSpPr>
        <p:spPr>
          <a:xfrm flipH="1">
            <a:off x="1328872" y="3689188"/>
            <a:ext cx="10205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26990BB-FAC8-4F24-A8B2-55E355F0FC9A}"/>
              </a:ext>
            </a:extLst>
          </p:cNvPr>
          <p:cNvSpPr/>
          <p:nvPr/>
        </p:nvSpPr>
        <p:spPr>
          <a:xfrm>
            <a:off x="5377193" y="1621346"/>
            <a:ext cx="1957315"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Arial" panose="020B0604020202020204" pitchFamily="34" charset="0"/>
              <a:buChar char="•"/>
            </a:pPr>
            <a:endParaRPr lang="en-IN"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IN" sz="1600" dirty="0">
                <a:latin typeface="Source Sans Pro" panose="020B0503030403020204" pitchFamily="34" charset="0"/>
                <a:ea typeface="Source Sans Pro" panose="020B0503030403020204" pitchFamily="34" charset="0"/>
              </a:rPr>
              <a:t>Identification, authorisation, routing and management</a:t>
            </a:r>
          </a:p>
          <a:p>
            <a:pPr marL="285750" indent="-285750">
              <a:buFont typeface="Arial" panose="020B0604020202020204" pitchFamily="34" charset="0"/>
              <a:buChar char="•"/>
            </a:pPr>
            <a:endParaRPr lang="en-IN"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IN"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IN" sz="1600" dirty="0">
                <a:latin typeface="Source Sans Pro" panose="020B0503030403020204" pitchFamily="34" charset="0"/>
                <a:ea typeface="Source Sans Pro" panose="020B0503030403020204" pitchFamily="34" charset="0"/>
              </a:rPr>
              <a:t>Optimisation of application performance over multiple path hybrid underlying network</a:t>
            </a:r>
          </a:p>
          <a:p>
            <a:pPr marL="285750" indent="-285750">
              <a:buFont typeface="Arial" panose="020B0604020202020204" pitchFamily="34" charset="0"/>
              <a:buChar char="•"/>
            </a:pPr>
            <a:endParaRPr lang="en-IN" sz="1600" dirty="0">
              <a:latin typeface="Source Sans Pro" panose="020B0503030403020204" pitchFamily="34" charset="0"/>
              <a:ea typeface="Source Sans Pro" panose="020B0503030403020204" pitchFamily="34" charset="0"/>
            </a:endParaRPr>
          </a:p>
        </p:txBody>
      </p:sp>
      <p:sp>
        <p:nvSpPr>
          <p:cNvPr id="74" name="Date Placeholder 73">
            <a:extLst>
              <a:ext uri="{FF2B5EF4-FFF2-40B4-BE49-F238E27FC236}">
                <a16:creationId xmlns:a16="http://schemas.microsoft.com/office/drawing/2014/main" id="{82908D0F-6428-4E0E-B758-4BDE2245ECF0}"/>
              </a:ext>
            </a:extLst>
          </p:cNvPr>
          <p:cNvSpPr>
            <a:spLocks noGrp="1"/>
          </p:cNvSpPr>
          <p:nvPr>
            <p:ph type="dt" sz="half" idx="10"/>
          </p:nvPr>
        </p:nvSpPr>
        <p:spPr/>
        <p:txBody>
          <a:bodyPr/>
          <a:lstStyle/>
          <a:p>
            <a:r>
              <a:rPr lang="en-US"/>
              <a:t>25-Sep-2019</a:t>
            </a:r>
          </a:p>
        </p:txBody>
      </p:sp>
      <p:sp>
        <p:nvSpPr>
          <p:cNvPr id="75" name="Footer Placeholder 74">
            <a:extLst>
              <a:ext uri="{FF2B5EF4-FFF2-40B4-BE49-F238E27FC236}">
                <a16:creationId xmlns:a16="http://schemas.microsoft.com/office/drawing/2014/main" id="{36C661E1-C556-465F-89A9-C23987FD8B05}"/>
              </a:ext>
            </a:extLst>
          </p:cNvPr>
          <p:cNvSpPr>
            <a:spLocks noGrp="1"/>
          </p:cNvSpPr>
          <p:nvPr>
            <p:ph type="ftr" sz="quarter" idx="11"/>
          </p:nvPr>
        </p:nvSpPr>
        <p:spPr/>
        <p:txBody>
          <a:bodyPr/>
          <a:lstStyle/>
          <a:p>
            <a:r>
              <a:rPr lang="en-US"/>
              <a:t>3rd oneM2M Industry Day hosted by TSDSI</a:t>
            </a:r>
          </a:p>
        </p:txBody>
      </p:sp>
      <p:sp>
        <p:nvSpPr>
          <p:cNvPr id="76" name="Slide Number Placeholder 75">
            <a:extLst>
              <a:ext uri="{FF2B5EF4-FFF2-40B4-BE49-F238E27FC236}">
                <a16:creationId xmlns:a16="http://schemas.microsoft.com/office/drawing/2014/main" id="{4D1710AB-5FFB-4B1F-923B-8AD6ECF25242}"/>
              </a:ext>
            </a:extLst>
          </p:cNvPr>
          <p:cNvSpPr>
            <a:spLocks noGrp="1"/>
          </p:cNvSpPr>
          <p:nvPr>
            <p:ph type="sldNum" sz="quarter" idx="12"/>
          </p:nvPr>
        </p:nvSpPr>
        <p:spPr/>
        <p:txBody>
          <a:bodyPr/>
          <a:lstStyle/>
          <a:p>
            <a:fld id="{B8729484-F6CD-49EB-A380-8A44EB504863}" type="slidenum">
              <a:rPr lang="en-US" smtClean="0"/>
              <a:t>12</a:t>
            </a:fld>
            <a:endParaRPr lang="en-US"/>
          </a:p>
        </p:txBody>
      </p:sp>
    </p:spTree>
    <p:extLst>
      <p:ext uri="{BB962C8B-B14F-4D97-AF65-F5344CB8AC3E}">
        <p14:creationId xmlns:p14="http://schemas.microsoft.com/office/powerpoint/2010/main" val="113792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D3DB-CD2D-42EB-A749-ECC1042E95A6}"/>
              </a:ext>
            </a:extLst>
          </p:cNvPr>
          <p:cNvSpPr>
            <a:spLocks noGrp="1"/>
          </p:cNvSpPr>
          <p:nvPr>
            <p:ph type="title"/>
          </p:nvPr>
        </p:nvSpPr>
        <p:spPr/>
        <p:txBody>
          <a:bodyPr>
            <a:normAutofit fontScale="90000"/>
          </a:bodyPr>
          <a:lstStyle/>
          <a:p>
            <a:r>
              <a:rPr lang="en-IN" dirty="0"/>
              <a:t>Security by Design | QoSec and C-DoT OneM2M Platform</a:t>
            </a:r>
          </a:p>
        </p:txBody>
      </p:sp>
      <p:grpSp>
        <p:nvGrpSpPr>
          <p:cNvPr id="6" name="Group 5">
            <a:extLst>
              <a:ext uri="{FF2B5EF4-FFF2-40B4-BE49-F238E27FC236}">
                <a16:creationId xmlns:a16="http://schemas.microsoft.com/office/drawing/2014/main" id="{2FC97667-DDE7-4383-8B0E-4E554D85458A}"/>
              </a:ext>
            </a:extLst>
          </p:cNvPr>
          <p:cNvGrpSpPr/>
          <p:nvPr/>
        </p:nvGrpSpPr>
        <p:grpSpPr>
          <a:xfrm>
            <a:off x="1578236" y="1401107"/>
            <a:ext cx="2315080" cy="1856515"/>
            <a:chOff x="127422" y="3483944"/>
            <a:chExt cx="2315080" cy="1856515"/>
          </a:xfrm>
        </p:grpSpPr>
        <p:sp>
          <p:nvSpPr>
            <p:cNvPr id="7" name="Rounded Rectangle 35">
              <a:extLst>
                <a:ext uri="{FF2B5EF4-FFF2-40B4-BE49-F238E27FC236}">
                  <a16:creationId xmlns:a16="http://schemas.microsoft.com/office/drawing/2014/main" id="{C2C5C0A7-29D4-439E-B876-55362D392A67}"/>
                </a:ext>
              </a:extLst>
            </p:cNvPr>
            <p:cNvSpPr/>
            <p:nvPr/>
          </p:nvSpPr>
          <p:spPr>
            <a:xfrm>
              <a:off x="286704" y="3483944"/>
              <a:ext cx="2155798" cy="1856515"/>
            </a:xfrm>
            <a:prstGeom prst="roundRect">
              <a:avLst/>
            </a:prstGeom>
            <a:noFill/>
            <a:effectLst/>
          </p:spPr>
          <p:style>
            <a:lnRef idx="2">
              <a:schemeClr val="accent5"/>
            </a:lnRef>
            <a:fillRef idx="1">
              <a:schemeClr val="lt1"/>
            </a:fillRef>
            <a:effectRef idx="0">
              <a:schemeClr val="accent5"/>
            </a:effectRef>
            <a:fontRef idx="minor">
              <a:schemeClr val="dk1"/>
            </a:fontRef>
          </p:style>
          <p:txBody>
            <a:bodyPr rtlCol="0" anchor="t"/>
            <a:lstStyle/>
            <a:p>
              <a:pPr algn="ctr"/>
              <a:r>
                <a:rPr lang="en-US" sz="1400" dirty="0" err="1"/>
                <a:t>QoSec</a:t>
              </a:r>
              <a:r>
                <a:rPr lang="en-US" sz="1400" dirty="0"/>
                <a:t> Applet</a:t>
              </a:r>
            </a:p>
          </p:txBody>
        </p:sp>
        <p:cxnSp>
          <p:nvCxnSpPr>
            <p:cNvPr id="8" name="Straight Arrow Connector 7">
              <a:extLst>
                <a:ext uri="{FF2B5EF4-FFF2-40B4-BE49-F238E27FC236}">
                  <a16:creationId xmlns:a16="http://schemas.microsoft.com/office/drawing/2014/main" id="{279D69E4-AE6C-4C7F-939B-CCC2C45175CF}"/>
                </a:ext>
              </a:extLst>
            </p:cNvPr>
            <p:cNvCxnSpPr>
              <a:cxnSpLocks/>
            </p:cNvCxnSpPr>
            <p:nvPr/>
          </p:nvCxnSpPr>
          <p:spPr>
            <a:xfrm>
              <a:off x="652499" y="4724448"/>
              <a:ext cx="355837"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7BD2445-D72D-460C-B14F-E2A412E63F61}"/>
                </a:ext>
              </a:extLst>
            </p:cNvPr>
            <p:cNvSpPr txBox="1"/>
            <p:nvPr/>
          </p:nvSpPr>
          <p:spPr>
            <a:xfrm>
              <a:off x="127422" y="4828852"/>
              <a:ext cx="1096938" cy="276999"/>
            </a:xfrm>
            <a:prstGeom prst="rect">
              <a:avLst/>
            </a:prstGeom>
            <a:noFill/>
            <a:effectLst/>
          </p:spPr>
          <p:txBody>
            <a:bodyPr wrap="square" rtlCol="0" anchor="b">
              <a:spAutoFit/>
            </a:bodyPr>
            <a:lstStyle/>
            <a:p>
              <a:pPr algn="ctr"/>
              <a:r>
                <a:rPr lang="en-US" sz="1200" dirty="0"/>
                <a:t>Counter</a:t>
              </a:r>
            </a:p>
          </p:txBody>
        </p:sp>
        <p:sp>
          <p:nvSpPr>
            <p:cNvPr id="10" name="TextBox 9">
              <a:extLst>
                <a:ext uri="{FF2B5EF4-FFF2-40B4-BE49-F238E27FC236}">
                  <a16:creationId xmlns:a16="http://schemas.microsoft.com/office/drawing/2014/main" id="{D6F048DC-47BB-439B-BC2F-5A14B33B1544}"/>
                </a:ext>
              </a:extLst>
            </p:cNvPr>
            <p:cNvSpPr txBox="1"/>
            <p:nvPr/>
          </p:nvSpPr>
          <p:spPr>
            <a:xfrm>
              <a:off x="292459" y="4486566"/>
              <a:ext cx="355837" cy="461665"/>
            </a:xfrm>
            <a:prstGeom prst="rect">
              <a:avLst/>
            </a:prstGeom>
            <a:noFill/>
            <a:effectLst/>
          </p:spPr>
          <p:txBody>
            <a:bodyPr wrap="none" rtlCol="0" anchor="b">
              <a:spAutoFit/>
            </a:bodyPr>
            <a:lstStyle/>
            <a:p>
              <a:r>
                <a:rPr lang="en-US" sz="2400" dirty="0"/>
                <a:t>#</a:t>
              </a:r>
            </a:p>
          </p:txBody>
        </p:sp>
        <p:sp>
          <p:nvSpPr>
            <p:cNvPr id="11" name="Rounded Rectangle 76">
              <a:extLst>
                <a:ext uri="{FF2B5EF4-FFF2-40B4-BE49-F238E27FC236}">
                  <a16:creationId xmlns:a16="http://schemas.microsoft.com/office/drawing/2014/main" id="{E44DE3B4-096D-465B-874C-BF642CDC933D}"/>
                </a:ext>
              </a:extLst>
            </p:cNvPr>
            <p:cNvSpPr/>
            <p:nvPr/>
          </p:nvSpPr>
          <p:spPr>
            <a:xfrm>
              <a:off x="951184" y="4051876"/>
              <a:ext cx="1293498" cy="1133886"/>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b"/>
            <a:lstStyle/>
            <a:p>
              <a:pPr algn="ctr"/>
              <a:r>
                <a:rPr lang="en-US" sz="1200" dirty="0"/>
                <a:t>Session Key Generation</a:t>
              </a:r>
            </a:p>
          </p:txBody>
        </p:sp>
        <p:pic>
          <p:nvPicPr>
            <p:cNvPr id="12" name="Picture 12" descr="C:\Documents and Settings\ean\Desktop\SmartTrust Icons 2009\SmartTrust Icons 2009\management_operation.png">
              <a:extLst>
                <a:ext uri="{FF2B5EF4-FFF2-40B4-BE49-F238E27FC236}">
                  <a16:creationId xmlns:a16="http://schemas.microsoft.com/office/drawing/2014/main" id="{C034743E-01C4-4643-9419-7C9081E6CDE9}"/>
                </a:ext>
              </a:extLst>
            </p:cNvPr>
            <p:cNvPicPr>
              <a:picLocks noChangeAspect="1" noChangeArrowheads="1"/>
            </p:cNvPicPr>
            <p:nvPr/>
          </p:nvPicPr>
          <p:blipFill>
            <a:blip r:embed="rId2"/>
            <a:srcRect/>
            <a:stretch>
              <a:fillRect/>
            </a:stretch>
          </p:blipFill>
          <p:spPr bwMode="auto">
            <a:xfrm>
              <a:off x="1216646" y="4172142"/>
              <a:ext cx="771946" cy="509712"/>
            </a:xfrm>
            <a:prstGeom prst="rect">
              <a:avLst/>
            </a:prstGeom>
            <a:noFill/>
            <a:effectLst/>
          </p:spPr>
        </p:pic>
      </p:grpSp>
      <p:sp>
        <p:nvSpPr>
          <p:cNvPr id="13" name="TextBox 12">
            <a:extLst>
              <a:ext uri="{FF2B5EF4-FFF2-40B4-BE49-F238E27FC236}">
                <a16:creationId xmlns:a16="http://schemas.microsoft.com/office/drawing/2014/main" id="{212A1DDF-84AE-409F-9BD3-CE15502A2379}"/>
              </a:ext>
            </a:extLst>
          </p:cNvPr>
          <p:cNvSpPr txBox="1"/>
          <p:nvPr/>
        </p:nvSpPr>
        <p:spPr>
          <a:xfrm>
            <a:off x="7906210" y="3409640"/>
            <a:ext cx="780414" cy="461665"/>
          </a:xfrm>
          <a:prstGeom prst="rect">
            <a:avLst/>
          </a:prstGeom>
          <a:noFill/>
          <a:effectLst/>
        </p:spPr>
        <p:txBody>
          <a:bodyPr wrap="square" rtlCol="0">
            <a:spAutoFit/>
          </a:bodyPr>
          <a:lstStyle/>
          <a:p>
            <a:pPr algn="ctr"/>
            <a:r>
              <a:rPr lang="en-US" sz="1200" dirty="0"/>
              <a:t>Session Key</a:t>
            </a:r>
          </a:p>
        </p:txBody>
      </p:sp>
      <p:pic>
        <p:nvPicPr>
          <p:cNvPr id="14" name="Bildobjekt 13" descr="key.png">
            <a:extLst>
              <a:ext uri="{FF2B5EF4-FFF2-40B4-BE49-F238E27FC236}">
                <a16:creationId xmlns:a16="http://schemas.microsoft.com/office/drawing/2014/main" id="{A58E5434-2EF3-41FF-9108-8AF0B95E2F3C}"/>
              </a:ext>
            </a:extLst>
          </p:cNvPr>
          <p:cNvPicPr>
            <a:picLocks noChangeAspect="1"/>
          </p:cNvPicPr>
          <p:nvPr/>
        </p:nvPicPr>
        <p:blipFill>
          <a:blip r:embed="rId3"/>
          <a:stretch>
            <a:fillRect/>
          </a:stretch>
        </p:blipFill>
        <p:spPr>
          <a:xfrm>
            <a:off x="5246728" y="1730853"/>
            <a:ext cx="360469" cy="337868"/>
          </a:xfrm>
          <a:prstGeom prst="rect">
            <a:avLst/>
          </a:prstGeom>
          <a:effectLst/>
        </p:spPr>
      </p:pic>
      <p:sp>
        <p:nvSpPr>
          <p:cNvPr id="15" name="TextBox 14">
            <a:extLst>
              <a:ext uri="{FF2B5EF4-FFF2-40B4-BE49-F238E27FC236}">
                <a16:creationId xmlns:a16="http://schemas.microsoft.com/office/drawing/2014/main" id="{EA1D0D9C-E60C-4186-9311-E761D95B5010}"/>
              </a:ext>
            </a:extLst>
          </p:cNvPr>
          <p:cNvSpPr txBox="1"/>
          <p:nvPr/>
        </p:nvSpPr>
        <p:spPr>
          <a:xfrm>
            <a:off x="4895344" y="1317667"/>
            <a:ext cx="889532" cy="461665"/>
          </a:xfrm>
          <a:prstGeom prst="rect">
            <a:avLst/>
          </a:prstGeom>
          <a:noFill/>
          <a:effectLst/>
        </p:spPr>
        <p:txBody>
          <a:bodyPr wrap="square" rtlCol="0" anchor="b">
            <a:spAutoFit/>
          </a:bodyPr>
          <a:lstStyle/>
          <a:p>
            <a:pPr algn="ctr"/>
            <a:r>
              <a:rPr lang="en-US" sz="1200" dirty="0"/>
              <a:t>Shared Key</a:t>
            </a:r>
          </a:p>
        </p:txBody>
      </p:sp>
      <p:sp>
        <p:nvSpPr>
          <p:cNvPr id="16" name="TextBox 15">
            <a:extLst>
              <a:ext uri="{FF2B5EF4-FFF2-40B4-BE49-F238E27FC236}">
                <a16:creationId xmlns:a16="http://schemas.microsoft.com/office/drawing/2014/main" id="{B0540C8A-092B-4609-9EE7-CCBB71CBB211}"/>
              </a:ext>
            </a:extLst>
          </p:cNvPr>
          <p:cNvSpPr txBox="1"/>
          <p:nvPr/>
        </p:nvSpPr>
        <p:spPr>
          <a:xfrm>
            <a:off x="3001091" y="3550781"/>
            <a:ext cx="780414" cy="461665"/>
          </a:xfrm>
          <a:prstGeom prst="rect">
            <a:avLst/>
          </a:prstGeom>
          <a:noFill/>
          <a:effectLst/>
        </p:spPr>
        <p:txBody>
          <a:bodyPr wrap="square" rtlCol="0">
            <a:spAutoFit/>
          </a:bodyPr>
          <a:lstStyle/>
          <a:p>
            <a:pPr algn="ctr"/>
            <a:r>
              <a:rPr lang="en-US" sz="1200" dirty="0"/>
              <a:t>Session Key</a:t>
            </a:r>
          </a:p>
        </p:txBody>
      </p:sp>
      <p:grpSp>
        <p:nvGrpSpPr>
          <p:cNvPr id="17" name="Group 16">
            <a:extLst>
              <a:ext uri="{FF2B5EF4-FFF2-40B4-BE49-F238E27FC236}">
                <a16:creationId xmlns:a16="http://schemas.microsoft.com/office/drawing/2014/main" id="{E90605D9-DCC4-4C5E-90C6-25A98759EFCD}"/>
              </a:ext>
            </a:extLst>
          </p:cNvPr>
          <p:cNvGrpSpPr/>
          <p:nvPr/>
        </p:nvGrpSpPr>
        <p:grpSpPr>
          <a:xfrm>
            <a:off x="6252670" y="1401107"/>
            <a:ext cx="2352281" cy="1856515"/>
            <a:chOff x="3988031" y="924956"/>
            <a:chExt cx="2352281" cy="1856515"/>
          </a:xfrm>
        </p:grpSpPr>
        <p:sp>
          <p:nvSpPr>
            <p:cNvPr id="18" name="TextBox 17">
              <a:extLst>
                <a:ext uri="{FF2B5EF4-FFF2-40B4-BE49-F238E27FC236}">
                  <a16:creationId xmlns:a16="http://schemas.microsoft.com/office/drawing/2014/main" id="{48AFF2A7-BF93-4CCA-B2DF-2EB86EFB1587}"/>
                </a:ext>
              </a:extLst>
            </p:cNvPr>
            <p:cNvSpPr txBox="1"/>
            <p:nvPr/>
          </p:nvSpPr>
          <p:spPr>
            <a:xfrm>
              <a:off x="3988031" y="1746802"/>
              <a:ext cx="1096938" cy="276999"/>
            </a:xfrm>
            <a:prstGeom prst="rect">
              <a:avLst/>
            </a:prstGeom>
            <a:noFill/>
            <a:effectLst/>
          </p:spPr>
          <p:txBody>
            <a:bodyPr wrap="square" rtlCol="0">
              <a:spAutoFit/>
            </a:bodyPr>
            <a:lstStyle/>
            <a:p>
              <a:pPr algn="ctr"/>
              <a:r>
                <a:rPr lang="en-US" sz="1200" dirty="0"/>
                <a:t>Counter</a:t>
              </a:r>
            </a:p>
          </p:txBody>
        </p:sp>
        <p:sp>
          <p:nvSpPr>
            <p:cNvPr id="19" name="Rounded Rectangle 38">
              <a:extLst>
                <a:ext uri="{FF2B5EF4-FFF2-40B4-BE49-F238E27FC236}">
                  <a16:creationId xmlns:a16="http://schemas.microsoft.com/office/drawing/2014/main" id="{DA4D797A-CC9C-422D-9D8A-C64DA30C12B6}"/>
                </a:ext>
              </a:extLst>
            </p:cNvPr>
            <p:cNvSpPr/>
            <p:nvPr/>
          </p:nvSpPr>
          <p:spPr>
            <a:xfrm>
              <a:off x="4189352" y="924956"/>
              <a:ext cx="2150960" cy="1856515"/>
            </a:xfrm>
            <a:prstGeom prst="roundRect">
              <a:avLst/>
            </a:prstGeom>
            <a:noFill/>
            <a:ln w="25400"/>
            <a:effectLst/>
          </p:spPr>
          <p:style>
            <a:lnRef idx="1">
              <a:schemeClr val="accent2"/>
            </a:lnRef>
            <a:fillRef idx="2">
              <a:schemeClr val="accent2"/>
            </a:fillRef>
            <a:effectRef idx="1">
              <a:schemeClr val="accent2"/>
            </a:effectRef>
            <a:fontRef idx="minor">
              <a:schemeClr val="dk1"/>
            </a:fontRef>
          </p:style>
          <p:txBody>
            <a:bodyPr rtlCol="0" anchor="t"/>
            <a:lstStyle/>
            <a:p>
              <a:pPr algn="ctr"/>
              <a:r>
                <a:rPr lang="en-US" sz="1400" dirty="0" err="1"/>
                <a:t>QoSec</a:t>
              </a:r>
              <a:r>
                <a:rPr lang="en-US" sz="1400" dirty="0"/>
                <a:t> Server</a:t>
              </a:r>
            </a:p>
          </p:txBody>
        </p:sp>
        <p:grpSp>
          <p:nvGrpSpPr>
            <p:cNvPr id="20" name="Group 19">
              <a:extLst>
                <a:ext uri="{FF2B5EF4-FFF2-40B4-BE49-F238E27FC236}">
                  <a16:creationId xmlns:a16="http://schemas.microsoft.com/office/drawing/2014/main" id="{899E308E-F7AC-4B86-ABEE-8B572AC6F464}"/>
                </a:ext>
              </a:extLst>
            </p:cNvPr>
            <p:cNvGrpSpPr/>
            <p:nvPr/>
          </p:nvGrpSpPr>
          <p:grpSpPr>
            <a:xfrm>
              <a:off x="4868419" y="1470157"/>
              <a:ext cx="1293498" cy="1133886"/>
              <a:chOff x="4851688" y="1458669"/>
              <a:chExt cx="1293498" cy="1133886"/>
            </a:xfrm>
          </p:grpSpPr>
          <p:sp>
            <p:nvSpPr>
              <p:cNvPr id="23" name="Rounded Rectangle 39">
                <a:extLst>
                  <a:ext uri="{FF2B5EF4-FFF2-40B4-BE49-F238E27FC236}">
                    <a16:creationId xmlns:a16="http://schemas.microsoft.com/office/drawing/2014/main" id="{D30C2F6F-F6CB-4F83-8D03-BB40CD77BB9D}"/>
                  </a:ext>
                </a:extLst>
              </p:cNvPr>
              <p:cNvSpPr/>
              <p:nvPr/>
            </p:nvSpPr>
            <p:spPr>
              <a:xfrm>
                <a:off x="4851688" y="1458669"/>
                <a:ext cx="1293498" cy="1133886"/>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b"/>
              <a:lstStyle/>
              <a:p>
                <a:pPr algn="ctr"/>
                <a:r>
                  <a:rPr lang="en-US" sz="1200" dirty="0"/>
                  <a:t>Session Key Generation</a:t>
                </a:r>
              </a:p>
            </p:txBody>
          </p:sp>
          <p:pic>
            <p:nvPicPr>
              <p:cNvPr id="24" name="Picture 12" descr="C:\Documents and Settings\ean\Desktop\SmartTrust Icons 2009\SmartTrust Icons 2009\management_operation.png">
                <a:extLst>
                  <a:ext uri="{FF2B5EF4-FFF2-40B4-BE49-F238E27FC236}">
                    <a16:creationId xmlns:a16="http://schemas.microsoft.com/office/drawing/2014/main" id="{940DD92D-1923-4526-B3ED-7D513A6DB68B}"/>
                  </a:ext>
                </a:extLst>
              </p:cNvPr>
              <p:cNvPicPr>
                <a:picLocks noChangeAspect="1" noChangeArrowheads="1"/>
              </p:cNvPicPr>
              <p:nvPr/>
            </p:nvPicPr>
            <p:blipFill>
              <a:blip r:embed="rId2"/>
              <a:srcRect/>
              <a:stretch>
                <a:fillRect/>
              </a:stretch>
            </p:blipFill>
            <p:spPr bwMode="auto">
              <a:xfrm>
                <a:off x="5092468" y="1534162"/>
                <a:ext cx="771946" cy="509712"/>
              </a:xfrm>
              <a:prstGeom prst="rect">
                <a:avLst/>
              </a:prstGeom>
              <a:noFill/>
              <a:effectLst/>
            </p:spPr>
          </p:pic>
        </p:grpSp>
        <p:cxnSp>
          <p:nvCxnSpPr>
            <p:cNvPr id="21" name="Straight Arrow Connector 20">
              <a:extLst>
                <a:ext uri="{FF2B5EF4-FFF2-40B4-BE49-F238E27FC236}">
                  <a16:creationId xmlns:a16="http://schemas.microsoft.com/office/drawing/2014/main" id="{511017B5-FD02-4A93-981A-19590997B50B}"/>
                </a:ext>
              </a:extLst>
            </p:cNvPr>
            <p:cNvCxnSpPr/>
            <p:nvPr/>
          </p:nvCxnSpPr>
          <p:spPr>
            <a:xfrm>
              <a:off x="4587193" y="1659510"/>
              <a:ext cx="268657" cy="7189"/>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BC7BE41D-5C4F-49E7-A8A1-41067A148A00}"/>
                </a:ext>
              </a:extLst>
            </p:cNvPr>
            <p:cNvSpPr txBox="1"/>
            <p:nvPr/>
          </p:nvSpPr>
          <p:spPr>
            <a:xfrm>
              <a:off x="4189351" y="1404516"/>
              <a:ext cx="355837" cy="461665"/>
            </a:xfrm>
            <a:prstGeom prst="rect">
              <a:avLst/>
            </a:prstGeom>
            <a:noFill/>
            <a:effectLst/>
          </p:spPr>
          <p:txBody>
            <a:bodyPr wrap="none" rtlCol="0">
              <a:spAutoFit/>
            </a:bodyPr>
            <a:lstStyle/>
            <a:p>
              <a:r>
                <a:rPr lang="en-US" sz="2400" dirty="0"/>
                <a:t>#</a:t>
              </a:r>
            </a:p>
          </p:txBody>
        </p:sp>
      </p:grpSp>
      <p:cxnSp>
        <p:nvCxnSpPr>
          <p:cNvPr id="25" name="Elbow Connector 71">
            <a:extLst>
              <a:ext uri="{FF2B5EF4-FFF2-40B4-BE49-F238E27FC236}">
                <a16:creationId xmlns:a16="http://schemas.microsoft.com/office/drawing/2014/main" id="{DD86B4B3-246F-4707-90AA-F088B3F1A250}"/>
              </a:ext>
            </a:extLst>
          </p:cNvPr>
          <p:cNvCxnSpPr>
            <a:cxnSpLocks/>
            <a:stCxn id="23" idx="1"/>
            <a:endCxn id="11" idx="0"/>
          </p:cNvCxnSpPr>
          <p:nvPr/>
        </p:nvCxnSpPr>
        <p:spPr>
          <a:xfrm rot="10800000">
            <a:off x="3048748" y="1969039"/>
            <a:ext cx="4084311" cy="544212"/>
          </a:xfrm>
          <a:prstGeom prst="bentConnector4">
            <a:avLst>
              <a:gd name="adj1" fmla="val 42083"/>
              <a:gd name="adj2" fmla="val 142006"/>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32EF371-5C05-4D2C-93BD-F63FF452E737}"/>
              </a:ext>
            </a:extLst>
          </p:cNvPr>
          <p:cNvGrpSpPr/>
          <p:nvPr/>
        </p:nvGrpSpPr>
        <p:grpSpPr>
          <a:xfrm>
            <a:off x="1733506" y="3984591"/>
            <a:ext cx="2155798" cy="2097036"/>
            <a:chOff x="3204652" y="3483944"/>
            <a:chExt cx="2155798" cy="2097036"/>
          </a:xfrm>
        </p:grpSpPr>
        <p:sp>
          <p:nvSpPr>
            <p:cNvPr id="27" name="Rounded Rectangle 5">
              <a:extLst>
                <a:ext uri="{FF2B5EF4-FFF2-40B4-BE49-F238E27FC236}">
                  <a16:creationId xmlns:a16="http://schemas.microsoft.com/office/drawing/2014/main" id="{3355421F-DABD-4153-AA6A-573D702619E8}"/>
                </a:ext>
              </a:extLst>
            </p:cNvPr>
            <p:cNvSpPr/>
            <p:nvPr/>
          </p:nvSpPr>
          <p:spPr>
            <a:xfrm>
              <a:off x="3204652" y="3483944"/>
              <a:ext cx="2155798" cy="209703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400" dirty="0"/>
                <a:t>Client Application</a:t>
              </a:r>
            </a:p>
          </p:txBody>
        </p:sp>
        <p:grpSp>
          <p:nvGrpSpPr>
            <p:cNvPr id="28" name="Group 27">
              <a:extLst>
                <a:ext uri="{FF2B5EF4-FFF2-40B4-BE49-F238E27FC236}">
                  <a16:creationId xmlns:a16="http://schemas.microsoft.com/office/drawing/2014/main" id="{E99A407D-710A-4695-8202-1380E97E0A23}"/>
                </a:ext>
              </a:extLst>
            </p:cNvPr>
            <p:cNvGrpSpPr/>
            <p:nvPr/>
          </p:nvGrpSpPr>
          <p:grpSpPr>
            <a:xfrm>
              <a:off x="3603270" y="3864277"/>
              <a:ext cx="1293498" cy="1133886"/>
              <a:chOff x="4851688" y="1458669"/>
              <a:chExt cx="1293498" cy="1133886"/>
            </a:xfrm>
          </p:grpSpPr>
          <p:sp>
            <p:nvSpPr>
              <p:cNvPr id="29" name="Rounded Rectangle 79">
                <a:extLst>
                  <a:ext uri="{FF2B5EF4-FFF2-40B4-BE49-F238E27FC236}">
                    <a16:creationId xmlns:a16="http://schemas.microsoft.com/office/drawing/2014/main" id="{02FC8D85-6D80-494A-A085-026A648550BC}"/>
                  </a:ext>
                </a:extLst>
              </p:cNvPr>
              <p:cNvSpPr/>
              <p:nvPr/>
            </p:nvSpPr>
            <p:spPr>
              <a:xfrm>
                <a:off x="4851688" y="1458669"/>
                <a:ext cx="1293498" cy="1133886"/>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b"/>
              <a:lstStyle/>
              <a:p>
                <a:pPr algn="ctr"/>
                <a:r>
                  <a:rPr lang="en-US" sz="1200" dirty="0"/>
                  <a:t>TLS Set-up</a:t>
                </a:r>
              </a:p>
            </p:txBody>
          </p:sp>
          <p:pic>
            <p:nvPicPr>
              <p:cNvPr id="30" name="Picture 12" descr="C:\Documents and Settings\ean\Desktop\SmartTrust Icons 2009\SmartTrust Icons 2009\management_operation.png">
                <a:extLst>
                  <a:ext uri="{FF2B5EF4-FFF2-40B4-BE49-F238E27FC236}">
                    <a16:creationId xmlns:a16="http://schemas.microsoft.com/office/drawing/2014/main" id="{814B23A7-C6F2-48C2-A8EF-27712ADE5B02}"/>
                  </a:ext>
                </a:extLst>
              </p:cNvPr>
              <p:cNvPicPr>
                <a:picLocks noChangeAspect="1" noChangeArrowheads="1"/>
              </p:cNvPicPr>
              <p:nvPr/>
            </p:nvPicPr>
            <p:blipFill>
              <a:blip r:embed="rId2"/>
              <a:srcRect/>
              <a:stretch>
                <a:fillRect/>
              </a:stretch>
            </p:blipFill>
            <p:spPr bwMode="auto">
              <a:xfrm>
                <a:off x="5092468" y="1534162"/>
                <a:ext cx="771946" cy="509712"/>
              </a:xfrm>
              <a:prstGeom prst="rect">
                <a:avLst/>
              </a:prstGeom>
              <a:noFill/>
              <a:effectLst/>
            </p:spPr>
          </p:pic>
        </p:grpSp>
      </p:grpSp>
      <p:grpSp>
        <p:nvGrpSpPr>
          <p:cNvPr id="31" name="Group 30">
            <a:extLst>
              <a:ext uri="{FF2B5EF4-FFF2-40B4-BE49-F238E27FC236}">
                <a16:creationId xmlns:a16="http://schemas.microsoft.com/office/drawing/2014/main" id="{19B58350-A136-4E44-9EEC-5ED57464D220}"/>
              </a:ext>
            </a:extLst>
          </p:cNvPr>
          <p:cNvGrpSpPr/>
          <p:nvPr/>
        </p:nvGrpSpPr>
        <p:grpSpPr>
          <a:xfrm>
            <a:off x="6453990" y="3919353"/>
            <a:ext cx="2150960" cy="2025028"/>
            <a:chOff x="7016874" y="3483944"/>
            <a:chExt cx="2150960" cy="2025028"/>
          </a:xfrm>
        </p:grpSpPr>
        <p:sp>
          <p:nvSpPr>
            <p:cNvPr id="32" name="Rounded Rectangle 4">
              <a:extLst>
                <a:ext uri="{FF2B5EF4-FFF2-40B4-BE49-F238E27FC236}">
                  <a16:creationId xmlns:a16="http://schemas.microsoft.com/office/drawing/2014/main" id="{96F6FF97-C97A-46A2-AF18-6EE27CFD3850}"/>
                </a:ext>
              </a:extLst>
            </p:cNvPr>
            <p:cNvSpPr/>
            <p:nvPr/>
          </p:nvSpPr>
          <p:spPr>
            <a:xfrm>
              <a:off x="7016874" y="3483944"/>
              <a:ext cx="2150960" cy="2025028"/>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b"/>
            <a:lstStyle/>
            <a:p>
              <a:pPr algn="ctr"/>
              <a:r>
                <a:rPr lang="en-US" sz="1400" dirty="0"/>
                <a:t>Server Application</a:t>
              </a:r>
            </a:p>
          </p:txBody>
        </p:sp>
        <p:grpSp>
          <p:nvGrpSpPr>
            <p:cNvPr id="33" name="Group 32">
              <a:extLst>
                <a:ext uri="{FF2B5EF4-FFF2-40B4-BE49-F238E27FC236}">
                  <a16:creationId xmlns:a16="http://schemas.microsoft.com/office/drawing/2014/main" id="{291B32B7-E94C-4BF8-9007-07B299713AC2}"/>
                </a:ext>
              </a:extLst>
            </p:cNvPr>
            <p:cNvGrpSpPr/>
            <p:nvPr/>
          </p:nvGrpSpPr>
          <p:grpSpPr>
            <a:xfrm>
              <a:off x="7479795" y="3947443"/>
              <a:ext cx="1293498" cy="1133886"/>
              <a:chOff x="4806577" y="1683040"/>
              <a:chExt cx="1293498" cy="1133886"/>
            </a:xfrm>
          </p:grpSpPr>
          <p:sp>
            <p:nvSpPr>
              <p:cNvPr id="34" name="Rounded Rectangle 82">
                <a:extLst>
                  <a:ext uri="{FF2B5EF4-FFF2-40B4-BE49-F238E27FC236}">
                    <a16:creationId xmlns:a16="http://schemas.microsoft.com/office/drawing/2014/main" id="{CF86C593-0C13-4A56-B773-98AB77A2D08B}"/>
                  </a:ext>
                </a:extLst>
              </p:cNvPr>
              <p:cNvSpPr/>
              <p:nvPr/>
            </p:nvSpPr>
            <p:spPr>
              <a:xfrm>
                <a:off x="4806577" y="1683040"/>
                <a:ext cx="1293498" cy="1133886"/>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b"/>
              <a:lstStyle/>
              <a:p>
                <a:pPr algn="ctr"/>
                <a:r>
                  <a:rPr lang="en-US" sz="1200" dirty="0"/>
                  <a:t>TLS Set-up</a:t>
                </a:r>
              </a:p>
            </p:txBody>
          </p:sp>
          <p:pic>
            <p:nvPicPr>
              <p:cNvPr id="35" name="Picture 12" descr="C:\Documents and Settings\ean\Desktop\SmartTrust Icons 2009\SmartTrust Icons 2009\management_operation.png">
                <a:extLst>
                  <a:ext uri="{FF2B5EF4-FFF2-40B4-BE49-F238E27FC236}">
                    <a16:creationId xmlns:a16="http://schemas.microsoft.com/office/drawing/2014/main" id="{C7EDC5FC-445C-4AD7-AD63-89D36D9382C9}"/>
                  </a:ext>
                </a:extLst>
              </p:cNvPr>
              <p:cNvPicPr>
                <a:picLocks noChangeAspect="1" noChangeArrowheads="1"/>
              </p:cNvPicPr>
              <p:nvPr/>
            </p:nvPicPr>
            <p:blipFill>
              <a:blip r:embed="rId2"/>
              <a:srcRect/>
              <a:stretch>
                <a:fillRect/>
              </a:stretch>
            </p:blipFill>
            <p:spPr bwMode="auto">
              <a:xfrm>
                <a:off x="5022724" y="1835059"/>
                <a:ext cx="771946" cy="509712"/>
              </a:xfrm>
              <a:prstGeom prst="rect">
                <a:avLst/>
              </a:prstGeom>
              <a:noFill/>
              <a:effectLst/>
            </p:spPr>
          </p:pic>
        </p:grpSp>
      </p:grpSp>
      <p:cxnSp>
        <p:nvCxnSpPr>
          <p:cNvPr id="36" name="Elbow Connector 98">
            <a:extLst>
              <a:ext uri="{FF2B5EF4-FFF2-40B4-BE49-F238E27FC236}">
                <a16:creationId xmlns:a16="http://schemas.microsoft.com/office/drawing/2014/main" id="{379B9288-D064-4F5E-893F-6C57CCC62523}"/>
              </a:ext>
            </a:extLst>
          </p:cNvPr>
          <p:cNvCxnSpPr>
            <a:cxnSpLocks/>
            <a:stCxn id="11" idx="2"/>
            <a:endCxn id="29" idx="0"/>
          </p:cNvCxnSpPr>
          <p:nvPr/>
        </p:nvCxnSpPr>
        <p:spPr>
          <a:xfrm rot="5400000">
            <a:off x="2282811" y="3598987"/>
            <a:ext cx="1261999" cy="269874"/>
          </a:xfrm>
          <a:prstGeom prst="bentConnector3">
            <a:avLst>
              <a:gd name="adj1" fmla="val 50000"/>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68A121-EE7C-42AB-B333-EE324EC54C9F}"/>
              </a:ext>
            </a:extLst>
          </p:cNvPr>
          <p:cNvCxnSpPr>
            <a:cxnSpLocks/>
            <a:stCxn id="29" idx="3"/>
            <a:endCxn id="34" idx="1"/>
          </p:cNvCxnSpPr>
          <p:nvPr/>
        </p:nvCxnSpPr>
        <p:spPr>
          <a:xfrm>
            <a:off x="3425622" y="4931867"/>
            <a:ext cx="3491289" cy="1792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8" name="Elbow Connector 53">
            <a:extLst>
              <a:ext uri="{FF2B5EF4-FFF2-40B4-BE49-F238E27FC236}">
                <a16:creationId xmlns:a16="http://schemas.microsoft.com/office/drawing/2014/main" id="{01CB4738-2B04-4AAB-B0A1-B2944D508C0D}"/>
              </a:ext>
            </a:extLst>
          </p:cNvPr>
          <p:cNvCxnSpPr>
            <a:cxnSpLocks/>
            <a:stCxn id="23" idx="2"/>
            <a:endCxn id="34" idx="0"/>
          </p:cNvCxnSpPr>
          <p:nvPr/>
        </p:nvCxnSpPr>
        <p:spPr>
          <a:xfrm rot="5400000">
            <a:off x="7020405" y="3623450"/>
            <a:ext cx="1302658" cy="216147"/>
          </a:xfrm>
          <a:prstGeom prst="bentConnector3">
            <a:avLst>
              <a:gd name="adj1" fmla="val 50000"/>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C324F30D-8A86-4637-9352-7EB04DDBAE43}"/>
              </a:ext>
            </a:extLst>
          </p:cNvPr>
          <p:cNvSpPr/>
          <p:nvPr/>
        </p:nvSpPr>
        <p:spPr>
          <a:xfrm>
            <a:off x="1476159" y="1317667"/>
            <a:ext cx="2685051" cy="4907976"/>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0" name="Rectangle: Rounded Corners 39">
            <a:extLst>
              <a:ext uri="{FF2B5EF4-FFF2-40B4-BE49-F238E27FC236}">
                <a16:creationId xmlns:a16="http://schemas.microsoft.com/office/drawing/2014/main" id="{B4D1DB9D-49AC-4553-B159-CAA85D2D22B2}"/>
              </a:ext>
            </a:extLst>
          </p:cNvPr>
          <p:cNvSpPr/>
          <p:nvPr/>
        </p:nvSpPr>
        <p:spPr>
          <a:xfrm>
            <a:off x="5956334" y="1277535"/>
            <a:ext cx="3138413" cy="2110731"/>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1" name="Rectangle: Rounded Corners 40">
            <a:extLst>
              <a:ext uri="{FF2B5EF4-FFF2-40B4-BE49-F238E27FC236}">
                <a16:creationId xmlns:a16="http://schemas.microsoft.com/office/drawing/2014/main" id="{A4C10127-B5B2-45D8-92CF-07A0B5D59FF6}"/>
              </a:ext>
            </a:extLst>
          </p:cNvPr>
          <p:cNvSpPr/>
          <p:nvPr/>
        </p:nvSpPr>
        <p:spPr>
          <a:xfrm>
            <a:off x="5956334" y="3781613"/>
            <a:ext cx="3138413" cy="2444030"/>
          </a:xfrm>
          <a:prstGeom prst="round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id="{2DF326E1-6067-4EF4-AC63-FA25EE6F774D}"/>
              </a:ext>
            </a:extLst>
          </p:cNvPr>
          <p:cNvSpPr txBox="1"/>
          <p:nvPr/>
        </p:nvSpPr>
        <p:spPr>
          <a:xfrm>
            <a:off x="3494430" y="4554749"/>
            <a:ext cx="924127" cy="369332"/>
          </a:xfrm>
          <a:prstGeom prst="rect">
            <a:avLst/>
          </a:prstGeom>
          <a:noFill/>
        </p:spPr>
        <p:txBody>
          <a:bodyPr wrap="square" rtlCol="0">
            <a:spAutoFit/>
          </a:bodyPr>
          <a:lstStyle/>
          <a:p>
            <a:r>
              <a:rPr lang="en-IN" dirty="0"/>
              <a:t>“Hello”</a:t>
            </a:r>
          </a:p>
        </p:txBody>
      </p:sp>
      <p:sp>
        <p:nvSpPr>
          <p:cNvPr id="43" name="TextBox 42">
            <a:extLst>
              <a:ext uri="{FF2B5EF4-FFF2-40B4-BE49-F238E27FC236}">
                <a16:creationId xmlns:a16="http://schemas.microsoft.com/office/drawing/2014/main" id="{006C7871-E253-475C-8FC7-A0D6CC13E9B1}"/>
              </a:ext>
            </a:extLst>
          </p:cNvPr>
          <p:cNvSpPr txBox="1"/>
          <p:nvPr/>
        </p:nvSpPr>
        <p:spPr>
          <a:xfrm>
            <a:off x="4693112" y="4565796"/>
            <a:ext cx="1175535"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a:t>
            </a:r>
            <a:r>
              <a:rPr lang="en-IN" dirty="0" err="1">
                <a:latin typeface="Times New Roman" panose="02020603050405020304" pitchFamily="18" charset="0"/>
                <a:cs typeface="Times New Roman" panose="02020603050405020304" pitchFamily="18" charset="0"/>
              </a:rPr>
              <a:t>òáßÞÆ</a:t>
            </a:r>
            <a:r>
              <a:rPr lang="en-IN" dirty="0">
                <a:latin typeface="Times New Roman" panose="02020603050405020304" pitchFamily="18" charset="0"/>
                <a:cs typeface="Times New Roman" panose="02020603050405020304" pitchFamily="18" charset="0"/>
              </a:rPr>
              <a:t>”</a:t>
            </a:r>
            <a:endParaRPr lang="en-IN" dirty="0"/>
          </a:p>
        </p:txBody>
      </p:sp>
      <p:sp>
        <p:nvSpPr>
          <p:cNvPr id="44" name="TextBox 43">
            <a:extLst>
              <a:ext uri="{FF2B5EF4-FFF2-40B4-BE49-F238E27FC236}">
                <a16:creationId xmlns:a16="http://schemas.microsoft.com/office/drawing/2014/main" id="{A025AEBE-00B1-4A94-8C2A-092A943A7AF0}"/>
              </a:ext>
            </a:extLst>
          </p:cNvPr>
          <p:cNvSpPr txBox="1"/>
          <p:nvPr/>
        </p:nvSpPr>
        <p:spPr>
          <a:xfrm>
            <a:off x="6324103" y="4605061"/>
            <a:ext cx="924127" cy="369332"/>
          </a:xfrm>
          <a:prstGeom prst="rect">
            <a:avLst/>
          </a:prstGeom>
          <a:noFill/>
        </p:spPr>
        <p:txBody>
          <a:bodyPr wrap="square" rtlCol="0">
            <a:spAutoFit/>
          </a:bodyPr>
          <a:lstStyle/>
          <a:p>
            <a:r>
              <a:rPr lang="en-IN" dirty="0"/>
              <a:t>“Hello”</a:t>
            </a:r>
          </a:p>
        </p:txBody>
      </p:sp>
      <p:cxnSp>
        <p:nvCxnSpPr>
          <p:cNvPr id="45" name="Connector: Elbow 44">
            <a:extLst>
              <a:ext uri="{FF2B5EF4-FFF2-40B4-BE49-F238E27FC236}">
                <a16:creationId xmlns:a16="http://schemas.microsoft.com/office/drawing/2014/main" id="{01EE7565-0C51-42B9-8010-6C797DDC13E3}"/>
              </a:ext>
            </a:extLst>
          </p:cNvPr>
          <p:cNvCxnSpPr>
            <a:stCxn id="27" idx="3"/>
            <a:endCxn id="40" idx="1"/>
          </p:cNvCxnSpPr>
          <p:nvPr/>
        </p:nvCxnSpPr>
        <p:spPr>
          <a:xfrm flipV="1">
            <a:off x="3889304" y="2332901"/>
            <a:ext cx="2067030" cy="2700208"/>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B34E524-5828-468B-821F-E4E1017695D7}"/>
              </a:ext>
            </a:extLst>
          </p:cNvPr>
          <p:cNvSpPr txBox="1"/>
          <p:nvPr/>
        </p:nvSpPr>
        <p:spPr>
          <a:xfrm>
            <a:off x="4473012" y="2988142"/>
            <a:ext cx="1295524" cy="861774"/>
          </a:xfrm>
          <a:prstGeom prst="rect">
            <a:avLst/>
          </a:prstGeom>
          <a:noFill/>
        </p:spPr>
        <p:txBody>
          <a:bodyPr wrap="square" rtlCol="0">
            <a:spAutoFit/>
          </a:bodyPr>
          <a:lstStyle/>
          <a:p>
            <a:r>
              <a:rPr lang="en-IN" sz="1000" dirty="0"/>
              <a:t>Keyset 1: </a:t>
            </a:r>
          </a:p>
          <a:p>
            <a:r>
              <a:rPr lang="en-IN" sz="1000" dirty="0"/>
              <a:t>TLS based Device Auth using PSK based Session Keys</a:t>
            </a:r>
          </a:p>
        </p:txBody>
      </p:sp>
      <p:sp>
        <p:nvSpPr>
          <p:cNvPr id="47" name="TextBox 46">
            <a:extLst>
              <a:ext uri="{FF2B5EF4-FFF2-40B4-BE49-F238E27FC236}">
                <a16:creationId xmlns:a16="http://schemas.microsoft.com/office/drawing/2014/main" id="{385852D0-4746-4C43-AE49-1200681F662C}"/>
              </a:ext>
            </a:extLst>
          </p:cNvPr>
          <p:cNvSpPr txBox="1"/>
          <p:nvPr/>
        </p:nvSpPr>
        <p:spPr>
          <a:xfrm>
            <a:off x="4418557" y="5082607"/>
            <a:ext cx="1295524" cy="861774"/>
          </a:xfrm>
          <a:prstGeom prst="rect">
            <a:avLst/>
          </a:prstGeom>
          <a:noFill/>
        </p:spPr>
        <p:txBody>
          <a:bodyPr wrap="square" rtlCol="0">
            <a:spAutoFit/>
          </a:bodyPr>
          <a:lstStyle/>
          <a:p>
            <a:r>
              <a:rPr lang="en-IN" sz="1000" dirty="0"/>
              <a:t>Keyset 2: </a:t>
            </a:r>
          </a:p>
          <a:p>
            <a:r>
              <a:rPr lang="en-IN" sz="1000" dirty="0"/>
              <a:t>Encryption of actual data between Device and its Application</a:t>
            </a:r>
          </a:p>
        </p:txBody>
      </p:sp>
      <p:sp>
        <p:nvSpPr>
          <p:cNvPr id="48" name="TextBox 47">
            <a:extLst>
              <a:ext uri="{FF2B5EF4-FFF2-40B4-BE49-F238E27FC236}">
                <a16:creationId xmlns:a16="http://schemas.microsoft.com/office/drawing/2014/main" id="{E0A525E9-EB88-481A-8B63-55B3EEA19E96}"/>
              </a:ext>
            </a:extLst>
          </p:cNvPr>
          <p:cNvSpPr txBox="1"/>
          <p:nvPr/>
        </p:nvSpPr>
        <p:spPr>
          <a:xfrm>
            <a:off x="9387134" y="1747646"/>
            <a:ext cx="2707481" cy="4247317"/>
          </a:xfrm>
          <a:prstGeom prst="rect">
            <a:avLst/>
          </a:prstGeom>
          <a:noFill/>
        </p:spPr>
        <p:txBody>
          <a:bodyPr wrap="square" rtlCol="0">
            <a:spAutoFit/>
          </a:bodyPr>
          <a:lstStyle/>
          <a:p>
            <a:r>
              <a:rPr lang="en-IN" dirty="0"/>
              <a:t>Context</a:t>
            </a:r>
          </a:p>
          <a:p>
            <a:pPr marL="228600" indent="-228600">
              <a:buAutoNum type="arabicPeriod"/>
            </a:pPr>
            <a:r>
              <a:rPr lang="en-IN" dirty="0"/>
              <a:t>C-DoT Common Service Layer Infrastructure Node uses the QoSec Security framework</a:t>
            </a:r>
          </a:p>
          <a:p>
            <a:pPr marL="228600" indent="-228600">
              <a:buAutoNum type="arabicPeriod"/>
            </a:pPr>
            <a:r>
              <a:rPr lang="en-IN" dirty="0"/>
              <a:t>Application Server uses another PSK Keyset for Application level Data Encryption and Decryption</a:t>
            </a:r>
          </a:p>
          <a:p>
            <a:pPr marL="228600" indent="-228600">
              <a:buAutoNum type="arabicPeriod"/>
            </a:pPr>
            <a:r>
              <a:rPr lang="en-IN" dirty="0"/>
              <a:t>Frugal Architecture requiring virtually no change to Device PCBs </a:t>
            </a:r>
          </a:p>
          <a:p>
            <a:pPr marL="228600" indent="-228600">
              <a:buAutoNum type="arabicPeriod"/>
            </a:pPr>
            <a:endParaRPr lang="en-IN" dirty="0"/>
          </a:p>
          <a:p>
            <a:pPr marL="228600" indent="-228600">
              <a:buAutoNum type="arabicPeriod"/>
            </a:pPr>
            <a:endParaRPr lang="en-IN" dirty="0"/>
          </a:p>
        </p:txBody>
      </p:sp>
      <p:cxnSp>
        <p:nvCxnSpPr>
          <p:cNvPr id="50" name="Straight Connector 49">
            <a:extLst>
              <a:ext uri="{FF2B5EF4-FFF2-40B4-BE49-F238E27FC236}">
                <a16:creationId xmlns:a16="http://schemas.microsoft.com/office/drawing/2014/main" id="{11609533-7094-4C51-93DD-86A64DEEA645}"/>
              </a:ext>
            </a:extLst>
          </p:cNvPr>
          <p:cNvCxnSpPr>
            <a:cxnSpLocks/>
          </p:cNvCxnSpPr>
          <p:nvPr/>
        </p:nvCxnSpPr>
        <p:spPr>
          <a:xfrm>
            <a:off x="9190909" y="950866"/>
            <a:ext cx="8915" cy="5505352"/>
          </a:xfrm>
          <a:prstGeom prst="line">
            <a:avLst/>
          </a:prstGeom>
        </p:spPr>
        <p:style>
          <a:lnRef idx="1">
            <a:schemeClr val="accent1"/>
          </a:lnRef>
          <a:fillRef idx="0">
            <a:schemeClr val="accent1"/>
          </a:fillRef>
          <a:effectRef idx="0">
            <a:schemeClr val="accent1"/>
          </a:effectRef>
          <a:fontRef idx="minor">
            <a:schemeClr val="tx1"/>
          </a:fontRef>
        </p:style>
      </p:cxnSp>
      <p:sp>
        <p:nvSpPr>
          <p:cNvPr id="52" name="Date Placeholder 51">
            <a:extLst>
              <a:ext uri="{FF2B5EF4-FFF2-40B4-BE49-F238E27FC236}">
                <a16:creationId xmlns:a16="http://schemas.microsoft.com/office/drawing/2014/main" id="{8668968E-63F2-4F9D-8347-FBB50E9701DA}"/>
              </a:ext>
            </a:extLst>
          </p:cNvPr>
          <p:cNvSpPr>
            <a:spLocks noGrp="1"/>
          </p:cNvSpPr>
          <p:nvPr>
            <p:ph type="dt" sz="half" idx="10"/>
          </p:nvPr>
        </p:nvSpPr>
        <p:spPr/>
        <p:txBody>
          <a:bodyPr/>
          <a:lstStyle/>
          <a:p>
            <a:r>
              <a:rPr lang="en-US"/>
              <a:t>25-Sep-2019</a:t>
            </a:r>
          </a:p>
        </p:txBody>
      </p:sp>
      <p:sp>
        <p:nvSpPr>
          <p:cNvPr id="53" name="Footer Placeholder 52">
            <a:extLst>
              <a:ext uri="{FF2B5EF4-FFF2-40B4-BE49-F238E27FC236}">
                <a16:creationId xmlns:a16="http://schemas.microsoft.com/office/drawing/2014/main" id="{C2CB1478-0322-4EFA-A695-61EA18094061}"/>
              </a:ext>
            </a:extLst>
          </p:cNvPr>
          <p:cNvSpPr>
            <a:spLocks noGrp="1"/>
          </p:cNvSpPr>
          <p:nvPr>
            <p:ph type="ftr" sz="quarter" idx="11"/>
          </p:nvPr>
        </p:nvSpPr>
        <p:spPr/>
        <p:txBody>
          <a:bodyPr/>
          <a:lstStyle/>
          <a:p>
            <a:r>
              <a:rPr lang="en-US"/>
              <a:t>3rd oneM2M Industry Day hosted by TSDSI</a:t>
            </a:r>
          </a:p>
        </p:txBody>
      </p:sp>
      <p:sp>
        <p:nvSpPr>
          <p:cNvPr id="54" name="Slide Number Placeholder 53">
            <a:extLst>
              <a:ext uri="{FF2B5EF4-FFF2-40B4-BE49-F238E27FC236}">
                <a16:creationId xmlns:a16="http://schemas.microsoft.com/office/drawing/2014/main" id="{E4A70397-3DA0-44E5-A3DA-634DFC68C666}"/>
              </a:ext>
            </a:extLst>
          </p:cNvPr>
          <p:cNvSpPr>
            <a:spLocks noGrp="1"/>
          </p:cNvSpPr>
          <p:nvPr>
            <p:ph type="sldNum" sz="quarter" idx="12"/>
          </p:nvPr>
        </p:nvSpPr>
        <p:spPr/>
        <p:txBody>
          <a:bodyPr/>
          <a:lstStyle/>
          <a:p>
            <a:fld id="{B8729484-F6CD-49EB-A380-8A44EB504863}" type="slidenum">
              <a:rPr lang="en-US" smtClean="0"/>
              <a:t>13</a:t>
            </a:fld>
            <a:endParaRPr lang="en-US"/>
          </a:p>
        </p:txBody>
      </p:sp>
    </p:spTree>
    <p:extLst>
      <p:ext uri="{BB962C8B-B14F-4D97-AF65-F5344CB8AC3E}">
        <p14:creationId xmlns:p14="http://schemas.microsoft.com/office/powerpoint/2010/main" val="242736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0407-F165-4619-9EB0-C00834C45E56}"/>
              </a:ext>
            </a:extLst>
          </p:cNvPr>
          <p:cNvSpPr>
            <a:spLocks noGrp="1"/>
          </p:cNvSpPr>
          <p:nvPr>
            <p:ph type="title"/>
          </p:nvPr>
        </p:nvSpPr>
        <p:spPr/>
        <p:txBody>
          <a:bodyPr/>
          <a:lstStyle/>
          <a:p>
            <a:r>
              <a:rPr lang="en-IN" dirty="0"/>
              <a:t>Security by Design for Connected Meters</a:t>
            </a:r>
          </a:p>
        </p:txBody>
      </p:sp>
      <p:pic>
        <p:nvPicPr>
          <p:cNvPr id="9" name="Picture 8">
            <a:extLst>
              <a:ext uri="{FF2B5EF4-FFF2-40B4-BE49-F238E27FC236}">
                <a16:creationId xmlns:a16="http://schemas.microsoft.com/office/drawing/2014/main" id="{3AAB5E9D-F66C-4325-A2F7-AE03844776A0}"/>
              </a:ext>
            </a:extLst>
          </p:cNvPr>
          <p:cNvPicPr>
            <a:picLocks noChangeAspect="1"/>
          </p:cNvPicPr>
          <p:nvPr/>
        </p:nvPicPr>
        <p:blipFill>
          <a:blip r:embed="rId2"/>
          <a:stretch>
            <a:fillRect/>
          </a:stretch>
        </p:blipFill>
        <p:spPr>
          <a:xfrm>
            <a:off x="1256144" y="1847695"/>
            <a:ext cx="7730398" cy="3481118"/>
          </a:xfrm>
          <a:prstGeom prst="rect">
            <a:avLst/>
          </a:prstGeom>
        </p:spPr>
      </p:pic>
      <p:sp>
        <p:nvSpPr>
          <p:cNvPr id="16" name="TextBox 15">
            <a:extLst>
              <a:ext uri="{FF2B5EF4-FFF2-40B4-BE49-F238E27FC236}">
                <a16:creationId xmlns:a16="http://schemas.microsoft.com/office/drawing/2014/main" id="{A951322F-0772-4E14-A03C-38BE479BE58E}"/>
              </a:ext>
            </a:extLst>
          </p:cNvPr>
          <p:cNvSpPr txBox="1"/>
          <p:nvPr/>
        </p:nvSpPr>
        <p:spPr>
          <a:xfrm>
            <a:off x="9387134" y="1747646"/>
            <a:ext cx="2707481" cy="4524315"/>
          </a:xfrm>
          <a:prstGeom prst="rect">
            <a:avLst/>
          </a:prstGeom>
          <a:noFill/>
        </p:spPr>
        <p:txBody>
          <a:bodyPr wrap="square" rtlCol="0">
            <a:spAutoFit/>
          </a:bodyPr>
          <a:lstStyle/>
          <a:p>
            <a:r>
              <a:rPr lang="en-IN" dirty="0"/>
              <a:t>Context</a:t>
            </a:r>
          </a:p>
          <a:p>
            <a:pPr marL="228600" indent="-228600">
              <a:buAutoNum type="arabicPeriod"/>
            </a:pPr>
            <a:r>
              <a:rPr lang="en-IN" dirty="0"/>
              <a:t>Remote Meter Authentication and Data Encryption from the Secure Element in the eSIM</a:t>
            </a:r>
          </a:p>
          <a:p>
            <a:pPr marL="228600" indent="-228600">
              <a:buAutoNum type="arabicPeriod"/>
            </a:pPr>
            <a:r>
              <a:rPr lang="en-IN" dirty="0"/>
              <a:t>Application Server uses another PSK Keyset for Application level Data Encryption and Decryption</a:t>
            </a:r>
          </a:p>
          <a:p>
            <a:pPr marL="228600" indent="-228600">
              <a:buAutoNum type="arabicPeriod"/>
            </a:pPr>
            <a:r>
              <a:rPr lang="en-IN" dirty="0"/>
              <a:t>Frugal Architecture requiring virtually no change to Device PCBs </a:t>
            </a:r>
          </a:p>
          <a:p>
            <a:pPr marL="228600" indent="-228600">
              <a:buAutoNum type="arabicPeriod"/>
            </a:pPr>
            <a:endParaRPr lang="en-IN" dirty="0"/>
          </a:p>
          <a:p>
            <a:pPr marL="228600" indent="-228600">
              <a:buAutoNum type="arabicPeriod"/>
            </a:pPr>
            <a:endParaRPr lang="en-IN" dirty="0"/>
          </a:p>
        </p:txBody>
      </p:sp>
      <p:sp>
        <p:nvSpPr>
          <p:cNvPr id="11" name="Date Placeholder 10">
            <a:extLst>
              <a:ext uri="{FF2B5EF4-FFF2-40B4-BE49-F238E27FC236}">
                <a16:creationId xmlns:a16="http://schemas.microsoft.com/office/drawing/2014/main" id="{2359C3BC-2FCB-4471-A34B-CC5B19695373}"/>
              </a:ext>
            </a:extLst>
          </p:cNvPr>
          <p:cNvSpPr>
            <a:spLocks noGrp="1"/>
          </p:cNvSpPr>
          <p:nvPr>
            <p:ph type="dt" sz="half" idx="10"/>
          </p:nvPr>
        </p:nvSpPr>
        <p:spPr/>
        <p:txBody>
          <a:bodyPr/>
          <a:lstStyle/>
          <a:p>
            <a:r>
              <a:rPr lang="en-US"/>
              <a:t>25-Sep-2019</a:t>
            </a:r>
          </a:p>
        </p:txBody>
      </p:sp>
      <p:sp>
        <p:nvSpPr>
          <p:cNvPr id="13" name="Footer Placeholder 12">
            <a:extLst>
              <a:ext uri="{FF2B5EF4-FFF2-40B4-BE49-F238E27FC236}">
                <a16:creationId xmlns:a16="http://schemas.microsoft.com/office/drawing/2014/main" id="{F4DCB634-5F91-41A2-8FC4-E01CA2F31D88}"/>
              </a:ext>
            </a:extLst>
          </p:cNvPr>
          <p:cNvSpPr>
            <a:spLocks noGrp="1"/>
          </p:cNvSpPr>
          <p:nvPr>
            <p:ph type="ftr" sz="quarter" idx="11"/>
          </p:nvPr>
        </p:nvSpPr>
        <p:spPr/>
        <p:txBody>
          <a:bodyPr/>
          <a:lstStyle/>
          <a:p>
            <a:r>
              <a:rPr lang="en-US"/>
              <a:t>3rd oneM2M Industry Day hosted by TSDSI</a:t>
            </a:r>
          </a:p>
        </p:txBody>
      </p:sp>
      <p:sp>
        <p:nvSpPr>
          <p:cNvPr id="17" name="Slide Number Placeholder 16">
            <a:extLst>
              <a:ext uri="{FF2B5EF4-FFF2-40B4-BE49-F238E27FC236}">
                <a16:creationId xmlns:a16="http://schemas.microsoft.com/office/drawing/2014/main" id="{4CF683D6-FD6E-45E5-9FBD-F49DB5174D21}"/>
              </a:ext>
            </a:extLst>
          </p:cNvPr>
          <p:cNvSpPr>
            <a:spLocks noGrp="1"/>
          </p:cNvSpPr>
          <p:nvPr>
            <p:ph type="sldNum" sz="quarter" idx="12"/>
          </p:nvPr>
        </p:nvSpPr>
        <p:spPr/>
        <p:txBody>
          <a:bodyPr/>
          <a:lstStyle/>
          <a:p>
            <a:fld id="{B8729484-F6CD-49EB-A380-8A44EB504863}" type="slidenum">
              <a:rPr lang="en-US" smtClean="0"/>
              <a:t>14</a:t>
            </a:fld>
            <a:endParaRPr lang="en-US"/>
          </a:p>
        </p:txBody>
      </p:sp>
    </p:spTree>
    <p:extLst>
      <p:ext uri="{BB962C8B-B14F-4D97-AF65-F5344CB8AC3E}">
        <p14:creationId xmlns:p14="http://schemas.microsoft.com/office/powerpoint/2010/main" val="29527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0407-F165-4619-9EB0-C00834C45E56}"/>
              </a:ext>
            </a:extLst>
          </p:cNvPr>
          <p:cNvSpPr>
            <a:spLocks noGrp="1"/>
          </p:cNvSpPr>
          <p:nvPr>
            <p:ph type="title"/>
          </p:nvPr>
        </p:nvSpPr>
        <p:spPr/>
        <p:txBody>
          <a:bodyPr/>
          <a:lstStyle/>
          <a:p>
            <a:r>
              <a:rPr lang="en-IN" dirty="0"/>
              <a:t>Security by Design for Connected Car Platform</a:t>
            </a:r>
          </a:p>
        </p:txBody>
      </p:sp>
      <p:sp>
        <p:nvSpPr>
          <p:cNvPr id="6" name="Content Placeholder 1">
            <a:extLst>
              <a:ext uri="{FF2B5EF4-FFF2-40B4-BE49-F238E27FC236}">
                <a16:creationId xmlns:a16="http://schemas.microsoft.com/office/drawing/2014/main" id="{11A90D30-AEED-40BB-8EAE-25D50D993B94}"/>
              </a:ext>
            </a:extLst>
          </p:cNvPr>
          <p:cNvSpPr txBox="1">
            <a:spLocks/>
          </p:cNvSpPr>
          <p:nvPr/>
        </p:nvSpPr>
        <p:spPr>
          <a:xfrm>
            <a:off x="1401619" y="1109140"/>
            <a:ext cx="4134657" cy="4639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dirty="0">
              <a:solidFill>
                <a:srgbClr val="0070C0"/>
              </a:solidFill>
            </a:endParaRPr>
          </a:p>
          <a:p>
            <a:endParaRPr lang="en-IN" dirty="0">
              <a:solidFill>
                <a:srgbClr val="0070C0"/>
              </a:solidFill>
            </a:endParaRPr>
          </a:p>
          <a:p>
            <a:r>
              <a:rPr lang="en-IN" dirty="0">
                <a:solidFill>
                  <a:srgbClr val="0070C0"/>
                </a:solidFill>
              </a:rPr>
              <a:t>eSIM / Secure Element </a:t>
            </a:r>
          </a:p>
          <a:p>
            <a:pPr lvl="1"/>
            <a:r>
              <a:rPr lang="en-IN" dirty="0">
                <a:solidFill>
                  <a:srgbClr val="0070C0"/>
                </a:solidFill>
              </a:rPr>
              <a:t>Pre-Shared Keys</a:t>
            </a:r>
          </a:p>
          <a:p>
            <a:pPr lvl="1"/>
            <a:r>
              <a:rPr lang="en-IN" dirty="0">
                <a:solidFill>
                  <a:srgbClr val="0070C0"/>
                </a:solidFill>
              </a:rPr>
              <a:t>Choice of Algorithms</a:t>
            </a:r>
          </a:p>
          <a:p>
            <a:pPr lvl="1"/>
            <a:r>
              <a:rPr lang="en-IN" dirty="0">
                <a:solidFill>
                  <a:srgbClr val="0070C0"/>
                </a:solidFill>
              </a:rPr>
              <a:t>Remote </a:t>
            </a:r>
            <a:r>
              <a:rPr lang="en-IN" dirty="0" err="1">
                <a:solidFill>
                  <a:srgbClr val="0070C0"/>
                </a:solidFill>
              </a:rPr>
              <a:t>provisionable</a:t>
            </a:r>
            <a:r>
              <a:rPr lang="en-IN" dirty="0">
                <a:solidFill>
                  <a:srgbClr val="0070C0"/>
                </a:solidFill>
              </a:rPr>
              <a:t> Connectivity</a:t>
            </a:r>
          </a:p>
          <a:p>
            <a:pPr lvl="1"/>
            <a:r>
              <a:rPr lang="en-IN" dirty="0">
                <a:solidFill>
                  <a:srgbClr val="0070C0"/>
                </a:solidFill>
              </a:rPr>
              <a:t>Secure Element</a:t>
            </a:r>
          </a:p>
          <a:p>
            <a:endParaRPr lang="en-IN" dirty="0">
              <a:solidFill>
                <a:srgbClr val="0070C0"/>
              </a:solidFill>
            </a:endParaRPr>
          </a:p>
          <a:p>
            <a:endParaRPr lang="en-IN" dirty="0">
              <a:solidFill>
                <a:srgbClr val="0070C0"/>
              </a:solidFill>
            </a:endParaRPr>
          </a:p>
          <a:p>
            <a:pPr marL="0" indent="0">
              <a:buFont typeface="Arial" panose="020B0604020202020204" pitchFamily="34" charset="0"/>
              <a:buNone/>
            </a:pPr>
            <a:endParaRPr lang="en-IN" dirty="0">
              <a:solidFill>
                <a:srgbClr val="0070C0"/>
              </a:solidFill>
            </a:endParaRPr>
          </a:p>
        </p:txBody>
      </p:sp>
      <p:pic>
        <p:nvPicPr>
          <p:cNvPr id="7" name="Content Placeholder 6">
            <a:extLst>
              <a:ext uri="{FF2B5EF4-FFF2-40B4-BE49-F238E27FC236}">
                <a16:creationId xmlns:a16="http://schemas.microsoft.com/office/drawing/2014/main" id="{A1915448-F0A9-4B14-8D1A-8367AD1F8366}"/>
              </a:ext>
            </a:extLst>
          </p:cNvPr>
          <p:cNvPicPr>
            <a:picLocks noChangeAspect="1"/>
          </p:cNvPicPr>
          <p:nvPr/>
        </p:nvPicPr>
        <p:blipFill>
          <a:blip r:embed="rId2"/>
          <a:stretch>
            <a:fillRect/>
          </a:stretch>
        </p:blipFill>
        <p:spPr>
          <a:xfrm>
            <a:off x="6356350" y="905942"/>
            <a:ext cx="5257800" cy="5467788"/>
          </a:xfrm>
          <a:prstGeom prst="rect">
            <a:avLst/>
          </a:prstGeom>
        </p:spPr>
      </p:pic>
      <p:sp>
        <p:nvSpPr>
          <p:cNvPr id="8" name="Rectangle 7">
            <a:extLst>
              <a:ext uri="{FF2B5EF4-FFF2-40B4-BE49-F238E27FC236}">
                <a16:creationId xmlns:a16="http://schemas.microsoft.com/office/drawing/2014/main" id="{92D8F1A7-4A60-4174-8DD1-6C4B82435AD9}"/>
              </a:ext>
            </a:extLst>
          </p:cNvPr>
          <p:cNvSpPr/>
          <p:nvPr/>
        </p:nvSpPr>
        <p:spPr>
          <a:xfrm>
            <a:off x="1676400" y="5410342"/>
            <a:ext cx="4679950" cy="215444"/>
          </a:xfrm>
          <a:prstGeom prst="rect">
            <a:avLst/>
          </a:prstGeom>
        </p:spPr>
        <p:txBody>
          <a:bodyPr>
            <a:spAutoFit/>
          </a:bodyPr>
          <a:lstStyle/>
          <a:p>
            <a:r>
              <a:rPr lang="en-IN" sz="800" dirty="0">
                <a:hlinkClick r:id="rId3"/>
              </a:rPr>
              <a:t>https://www.st.com/en/applications/body-and-convenience/body-control-module-bcm.html</a:t>
            </a:r>
            <a:endParaRPr lang="en-IN" sz="800" dirty="0"/>
          </a:p>
        </p:txBody>
      </p:sp>
      <p:sp>
        <p:nvSpPr>
          <p:cNvPr id="10" name="Oval 9">
            <a:extLst>
              <a:ext uri="{FF2B5EF4-FFF2-40B4-BE49-F238E27FC236}">
                <a16:creationId xmlns:a16="http://schemas.microsoft.com/office/drawing/2014/main" id="{C3736753-D23E-4A1A-900F-D48A9DB7FE7D}"/>
              </a:ext>
            </a:extLst>
          </p:cNvPr>
          <p:cNvSpPr/>
          <p:nvPr/>
        </p:nvSpPr>
        <p:spPr>
          <a:xfrm>
            <a:off x="7558162" y="5666959"/>
            <a:ext cx="792088" cy="674534"/>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cxnSp>
        <p:nvCxnSpPr>
          <p:cNvPr id="12" name="Connector: Elbow 11">
            <a:extLst>
              <a:ext uri="{FF2B5EF4-FFF2-40B4-BE49-F238E27FC236}">
                <a16:creationId xmlns:a16="http://schemas.microsoft.com/office/drawing/2014/main" id="{695CEB2E-B417-466D-87D0-158F64A3AAE1}"/>
              </a:ext>
            </a:extLst>
          </p:cNvPr>
          <p:cNvCxnSpPr>
            <a:cxnSpLocks/>
            <a:stCxn id="10" idx="2"/>
          </p:cNvCxnSpPr>
          <p:nvPr/>
        </p:nvCxnSpPr>
        <p:spPr>
          <a:xfrm rot="10800000">
            <a:off x="5080184" y="3649628"/>
            <a:ext cx="2477978" cy="2354599"/>
          </a:xfrm>
          <a:prstGeom prst="bentConnector3">
            <a:avLst>
              <a:gd name="adj1" fmla="val 50000"/>
            </a:avLst>
          </a:prstGeom>
          <a:ln w="31750">
            <a:solidFill>
              <a:srgbClr val="0070C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D245040-A89C-4C99-B3C8-4E0978900805}"/>
              </a:ext>
            </a:extLst>
          </p:cNvPr>
          <p:cNvSpPr/>
          <p:nvPr/>
        </p:nvSpPr>
        <p:spPr>
          <a:xfrm>
            <a:off x="7586148" y="3841515"/>
            <a:ext cx="792088" cy="674534"/>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cxnSp>
        <p:nvCxnSpPr>
          <p:cNvPr id="15" name="Connector: Elbow 14">
            <a:extLst>
              <a:ext uri="{FF2B5EF4-FFF2-40B4-BE49-F238E27FC236}">
                <a16:creationId xmlns:a16="http://schemas.microsoft.com/office/drawing/2014/main" id="{5B281071-0AE5-4B70-BC30-4C3B0B65FFBC}"/>
              </a:ext>
            </a:extLst>
          </p:cNvPr>
          <p:cNvCxnSpPr>
            <a:cxnSpLocks/>
            <a:stCxn id="14" idx="2"/>
          </p:cNvCxnSpPr>
          <p:nvPr/>
        </p:nvCxnSpPr>
        <p:spPr>
          <a:xfrm rot="10800000">
            <a:off x="5164292" y="2352988"/>
            <a:ext cx="2421856" cy="1825795"/>
          </a:xfrm>
          <a:prstGeom prst="bentConnector3">
            <a:avLst>
              <a:gd name="adj1" fmla="val 50000"/>
            </a:avLst>
          </a:prstGeom>
          <a:ln w="31750">
            <a:solidFill>
              <a:srgbClr val="0070C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Date Placeholder 19">
            <a:extLst>
              <a:ext uri="{FF2B5EF4-FFF2-40B4-BE49-F238E27FC236}">
                <a16:creationId xmlns:a16="http://schemas.microsoft.com/office/drawing/2014/main" id="{054E184F-6CE2-4773-A18C-91090828D2A6}"/>
              </a:ext>
            </a:extLst>
          </p:cNvPr>
          <p:cNvSpPr>
            <a:spLocks noGrp="1"/>
          </p:cNvSpPr>
          <p:nvPr>
            <p:ph type="dt" sz="half" idx="10"/>
          </p:nvPr>
        </p:nvSpPr>
        <p:spPr/>
        <p:txBody>
          <a:bodyPr/>
          <a:lstStyle/>
          <a:p>
            <a:r>
              <a:rPr lang="en-US"/>
              <a:t>25-Sep-2019</a:t>
            </a:r>
          </a:p>
        </p:txBody>
      </p:sp>
      <p:sp>
        <p:nvSpPr>
          <p:cNvPr id="21" name="Footer Placeholder 20">
            <a:extLst>
              <a:ext uri="{FF2B5EF4-FFF2-40B4-BE49-F238E27FC236}">
                <a16:creationId xmlns:a16="http://schemas.microsoft.com/office/drawing/2014/main" id="{E1DB40D3-97CD-4AF0-BA3A-F88FC78959FF}"/>
              </a:ext>
            </a:extLst>
          </p:cNvPr>
          <p:cNvSpPr>
            <a:spLocks noGrp="1"/>
          </p:cNvSpPr>
          <p:nvPr>
            <p:ph type="ftr" sz="quarter" idx="11"/>
          </p:nvPr>
        </p:nvSpPr>
        <p:spPr/>
        <p:txBody>
          <a:bodyPr/>
          <a:lstStyle/>
          <a:p>
            <a:r>
              <a:rPr lang="en-US"/>
              <a:t>3rd oneM2M Industry Day hosted by TSDSI</a:t>
            </a:r>
          </a:p>
        </p:txBody>
      </p:sp>
      <p:sp>
        <p:nvSpPr>
          <p:cNvPr id="22" name="Slide Number Placeholder 21">
            <a:extLst>
              <a:ext uri="{FF2B5EF4-FFF2-40B4-BE49-F238E27FC236}">
                <a16:creationId xmlns:a16="http://schemas.microsoft.com/office/drawing/2014/main" id="{E3FE662D-3573-48B5-AE76-89E1B93ABF00}"/>
              </a:ext>
            </a:extLst>
          </p:cNvPr>
          <p:cNvSpPr>
            <a:spLocks noGrp="1"/>
          </p:cNvSpPr>
          <p:nvPr>
            <p:ph type="sldNum" sz="quarter" idx="12"/>
          </p:nvPr>
        </p:nvSpPr>
        <p:spPr/>
        <p:txBody>
          <a:bodyPr/>
          <a:lstStyle/>
          <a:p>
            <a:fld id="{B8729484-F6CD-49EB-A380-8A44EB504863}" type="slidenum">
              <a:rPr lang="en-US" smtClean="0"/>
              <a:t>15</a:t>
            </a:fld>
            <a:endParaRPr lang="en-US"/>
          </a:p>
        </p:txBody>
      </p:sp>
    </p:spTree>
    <p:extLst>
      <p:ext uri="{BB962C8B-B14F-4D97-AF65-F5344CB8AC3E}">
        <p14:creationId xmlns:p14="http://schemas.microsoft.com/office/powerpoint/2010/main" val="359760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State Tracking Infra | Solving for Security | As-is security challenged architecture</a:t>
            </a:r>
          </a:p>
        </p:txBody>
      </p:sp>
      <p:sp>
        <p:nvSpPr>
          <p:cNvPr id="7" name="Rectangle à coins arrondis 198">
            <a:extLst>
              <a:ext uri="{FF2B5EF4-FFF2-40B4-BE49-F238E27FC236}">
                <a16:creationId xmlns:a16="http://schemas.microsoft.com/office/drawing/2014/main" id="{2144EF5D-754A-40CC-8909-C07DFC5D6C26}"/>
              </a:ext>
            </a:extLst>
          </p:cNvPr>
          <p:cNvSpPr/>
          <p:nvPr/>
        </p:nvSpPr>
        <p:spPr>
          <a:xfrm>
            <a:off x="5206716" y="3354915"/>
            <a:ext cx="835296" cy="1215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p:txBody>
      </p:sp>
      <p:sp>
        <p:nvSpPr>
          <p:cNvPr id="11" name="Rectangle à coins arrondis 200">
            <a:extLst>
              <a:ext uri="{FF2B5EF4-FFF2-40B4-BE49-F238E27FC236}">
                <a16:creationId xmlns:a16="http://schemas.microsoft.com/office/drawing/2014/main" id="{AD8BAA08-A298-46BF-84BB-053E5828646A}"/>
              </a:ext>
            </a:extLst>
          </p:cNvPr>
          <p:cNvSpPr/>
          <p:nvPr/>
        </p:nvSpPr>
        <p:spPr>
          <a:xfrm>
            <a:off x="8688636" y="1919909"/>
            <a:ext cx="2182463" cy="67312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41" dirty="0">
                <a:solidFill>
                  <a:schemeClr val="tx1"/>
                </a:solidFill>
              </a:rPr>
              <a:t>Secure backend Application</a:t>
            </a:r>
          </a:p>
        </p:txBody>
      </p:sp>
      <p:sp>
        <p:nvSpPr>
          <p:cNvPr id="13" name="Rectangle à coins arrondis 202">
            <a:extLst>
              <a:ext uri="{FF2B5EF4-FFF2-40B4-BE49-F238E27FC236}">
                <a16:creationId xmlns:a16="http://schemas.microsoft.com/office/drawing/2014/main" id="{F4B0441B-8A2E-43A7-B4B2-209018CF6896}"/>
              </a:ext>
            </a:extLst>
          </p:cNvPr>
          <p:cNvSpPr/>
          <p:nvPr/>
        </p:nvSpPr>
        <p:spPr>
          <a:xfrm>
            <a:off x="5175645" y="3694703"/>
            <a:ext cx="866366" cy="4467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60" dirty="0">
                <a:solidFill>
                  <a:schemeClr val="tx1"/>
                </a:solidFill>
              </a:rPr>
              <a:t>GGSN</a:t>
            </a:r>
          </a:p>
        </p:txBody>
      </p:sp>
      <p:sp>
        <p:nvSpPr>
          <p:cNvPr id="19" name="Rectangle à coins arrondis 95">
            <a:extLst>
              <a:ext uri="{FF2B5EF4-FFF2-40B4-BE49-F238E27FC236}">
                <a16:creationId xmlns:a16="http://schemas.microsoft.com/office/drawing/2014/main" id="{7EDB75A3-1F4A-4108-821E-5018E9234D5D}"/>
              </a:ext>
            </a:extLst>
          </p:cNvPr>
          <p:cNvSpPr/>
          <p:nvPr/>
        </p:nvSpPr>
        <p:spPr>
          <a:xfrm>
            <a:off x="1753802" y="3075604"/>
            <a:ext cx="690111" cy="18581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p:txBody>
      </p:sp>
      <p:grpSp>
        <p:nvGrpSpPr>
          <p:cNvPr id="25" name="Groupe 72">
            <a:extLst>
              <a:ext uri="{FF2B5EF4-FFF2-40B4-BE49-F238E27FC236}">
                <a16:creationId xmlns:a16="http://schemas.microsoft.com/office/drawing/2014/main" id="{21C1E34E-C788-4ACC-AFB6-2BCCDAEE7C84}"/>
              </a:ext>
            </a:extLst>
          </p:cNvPr>
          <p:cNvGrpSpPr/>
          <p:nvPr/>
        </p:nvGrpSpPr>
        <p:grpSpPr>
          <a:xfrm>
            <a:off x="1811218" y="3620644"/>
            <a:ext cx="573831" cy="511066"/>
            <a:chOff x="1039586" y="2886000"/>
            <a:chExt cx="379187" cy="215901"/>
          </a:xfrm>
        </p:grpSpPr>
        <p:sp>
          <p:nvSpPr>
            <p:cNvPr id="26" name="Freeform 19">
              <a:extLst>
                <a:ext uri="{FF2B5EF4-FFF2-40B4-BE49-F238E27FC236}">
                  <a16:creationId xmlns:a16="http://schemas.microsoft.com/office/drawing/2014/main" id="{644A4B6F-1099-408B-9511-729284A34337}"/>
                </a:ext>
              </a:extLst>
            </p:cNvPr>
            <p:cNvSpPr>
              <a:spLocks noEditPoints="1"/>
            </p:cNvSpPr>
            <p:nvPr/>
          </p:nvSpPr>
          <p:spPr bwMode="auto">
            <a:xfrm>
              <a:off x="1039586" y="2886000"/>
              <a:ext cx="244929" cy="177800"/>
            </a:xfrm>
            <a:custGeom>
              <a:avLst/>
              <a:gdLst>
                <a:gd name="T0" fmla="*/ 76 w 76"/>
                <a:gd name="T1" fmla="*/ 34 h 55"/>
                <a:gd name="T2" fmla="*/ 76 w 76"/>
                <a:gd name="T3" fmla="*/ 7 h 55"/>
                <a:gd name="T4" fmla="*/ 70 w 76"/>
                <a:gd name="T5" fmla="*/ 0 h 55"/>
                <a:gd name="T6" fmla="*/ 55 w 76"/>
                <a:gd name="T7" fmla="*/ 0 h 55"/>
                <a:gd name="T8" fmla="*/ 21 w 76"/>
                <a:gd name="T9" fmla="*/ 0 h 55"/>
                <a:gd name="T10" fmla="*/ 6 w 76"/>
                <a:gd name="T11" fmla="*/ 0 h 55"/>
                <a:gd name="T12" fmla="*/ 0 w 76"/>
                <a:gd name="T13" fmla="*/ 7 h 55"/>
                <a:gd name="T14" fmla="*/ 0 w 76"/>
                <a:gd name="T15" fmla="*/ 22 h 55"/>
                <a:gd name="T16" fmla="*/ 0 w 76"/>
                <a:gd name="T17" fmla="*/ 48 h 55"/>
                <a:gd name="T18" fmla="*/ 6 w 76"/>
                <a:gd name="T19" fmla="*/ 55 h 55"/>
                <a:gd name="T20" fmla="*/ 69 w 76"/>
                <a:gd name="T21" fmla="*/ 55 h 55"/>
                <a:gd name="T22" fmla="*/ 69 w 76"/>
                <a:gd name="T23" fmla="*/ 48 h 55"/>
                <a:gd name="T24" fmla="*/ 76 w 76"/>
                <a:gd name="T25" fmla="*/ 34 h 55"/>
                <a:gd name="T26" fmla="*/ 65 w 76"/>
                <a:gd name="T27" fmla="*/ 43 h 55"/>
                <a:gd name="T28" fmla="*/ 13 w 76"/>
                <a:gd name="T29" fmla="*/ 43 h 55"/>
                <a:gd name="T30" fmla="*/ 13 w 76"/>
                <a:gd name="T31" fmla="*/ 10 h 55"/>
                <a:gd name="T32" fmla="*/ 65 w 76"/>
                <a:gd name="T33" fmla="*/ 10 h 55"/>
                <a:gd name="T34" fmla="*/ 65 w 76"/>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5">
                  <a:moveTo>
                    <a:pt x="76" y="34"/>
                  </a:moveTo>
                  <a:cubicBezTo>
                    <a:pt x="76" y="7"/>
                    <a:pt x="76" y="7"/>
                    <a:pt x="76" y="7"/>
                  </a:cubicBezTo>
                  <a:cubicBezTo>
                    <a:pt x="76" y="3"/>
                    <a:pt x="74" y="0"/>
                    <a:pt x="70" y="0"/>
                  </a:cubicBezTo>
                  <a:cubicBezTo>
                    <a:pt x="55" y="0"/>
                    <a:pt x="55" y="0"/>
                    <a:pt x="55" y="0"/>
                  </a:cubicBezTo>
                  <a:cubicBezTo>
                    <a:pt x="21" y="0"/>
                    <a:pt x="21" y="0"/>
                    <a:pt x="21" y="0"/>
                  </a:cubicBezTo>
                  <a:cubicBezTo>
                    <a:pt x="6" y="0"/>
                    <a:pt x="6" y="0"/>
                    <a:pt x="6" y="0"/>
                  </a:cubicBezTo>
                  <a:cubicBezTo>
                    <a:pt x="2" y="0"/>
                    <a:pt x="0" y="3"/>
                    <a:pt x="0" y="7"/>
                  </a:cubicBezTo>
                  <a:cubicBezTo>
                    <a:pt x="0" y="22"/>
                    <a:pt x="0" y="22"/>
                    <a:pt x="0" y="22"/>
                  </a:cubicBezTo>
                  <a:cubicBezTo>
                    <a:pt x="0" y="48"/>
                    <a:pt x="0" y="48"/>
                    <a:pt x="0" y="48"/>
                  </a:cubicBezTo>
                  <a:cubicBezTo>
                    <a:pt x="0" y="52"/>
                    <a:pt x="3" y="55"/>
                    <a:pt x="6" y="55"/>
                  </a:cubicBezTo>
                  <a:cubicBezTo>
                    <a:pt x="69" y="55"/>
                    <a:pt x="69" y="55"/>
                    <a:pt x="69" y="55"/>
                  </a:cubicBezTo>
                  <a:cubicBezTo>
                    <a:pt x="68" y="53"/>
                    <a:pt x="68" y="50"/>
                    <a:pt x="69" y="48"/>
                  </a:cubicBezTo>
                  <a:lnTo>
                    <a:pt x="76" y="34"/>
                  </a:lnTo>
                  <a:close/>
                  <a:moveTo>
                    <a:pt x="65" y="43"/>
                  </a:moveTo>
                  <a:cubicBezTo>
                    <a:pt x="13" y="43"/>
                    <a:pt x="13" y="43"/>
                    <a:pt x="13" y="43"/>
                  </a:cubicBezTo>
                  <a:cubicBezTo>
                    <a:pt x="13" y="10"/>
                    <a:pt x="13" y="10"/>
                    <a:pt x="13" y="10"/>
                  </a:cubicBezTo>
                  <a:cubicBezTo>
                    <a:pt x="65" y="10"/>
                    <a:pt x="65" y="10"/>
                    <a:pt x="65" y="10"/>
                  </a:cubicBezTo>
                  <a:lnTo>
                    <a:pt x="65" y="43"/>
                  </a:lnTo>
                  <a:close/>
                </a:path>
              </a:pathLst>
            </a:custGeom>
            <a:solidFill>
              <a:schemeClr val="accent4"/>
            </a:solidFill>
            <a:ln>
              <a:noFill/>
            </a:ln>
          </p:spPr>
          <p:txBody>
            <a:bodyPr vert="horz" wrap="square" lIns="78660" tIns="39330" rIns="78660" bIns="39330" numCol="1" anchor="t" anchorCtr="0" compatLnSpc="1">
              <a:prstTxWarp prst="textNoShape">
                <a:avLst/>
              </a:prstTxWarp>
            </a:bodyPr>
            <a:lstStyle/>
            <a:p>
              <a:endParaRPr lang="en-US" sz="688"/>
            </a:p>
          </p:txBody>
        </p:sp>
        <p:sp>
          <p:nvSpPr>
            <p:cNvPr id="27" name="Freeform 20">
              <a:extLst>
                <a:ext uri="{FF2B5EF4-FFF2-40B4-BE49-F238E27FC236}">
                  <a16:creationId xmlns:a16="http://schemas.microsoft.com/office/drawing/2014/main" id="{66A2D84D-BBAF-46CC-97A3-EBB19C495D6A}"/>
                </a:ext>
              </a:extLst>
            </p:cNvPr>
            <p:cNvSpPr>
              <a:spLocks noEditPoints="1"/>
            </p:cNvSpPr>
            <p:nvPr/>
          </p:nvSpPr>
          <p:spPr bwMode="auto">
            <a:xfrm>
              <a:off x="1264558" y="2911400"/>
              <a:ext cx="154215" cy="190501"/>
            </a:xfrm>
            <a:custGeom>
              <a:avLst/>
              <a:gdLst>
                <a:gd name="T0" fmla="*/ 32 w 48"/>
                <a:gd name="T1" fmla="*/ 4 h 59"/>
                <a:gd name="T2" fmla="*/ 26 w 48"/>
                <a:gd name="T3" fmla="*/ 1 h 59"/>
                <a:gd name="T4" fmla="*/ 18 w 48"/>
                <a:gd name="T5" fmla="*/ 7 h 59"/>
                <a:gd name="T6" fmla="*/ 2 w 48"/>
                <a:gd name="T7" fmla="*/ 41 h 59"/>
                <a:gd name="T8" fmla="*/ 8 w 48"/>
                <a:gd name="T9" fmla="*/ 50 h 59"/>
                <a:gd name="T10" fmla="*/ 22 w 48"/>
                <a:gd name="T11" fmla="*/ 58 h 59"/>
                <a:gd name="T12" fmla="*/ 46 w 48"/>
                <a:gd name="T13" fmla="*/ 18 h 59"/>
                <a:gd name="T14" fmla="*/ 11 w 48"/>
                <a:gd name="T15" fmla="*/ 45 h 59"/>
                <a:gd name="T16" fmla="*/ 9 w 48"/>
                <a:gd name="T17" fmla="*/ 39 h 59"/>
                <a:gd name="T18" fmla="*/ 11 w 48"/>
                <a:gd name="T19" fmla="*/ 45 h 59"/>
                <a:gd name="T20" fmla="*/ 10 w 48"/>
                <a:gd name="T21" fmla="*/ 38 h 59"/>
                <a:gd name="T22" fmla="*/ 16 w 48"/>
                <a:gd name="T23" fmla="*/ 36 h 59"/>
                <a:gd name="T24" fmla="*/ 17 w 48"/>
                <a:gd name="T25" fmla="*/ 35 h 59"/>
                <a:gd name="T26" fmla="*/ 14 w 48"/>
                <a:gd name="T27" fmla="*/ 29 h 59"/>
                <a:gd name="T28" fmla="*/ 17 w 48"/>
                <a:gd name="T29" fmla="*/ 35 h 59"/>
                <a:gd name="T30" fmla="*/ 13 w 48"/>
                <a:gd name="T31" fmla="*/ 46 h 59"/>
                <a:gd name="T32" fmla="*/ 19 w 48"/>
                <a:gd name="T33" fmla="*/ 45 h 59"/>
                <a:gd name="T34" fmla="*/ 20 w 48"/>
                <a:gd name="T35" fmla="*/ 43 h 59"/>
                <a:gd name="T36" fmla="*/ 17 w 48"/>
                <a:gd name="T37" fmla="*/ 37 h 59"/>
                <a:gd name="T38" fmla="*/ 20 w 48"/>
                <a:gd name="T39" fmla="*/ 43 h 59"/>
                <a:gd name="T40" fmla="*/ 18 w 48"/>
                <a:gd name="T41" fmla="*/ 36 h 59"/>
                <a:gd name="T42" fmla="*/ 24 w 48"/>
                <a:gd name="T43" fmla="*/ 34 h 59"/>
                <a:gd name="T44" fmla="*/ 23 w 48"/>
                <a:gd name="T45" fmla="*/ 52 h 59"/>
                <a:gd name="T46" fmla="*/ 21 w 48"/>
                <a:gd name="T47" fmla="*/ 46 h 59"/>
                <a:gd name="T48" fmla="*/ 23 w 48"/>
                <a:gd name="T49" fmla="*/ 52 h 59"/>
                <a:gd name="T50" fmla="*/ 22 w 48"/>
                <a:gd name="T51" fmla="*/ 44 h 59"/>
                <a:gd name="T52" fmla="*/ 28 w 48"/>
                <a:gd name="T53" fmla="*/ 43 h 59"/>
                <a:gd name="T54" fmla="*/ 29 w 48"/>
                <a:gd name="T55" fmla="*/ 41 h 59"/>
                <a:gd name="T56" fmla="*/ 26 w 48"/>
                <a:gd name="T57" fmla="*/ 35 h 59"/>
                <a:gd name="T58" fmla="*/ 29 w 48"/>
                <a:gd name="T59" fmla="*/ 41 h 59"/>
                <a:gd name="T60" fmla="*/ 16 w 48"/>
                <a:gd name="T61" fmla="*/ 25 h 59"/>
                <a:gd name="T62" fmla="*/ 41 w 48"/>
                <a:gd name="T6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9">
                  <a:moveTo>
                    <a:pt x="45" y="11"/>
                  </a:moveTo>
                  <a:cubicBezTo>
                    <a:pt x="32" y="4"/>
                    <a:pt x="32" y="4"/>
                    <a:pt x="32" y="4"/>
                  </a:cubicBezTo>
                  <a:cubicBezTo>
                    <a:pt x="32" y="4"/>
                    <a:pt x="32" y="4"/>
                    <a:pt x="32" y="4"/>
                  </a:cubicBezTo>
                  <a:cubicBezTo>
                    <a:pt x="26" y="1"/>
                    <a:pt x="26" y="1"/>
                    <a:pt x="26" y="1"/>
                  </a:cubicBezTo>
                  <a:cubicBezTo>
                    <a:pt x="24" y="0"/>
                    <a:pt x="22" y="1"/>
                    <a:pt x="20" y="4"/>
                  </a:cubicBezTo>
                  <a:cubicBezTo>
                    <a:pt x="18" y="7"/>
                    <a:pt x="18" y="7"/>
                    <a:pt x="18" y="7"/>
                  </a:cubicBezTo>
                  <a:cubicBezTo>
                    <a:pt x="3" y="37"/>
                    <a:pt x="3" y="37"/>
                    <a:pt x="3" y="37"/>
                  </a:cubicBezTo>
                  <a:cubicBezTo>
                    <a:pt x="2" y="41"/>
                    <a:pt x="2" y="41"/>
                    <a:pt x="2" y="41"/>
                  </a:cubicBezTo>
                  <a:cubicBezTo>
                    <a:pt x="0" y="44"/>
                    <a:pt x="1" y="47"/>
                    <a:pt x="3" y="48"/>
                  </a:cubicBezTo>
                  <a:cubicBezTo>
                    <a:pt x="8" y="50"/>
                    <a:pt x="8" y="50"/>
                    <a:pt x="8" y="50"/>
                  </a:cubicBezTo>
                  <a:cubicBezTo>
                    <a:pt x="8" y="50"/>
                    <a:pt x="8" y="50"/>
                    <a:pt x="8" y="50"/>
                  </a:cubicBezTo>
                  <a:cubicBezTo>
                    <a:pt x="22" y="58"/>
                    <a:pt x="22" y="58"/>
                    <a:pt x="22" y="58"/>
                  </a:cubicBezTo>
                  <a:cubicBezTo>
                    <a:pt x="24" y="59"/>
                    <a:pt x="27" y="58"/>
                    <a:pt x="28" y="55"/>
                  </a:cubicBezTo>
                  <a:cubicBezTo>
                    <a:pt x="46" y="18"/>
                    <a:pt x="46" y="18"/>
                    <a:pt x="46" y="18"/>
                  </a:cubicBezTo>
                  <a:cubicBezTo>
                    <a:pt x="48" y="15"/>
                    <a:pt x="47" y="12"/>
                    <a:pt x="45" y="11"/>
                  </a:cubicBezTo>
                  <a:close/>
                  <a:moveTo>
                    <a:pt x="11" y="45"/>
                  </a:moveTo>
                  <a:cubicBezTo>
                    <a:pt x="7" y="43"/>
                    <a:pt x="7" y="43"/>
                    <a:pt x="7" y="43"/>
                  </a:cubicBezTo>
                  <a:cubicBezTo>
                    <a:pt x="9" y="39"/>
                    <a:pt x="9" y="39"/>
                    <a:pt x="9" y="39"/>
                  </a:cubicBezTo>
                  <a:cubicBezTo>
                    <a:pt x="13" y="42"/>
                    <a:pt x="13" y="42"/>
                    <a:pt x="13" y="42"/>
                  </a:cubicBezTo>
                  <a:lnTo>
                    <a:pt x="11" y="45"/>
                  </a:lnTo>
                  <a:close/>
                  <a:moveTo>
                    <a:pt x="14" y="40"/>
                  </a:moveTo>
                  <a:cubicBezTo>
                    <a:pt x="10" y="38"/>
                    <a:pt x="10" y="38"/>
                    <a:pt x="10" y="38"/>
                  </a:cubicBezTo>
                  <a:cubicBezTo>
                    <a:pt x="11" y="34"/>
                    <a:pt x="11" y="34"/>
                    <a:pt x="11" y="34"/>
                  </a:cubicBezTo>
                  <a:cubicBezTo>
                    <a:pt x="16" y="36"/>
                    <a:pt x="16" y="36"/>
                    <a:pt x="16" y="36"/>
                  </a:cubicBezTo>
                  <a:lnTo>
                    <a:pt x="14" y="40"/>
                  </a:lnTo>
                  <a:close/>
                  <a:moveTo>
                    <a:pt x="17" y="35"/>
                  </a:moveTo>
                  <a:cubicBezTo>
                    <a:pt x="12" y="32"/>
                    <a:pt x="12" y="32"/>
                    <a:pt x="12" y="32"/>
                  </a:cubicBezTo>
                  <a:cubicBezTo>
                    <a:pt x="14" y="29"/>
                    <a:pt x="14" y="29"/>
                    <a:pt x="14" y="29"/>
                  </a:cubicBezTo>
                  <a:cubicBezTo>
                    <a:pt x="18" y="31"/>
                    <a:pt x="18" y="31"/>
                    <a:pt x="18" y="31"/>
                  </a:cubicBezTo>
                  <a:lnTo>
                    <a:pt x="17" y="35"/>
                  </a:lnTo>
                  <a:close/>
                  <a:moveTo>
                    <a:pt x="17" y="48"/>
                  </a:moveTo>
                  <a:cubicBezTo>
                    <a:pt x="13" y="46"/>
                    <a:pt x="13" y="46"/>
                    <a:pt x="13" y="46"/>
                  </a:cubicBezTo>
                  <a:cubicBezTo>
                    <a:pt x="15" y="42"/>
                    <a:pt x="15" y="42"/>
                    <a:pt x="15" y="42"/>
                  </a:cubicBezTo>
                  <a:cubicBezTo>
                    <a:pt x="19" y="45"/>
                    <a:pt x="19" y="45"/>
                    <a:pt x="19" y="45"/>
                  </a:cubicBezTo>
                  <a:lnTo>
                    <a:pt x="17" y="48"/>
                  </a:lnTo>
                  <a:close/>
                  <a:moveTo>
                    <a:pt x="20" y="43"/>
                  </a:moveTo>
                  <a:cubicBezTo>
                    <a:pt x="16" y="41"/>
                    <a:pt x="16" y="41"/>
                    <a:pt x="16" y="41"/>
                  </a:cubicBezTo>
                  <a:cubicBezTo>
                    <a:pt x="17" y="37"/>
                    <a:pt x="17" y="37"/>
                    <a:pt x="17" y="37"/>
                  </a:cubicBezTo>
                  <a:cubicBezTo>
                    <a:pt x="22" y="40"/>
                    <a:pt x="22" y="40"/>
                    <a:pt x="22" y="40"/>
                  </a:cubicBezTo>
                  <a:lnTo>
                    <a:pt x="20" y="43"/>
                  </a:lnTo>
                  <a:close/>
                  <a:moveTo>
                    <a:pt x="23" y="38"/>
                  </a:moveTo>
                  <a:cubicBezTo>
                    <a:pt x="18" y="36"/>
                    <a:pt x="18" y="36"/>
                    <a:pt x="18" y="36"/>
                  </a:cubicBezTo>
                  <a:cubicBezTo>
                    <a:pt x="20" y="32"/>
                    <a:pt x="20" y="32"/>
                    <a:pt x="20" y="32"/>
                  </a:cubicBezTo>
                  <a:cubicBezTo>
                    <a:pt x="24" y="34"/>
                    <a:pt x="24" y="34"/>
                    <a:pt x="24" y="34"/>
                  </a:cubicBezTo>
                  <a:lnTo>
                    <a:pt x="23" y="38"/>
                  </a:lnTo>
                  <a:close/>
                  <a:moveTo>
                    <a:pt x="23" y="52"/>
                  </a:moveTo>
                  <a:cubicBezTo>
                    <a:pt x="19" y="49"/>
                    <a:pt x="19" y="49"/>
                    <a:pt x="19" y="49"/>
                  </a:cubicBezTo>
                  <a:cubicBezTo>
                    <a:pt x="21" y="46"/>
                    <a:pt x="21" y="46"/>
                    <a:pt x="21" y="46"/>
                  </a:cubicBezTo>
                  <a:cubicBezTo>
                    <a:pt x="25" y="48"/>
                    <a:pt x="25" y="48"/>
                    <a:pt x="25" y="48"/>
                  </a:cubicBezTo>
                  <a:lnTo>
                    <a:pt x="23" y="52"/>
                  </a:lnTo>
                  <a:close/>
                  <a:moveTo>
                    <a:pt x="26" y="46"/>
                  </a:moveTo>
                  <a:cubicBezTo>
                    <a:pt x="22" y="44"/>
                    <a:pt x="22" y="44"/>
                    <a:pt x="22" y="44"/>
                  </a:cubicBezTo>
                  <a:cubicBezTo>
                    <a:pt x="23" y="41"/>
                    <a:pt x="23" y="41"/>
                    <a:pt x="23" y="41"/>
                  </a:cubicBezTo>
                  <a:cubicBezTo>
                    <a:pt x="28" y="43"/>
                    <a:pt x="28" y="43"/>
                    <a:pt x="28" y="43"/>
                  </a:cubicBezTo>
                  <a:lnTo>
                    <a:pt x="26" y="46"/>
                  </a:lnTo>
                  <a:close/>
                  <a:moveTo>
                    <a:pt x="29" y="41"/>
                  </a:moveTo>
                  <a:cubicBezTo>
                    <a:pt x="24" y="39"/>
                    <a:pt x="24" y="39"/>
                    <a:pt x="24" y="39"/>
                  </a:cubicBezTo>
                  <a:cubicBezTo>
                    <a:pt x="26" y="35"/>
                    <a:pt x="26" y="35"/>
                    <a:pt x="26" y="35"/>
                  </a:cubicBezTo>
                  <a:cubicBezTo>
                    <a:pt x="30" y="38"/>
                    <a:pt x="30" y="38"/>
                    <a:pt x="30" y="38"/>
                  </a:cubicBezTo>
                  <a:lnTo>
                    <a:pt x="29" y="41"/>
                  </a:lnTo>
                  <a:close/>
                  <a:moveTo>
                    <a:pt x="33" y="33"/>
                  </a:moveTo>
                  <a:cubicBezTo>
                    <a:pt x="16" y="25"/>
                    <a:pt x="16" y="25"/>
                    <a:pt x="16" y="25"/>
                  </a:cubicBezTo>
                  <a:cubicBezTo>
                    <a:pt x="24" y="8"/>
                    <a:pt x="24" y="8"/>
                    <a:pt x="24" y="8"/>
                  </a:cubicBezTo>
                  <a:cubicBezTo>
                    <a:pt x="41" y="17"/>
                    <a:pt x="41" y="17"/>
                    <a:pt x="41" y="17"/>
                  </a:cubicBezTo>
                  <a:lnTo>
                    <a:pt x="33" y="33"/>
                  </a:lnTo>
                  <a:close/>
                </a:path>
              </a:pathLst>
            </a:custGeom>
            <a:solidFill>
              <a:schemeClr val="accent4"/>
            </a:solidFill>
            <a:ln>
              <a:noFill/>
            </a:ln>
          </p:spPr>
          <p:txBody>
            <a:bodyPr vert="horz" wrap="square" lIns="78660" tIns="39330" rIns="78660" bIns="39330" numCol="1" anchor="t" anchorCtr="0" compatLnSpc="1">
              <a:prstTxWarp prst="textNoShape">
                <a:avLst/>
              </a:prstTxWarp>
            </a:bodyPr>
            <a:lstStyle/>
            <a:p>
              <a:endParaRPr lang="en-US" sz="688"/>
            </a:p>
          </p:txBody>
        </p:sp>
      </p:grpSp>
      <p:pic>
        <p:nvPicPr>
          <p:cNvPr id="28" name="Picture 8">
            <a:extLst>
              <a:ext uri="{FF2B5EF4-FFF2-40B4-BE49-F238E27FC236}">
                <a16:creationId xmlns:a16="http://schemas.microsoft.com/office/drawing/2014/main" id="{0E099DF0-EDF9-44A3-B6BB-AD1A8A3BE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535" y="3540234"/>
            <a:ext cx="546390" cy="732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Rectangle à coins arrondis 106">
            <a:extLst>
              <a:ext uri="{FF2B5EF4-FFF2-40B4-BE49-F238E27FC236}">
                <a16:creationId xmlns:a16="http://schemas.microsoft.com/office/drawing/2014/main" id="{59B01843-BFDF-4CF5-9E6C-11D3678408E2}"/>
              </a:ext>
            </a:extLst>
          </p:cNvPr>
          <p:cNvSpPr/>
          <p:nvPr/>
        </p:nvSpPr>
        <p:spPr>
          <a:xfrm>
            <a:off x="1548663" y="2090535"/>
            <a:ext cx="1790499" cy="40988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41" dirty="0">
                <a:solidFill>
                  <a:schemeClr val="tx1"/>
                </a:solidFill>
              </a:rPr>
              <a:t>Field Device</a:t>
            </a:r>
          </a:p>
        </p:txBody>
      </p:sp>
      <p:pic>
        <p:nvPicPr>
          <p:cNvPr id="38" name="Picture 12">
            <a:extLst>
              <a:ext uri="{FF2B5EF4-FFF2-40B4-BE49-F238E27FC236}">
                <a16:creationId xmlns:a16="http://schemas.microsoft.com/office/drawing/2014/main" id="{C140913E-C8A2-4B29-AAB6-96FF2C3F9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4476" y="2697404"/>
            <a:ext cx="1998752" cy="95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92B66C7E-BC1E-40B6-896A-4C628FA7DD3B}"/>
              </a:ext>
            </a:extLst>
          </p:cNvPr>
          <p:cNvCxnSpPr>
            <a:cxnSpLocks/>
            <a:endCxn id="13" idx="1"/>
          </p:cNvCxnSpPr>
          <p:nvPr/>
        </p:nvCxnSpPr>
        <p:spPr>
          <a:xfrm>
            <a:off x="2385048" y="3876285"/>
            <a:ext cx="2790597" cy="41791"/>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1C8BDC1-8D4E-42A4-8C5F-8872D657268D}"/>
              </a:ext>
            </a:extLst>
          </p:cNvPr>
          <p:cNvSpPr txBox="1"/>
          <p:nvPr/>
        </p:nvSpPr>
        <p:spPr>
          <a:xfrm>
            <a:off x="5126273" y="3877024"/>
            <a:ext cx="1048748" cy="264688"/>
          </a:xfrm>
          <a:prstGeom prst="rect">
            <a:avLst/>
          </a:prstGeom>
          <a:noFill/>
        </p:spPr>
        <p:txBody>
          <a:bodyPr wrap="square" rtlCol="0">
            <a:spAutoFit/>
          </a:bodyPr>
          <a:lstStyle>
            <a:defPPr>
              <a:defRPr lang="en-IN"/>
            </a:defPPr>
            <a:lvl1pPr>
              <a:defRPr sz="1000"/>
            </a:lvl1pPr>
          </a:lstStyle>
          <a:p>
            <a:r>
              <a:rPr lang="en-IN" sz="1120" dirty="0"/>
              <a:t>Private APN</a:t>
            </a:r>
          </a:p>
        </p:txBody>
      </p:sp>
      <p:cxnSp>
        <p:nvCxnSpPr>
          <p:cNvPr id="44" name="Connector: Elbow 43">
            <a:extLst>
              <a:ext uri="{FF2B5EF4-FFF2-40B4-BE49-F238E27FC236}">
                <a16:creationId xmlns:a16="http://schemas.microsoft.com/office/drawing/2014/main" id="{F44CF32C-5DF1-41BA-9267-11EC0972ED6F}"/>
              </a:ext>
            </a:extLst>
          </p:cNvPr>
          <p:cNvCxnSpPr>
            <a:cxnSpLocks/>
            <a:stCxn id="19" idx="2"/>
            <a:endCxn id="45" idx="1"/>
          </p:cNvCxnSpPr>
          <p:nvPr/>
        </p:nvCxnSpPr>
        <p:spPr>
          <a:xfrm rot="16200000" flipH="1">
            <a:off x="1969903" y="5062707"/>
            <a:ext cx="823189" cy="5652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9E6FAD9-972A-481A-8909-54294EBF5C29}"/>
              </a:ext>
            </a:extLst>
          </p:cNvPr>
          <p:cNvSpPr txBox="1"/>
          <p:nvPr/>
        </p:nvSpPr>
        <p:spPr>
          <a:xfrm>
            <a:off x="2664136" y="5095221"/>
            <a:ext cx="687702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sz="1600" dirty="0"/>
              <a:t>Objective</a:t>
            </a:r>
          </a:p>
          <a:p>
            <a:pPr marL="384151" indent="-384151">
              <a:buAutoNum type="arabicPeriod"/>
            </a:pPr>
            <a:r>
              <a:rPr lang="en-IN" sz="1600" dirty="0"/>
              <a:t>Only Known and Trusted Devices connect to the Network and Apps</a:t>
            </a:r>
          </a:p>
          <a:p>
            <a:pPr marL="384151" indent="-384151">
              <a:buAutoNum type="arabicPeriod"/>
            </a:pPr>
            <a:r>
              <a:rPr lang="en-IN" sz="1600" dirty="0"/>
              <a:t>Only Known and Trusted Servers connect to each other</a:t>
            </a:r>
          </a:p>
          <a:p>
            <a:pPr marL="384151" indent="-384151">
              <a:buAutoNum type="arabicPeriod"/>
            </a:pPr>
            <a:r>
              <a:rPr lang="en-IN" sz="1600" dirty="0"/>
              <a:t>Data from the Device to Application is end to end secured tolerating a variety of communication media and protocols along the way</a:t>
            </a:r>
          </a:p>
        </p:txBody>
      </p:sp>
      <p:sp>
        <p:nvSpPr>
          <p:cNvPr id="49" name="TextBox 48">
            <a:extLst>
              <a:ext uri="{FF2B5EF4-FFF2-40B4-BE49-F238E27FC236}">
                <a16:creationId xmlns:a16="http://schemas.microsoft.com/office/drawing/2014/main" id="{80D1CB4F-0926-4680-9D14-661100D9E509}"/>
              </a:ext>
            </a:extLst>
          </p:cNvPr>
          <p:cNvSpPr txBox="1"/>
          <p:nvPr/>
        </p:nvSpPr>
        <p:spPr>
          <a:xfrm>
            <a:off x="6355727" y="4048798"/>
            <a:ext cx="2438748" cy="954107"/>
          </a:xfrm>
          <a:prstGeom prst="rect">
            <a:avLst/>
          </a:prstGeom>
          <a:noFill/>
        </p:spPr>
        <p:txBody>
          <a:bodyPr wrap="square" rtlCol="0">
            <a:spAutoFit/>
          </a:bodyPr>
          <a:lstStyle/>
          <a:p>
            <a:r>
              <a:rPr lang="en-IN" sz="1120" dirty="0"/>
              <a:t>Not Secure</a:t>
            </a:r>
          </a:p>
          <a:p>
            <a:pPr marL="320126" indent="-320126">
              <a:buFontTx/>
              <a:buChar char="-"/>
            </a:pPr>
            <a:r>
              <a:rPr lang="en-IN" sz="1120" dirty="0"/>
              <a:t>Any server can send data to the Application</a:t>
            </a:r>
          </a:p>
          <a:p>
            <a:pPr marL="320126" indent="-320126">
              <a:buFontTx/>
              <a:buChar char="-"/>
            </a:pPr>
            <a:r>
              <a:rPr lang="en-IN" sz="1120" dirty="0"/>
              <a:t>Exposed to man in the middle attack</a:t>
            </a:r>
          </a:p>
        </p:txBody>
      </p:sp>
      <p:cxnSp>
        <p:nvCxnSpPr>
          <p:cNvPr id="54" name="Connector: Elbow 53">
            <a:extLst>
              <a:ext uri="{FF2B5EF4-FFF2-40B4-BE49-F238E27FC236}">
                <a16:creationId xmlns:a16="http://schemas.microsoft.com/office/drawing/2014/main" id="{32A21703-C96A-4620-ACE4-FC3F6FCED65E}"/>
              </a:ext>
            </a:extLst>
          </p:cNvPr>
          <p:cNvCxnSpPr>
            <a:cxnSpLocks/>
            <a:stCxn id="45" idx="3"/>
            <a:endCxn id="38" idx="2"/>
          </p:cNvCxnSpPr>
          <p:nvPr/>
        </p:nvCxnSpPr>
        <p:spPr>
          <a:xfrm flipV="1">
            <a:off x="9541164" y="3652913"/>
            <a:ext cx="252688" cy="21040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000F2457-7FD1-4B9F-A960-46B2D4AD15B5}"/>
              </a:ext>
            </a:extLst>
          </p:cNvPr>
          <p:cNvCxnSpPr>
            <a:cxnSpLocks/>
            <a:stCxn id="7" idx="3"/>
            <a:endCxn id="38" idx="1"/>
          </p:cNvCxnSpPr>
          <p:nvPr/>
        </p:nvCxnSpPr>
        <p:spPr>
          <a:xfrm flipV="1">
            <a:off x="6042012" y="3175159"/>
            <a:ext cx="2752464" cy="7877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84F183F-FAD4-4CB7-BDC3-833950982294}"/>
              </a:ext>
            </a:extLst>
          </p:cNvPr>
          <p:cNvSpPr txBox="1"/>
          <p:nvPr/>
        </p:nvSpPr>
        <p:spPr>
          <a:xfrm>
            <a:off x="2664136" y="4118281"/>
            <a:ext cx="2438748" cy="781752"/>
          </a:xfrm>
          <a:prstGeom prst="rect">
            <a:avLst/>
          </a:prstGeom>
          <a:noFill/>
        </p:spPr>
        <p:txBody>
          <a:bodyPr wrap="square" rtlCol="0">
            <a:spAutoFit/>
          </a:bodyPr>
          <a:lstStyle/>
          <a:p>
            <a:r>
              <a:rPr lang="en-IN" sz="1120" dirty="0"/>
              <a:t>Partly Secure</a:t>
            </a:r>
          </a:p>
          <a:p>
            <a:pPr marL="320126" indent="-320126">
              <a:buFontTx/>
              <a:buChar char="-"/>
            </a:pPr>
            <a:r>
              <a:rPr lang="en-IN" sz="1120" dirty="0"/>
              <a:t>Device can send data only to known IPs</a:t>
            </a:r>
          </a:p>
          <a:p>
            <a:pPr marL="320126" indent="-320126">
              <a:buFontTx/>
              <a:buChar char="-"/>
            </a:pPr>
            <a:r>
              <a:rPr lang="en-IN" sz="1120" dirty="0"/>
              <a:t>Exposed to rogue devices</a:t>
            </a:r>
          </a:p>
        </p:txBody>
      </p:sp>
      <p:sp>
        <p:nvSpPr>
          <p:cNvPr id="31" name="Rectangle à coins arrondis 198">
            <a:extLst>
              <a:ext uri="{FF2B5EF4-FFF2-40B4-BE49-F238E27FC236}">
                <a16:creationId xmlns:a16="http://schemas.microsoft.com/office/drawing/2014/main" id="{21DBC070-A71E-43DE-8121-FCE3BC188572}"/>
              </a:ext>
            </a:extLst>
          </p:cNvPr>
          <p:cNvSpPr/>
          <p:nvPr/>
        </p:nvSpPr>
        <p:spPr>
          <a:xfrm>
            <a:off x="5213836" y="1904720"/>
            <a:ext cx="1141892" cy="12159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41" dirty="0">
                <a:solidFill>
                  <a:schemeClr val="tx1"/>
                </a:solidFill>
              </a:rPr>
              <a:t>Rogue Server</a:t>
            </a:r>
          </a:p>
        </p:txBody>
      </p:sp>
      <p:cxnSp>
        <p:nvCxnSpPr>
          <p:cNvPr id="16" name="Connector: Elbow 15">
            <a:extLst>
              <a:ext uri="{FF2B5EF4-FFF2-40B4-BE49-F238E27FC236}">
                <a16:creationId xmlns:a16="http://schemas.microsoft.com/office/drawing/2014/main" id="{0D241D9D-20BE-42FA-BEF1-5C4FE89122F7}"/>
              </a:ext>
            </a:extLst>
          </p:cNvPr>
          <p:cNvCxnSpPr>
            <a:stCxn id="31" idx="3"/>
            <a:endCxn id="38" idx="1"/>
          </p:cNvCxnSpPr>
          <p:nvPr/>
        </p:nvCxnSpPr>
        <p:spPr>
          <a:xfrm>
            <a:off x="6355727" y="2512699"/>
            <a:ext cx="2438748" cy="662460"/>
          </a:xfrm>
          <a:prstGeom prst="bentConnector3">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93DDF8-626F-4831-BCEF-10E296F8A332}"/>
              </a:ext>
            </a:extLst>
          </p:cNvPr>
          <p:cNvSpPr txBox="1"/>
          <p:nvPr/>
        </p:nvSpPr>
        <p:spPr>
          <a:xfrm>
            <a:off x="6498531" y="1696661"/>
            <a:ext cx="1731871" cy="781752"/>
          </a:xfrm>
          <a:prstGeom prst="rect">
            <a:avLst/>
          </a:prstGeom>
          <a:noFill/>
        </p:spPr>
        <p:txBody>
          <a:bodyPr wrap="square" rtlCol="0">
            <a:spAutoFit/>
          </a:bodyPr>
          <a:lstStyle/>
          <a:p>
            <a:r>
              <a:rPr lang="en-IN" sz="1120" dirty="0"/>
              <a:t>Threat</a:t>
            </a:r>
          </a:p>
          <a:p>
            <a:pPr marL="320126" indent="-320126">
              <a:buFontTx/>
              <a:buChar char="-"/>
            </a:pPr>
            <a:r>
              <a:rPr lang="en-IN" sz="1120" dirty="0"/>
              <a:t>Rogue Server can send data to the Secure Application</a:t>
            </a:r>
          </a:p>
        </p:txBody>
      </p:sp>
      <p:sp>
        <p:nvSpPr>
          <p:cNvPr id="33" name="Rectangle à coins arrondis 198">
            <a:extLst>
              <a:ext uri="{FF2B5EF4-FFF2-40B4-BE49-F238E27FC236}">
                <a16:creationId xmlns:a16="http://schemas.microsoft.com/office/drawing/2014/main" id="{112F12D5-D956-4A24-9DF5-398309B77C44}"/>
              </a:ext>
            </a:extLst>
          </p:cNvPr>
          <p:cNvSpPr/>
          <p:nvPr/>
        </p:nvSpPr>
        <p:spPr>
          <a:xfrm>
            <a:off x="1424124" y="4242234"/>
            <a:ext cx="1141892" cy="12159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41" dirty="0">
                <a:solidFill>
                  <a:schemeClr val="tx1"/>
                </a:solidFill>
              </a:rPr>
              <a:t>Rogue Device</a:t>
            </a:r>
          </a:p>
        </p:txBody>
      </p:sp>
      <p:cxnSp>
        <p:nvCxnSpPr>
          <p:cNvPr id="34" name="Connector: Elbow 33">
            <a:extLst>
              <a:ext uri="{FF2B5EF4-FFF2-40B4-BE49-F238E27FC236}">
                <a16:creationId xmlns:a16="http://schemas.microsoft.com/office/drawing/2014/main" id="{8CE215A8-3BFB-46F3-BC39-F4FEC88DC21F}"/>
              </a:ext>
            </a:extLst>
          </p:cNvPr>
          <p:cNvCxnSpPr>
            <a:cxnSpLocks/>
            <a:stCxn id="33" idx="3"/>
          </p:cNvCxnSpPr>
          <p:nvPr/>
        </p:nvCxnSpPr>
        <p:spPr>
          <a:xfrm flipV="1">
            <a:off x="2566016" y="4152873"/>
            <a:ext cx="3084631" cy="697339"/>
          </a:xfrm>
          <a:prstGeom prst="bentConnector2">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821F231-A531-4C4D-B410-62D106A0F7C7}"/>
              </a:ext>
            </a:extLst>
          </p:cNvPr>
          <p:cNvSpPr>
            <a:spLocks noGrp="1"/>
          </p:cNvSpPr>
          <p:nvPr>
            <p:ph type="dt" sz="half" idx="10"/>
          </p:nvPr>
        </p:nvSpPr>
        <p:spPr/>
        <p:txBody>
          <a:bodyPr/>
          <a:lstStyle/>
          <a:p>
            <a:r>
              <a:rPr lang="en-US"/>
              <a:t>25-Sep-2019</a:t>
            </a:r>
          </a:p>
        </p:txBody>
      </p:sp>
      <p:sp>
        <p:nvSpPr>
          <p:cNvPr id="4" name="Footer Placeholder 3">
            <a:extLst>
              <a:ext uri="{FF2B5EF4-FFF2-40B4-BE49-F238E27FC236}">
                <a16:creationId xmlns:a16="http://schemas.microsoft.com/office/drawing/2014/main" id="{B947A7BD-6F05-45C1-8011-F51E9F17423B}"/>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818E2F87-7CA1-48D5-87C3-843C03587DD4}"/>
              </a:ext>
            </a:extLst>
          </p:cNvPr>
          <p:cNvSpPr>
            <a:spLocks noGrp="1"/>
          </p:cNvSpPr>
          <p:nvPr>
            <p:ph type="sldNum" sz="quarter" idx="12"/>
          </p:nvPr>
        </p:nvSpPr>
        <p:spPr/>
        <p:txBody>
          <a:bodyPr/>
          <a:lstStyle/>
          <a:p>
            <a:fld id="{B8729484-F6CD-49EB-A380-8A44EB504863}" type="slidenum">
              <a:rPr lang="en-US" smtClean="0"/>
              <a:t>16</a:t>
            </a:fld>
            <a:endParaRPr lang="en-US"/>
          </a:p>
        </p:txBody>
      </p:sp>
    </p:spTree>
    <p:extLst>
      <p:ext uri="{BB962C8B-B14F-4D97-AF65-F5344CB8AC3E}">
        <p14:creationId xmlns:p14="http://schemas.microsoft.com/office/powerpoint/2010/main" val="28357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IN" dirty="0"/>
              <a:t>State Tracking Infra | Solving for Security | IPSEC security – eliminates rogue servers</a:t>
            </a:r>
          </a:p>
        </p:txBody>
      </p:sp>
      <p:sp>
        <p:nvSpPr>
          <p:cNvPr id="7" name="Rectangle à coins arrondis 198">
            <a:extLst>
              <a:ext uri="{FF2B5EF4-FFF2-40B4-BE49-F238E27FC236}">
                <a16:creationId xmlns:a16="http://schemas.microsoft.com/office/drawing/2014/main" id="{2144EF5D-754A-40CC-8909-C07DFC5D6C26}"/>
              </a:ext>
            </a:extLst>
          </p:cNvPr>
          <p:cNvSpPr/>
          <p:nvPr/>
        </p:nvSpPr>
        <p:spPr>
          <a:xfrm>
            <a:off x="5302797" y="2911568"/>
            <a:ext cx="1121604" cy="1215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p:txBody>
      </p:sp>
      <p:sp>
        <p:nvSpPr>
          <p:cNvPr id="11" name="Rectangle à coins arrondis 200">
            <a:extLst>
              <a:ext uri="{FF2B5EF4-FFF2-40B4-BE49-F238E27FC236}">
                <a16:creationId xmlns:a16="http://schemas.microsoft.com/office/drawing/2014/main" id="{AD8BAA08-A298-46BF-84BB-053E5828646A}"/>
              </a:ext>
            </a:extLst>
          </p:cNvPr>
          <p:cNvSpPr/>
          <p:nvPr/>
        </p:nvSpPr>
        <p:spPr>
          <a:xfrm>
            <a:off x="8938016" y="1476562"/>
            <a:ext cx="2182463" cy="67312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41" dirty="0">
                <a:solidFill>
                  <a:schemeClr val="tx1"/>
                </a:solidFill>
              </a:rPr>
              <a:t>Secure backend Application</a:t>
            </a:r>
          </a:p>
        </p:txBody>
      </p:sp>
      <p:sp>
        <p:nvSpPr>
          <p:cNvPr id="13" name="Rectangle à coins arrondis 202">
            <a:extLst>
              <a:ext uri="{FF2B5EF4-FFF2-40B4-BE49-F238E27FC236}">
                <a16:creationId xmlns:a16="http://schemas.microsoft.com/office/drawing/2014/main" id="{F4B0441B-8A2E-43A7-B4B2-209018CF6896}"/>
              </a:ext>
            </a:extLst>
          </p:cNvPr>
          <p:cNvSpPr/>
          <p:nvPr/>
        </p:nvSpPr>
        <p:spPr>
          <a:xfrm>
            <a:off x="5447291" y="3241617"/>
            <a:ext cx="866366" cy="4467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60" dirty="0">
                <a:solidFill>
                  <a:schemeClr val="tx1"/>
                </a:solidFill>
              </a:rPr>
              <a:t>GGSN</a:t>
            </a:r>
          </a:p>
        </p:txBody>
      </p:sp>
      <p:sp>
        <p:nvSpPr>
          <p:cNvPr id="19" name="Rectangle à coins arrondis 95">
            <a:extLst>
              <a:ext uri="{FF2B5EF4-FFF2-40B4-BE49-F238E27FC236}">
                <a16:creationId xmlns:a16="http://schemas.microsoft.com/office/drawing/2014/main" id="{7EDB75A3-1F4A-4108-821E-5018E9234D5D}"/>
              </a:ext>
            </a:extLst>
          </p:cNvPr>
          <p:cNvSpPr/>
          <p:nvPr/>
        </p:nvSpPr>
        <p:spPr>
          <a:xfrm>
            <a:off x="2003182" y="2632257"/>
            <a:ext cx="690111" cy="18581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p:txBody>
      </p:sp>
      <p:grpSp>
        <p:nvGrpSpPr>
          <p:cNvPr id="25" name="Groupe 72">
            <a:extLst>
              <a:ext uri="{FF2B5EF4-FFF2-40B4-BE49-F238E27FC236}">
                <a16:creationId xmlns:a16="http://schemas.microsoft.com/office/drawing/2014/main" id="{21C1E34E-C788-4ACC-AFB6-2BCCDAEE7C84}"/>
              </a:ext>
            </a:extLst>
          </p:cNvPr>
          <p:cNvGrpSpPr/>
          <p:nvPr/>
        </p:nvGrpSpPr>
        <p:grpSpPr>
          <a:xfrm>
            <a:off x="2060598" y="3177297"/>
            <a:ext cx="573831" cy="511066"/>
            <a:chOff x="1039586" y="2886000"/>
            <a:chExt cx="379187" cy="215901"/>
          </a:xfrm>
        </p:grpSpPr>
        <p:sp>
          <p:nvSpPr>
            <p:cNvPr id="26" name="Freeform 19">
              <a:extLst>
                <a:ext uri="{FF2B5EF4-FFF2-40B4-BE49-F238E27FC236}">
                  <a16:creationId xmlns:a16="http://schemas.microsoft.com/office/drawing/2014/main" id="{644A4B6F-1099-408B-9511-729284A34337}"/>
                </a:ext>
              </a:extLst>
            </p:cNvPr>
            <p:cNvSpPr>
              <a:spLocks noEditPoints="1"/>
            </p:cNvSpPr>
            <p:nvPr/>
          </p:nvSpPr>
          <p:spPr bwMode="auto">
            <a:xfrm>
              <a:off x="1039586" y="2886000"/>
              <a:ext cx="244929" cy="177800"/>
            </a:xfrm>
            <a:custGeom>
              <a:avLst/>
              <a:gdLst>
                <a:gd name="T0" fmla="*/ 76 w 76"/>
                <a:gd name="T1" fmla="*/ 34 h 55"/>
                <a:gd name="T2" fmla="*/ 76 w 76"/>
                <a:gd name="T3" fmla="*/ 7 h 55"/>
                <a:gd name="T4" fmla="*/ 70 w 76"/>
                <a:gd name="T5" fmla="*/ 0 h 55"/>
                <a:gd name="T6" fmla="*/ 55 w 76"/>
                <a:gd name="T7" fmla="*/ 0 h 55"/>
                <a:gd name="T8" fmla="*/ 21 w 76"/>
                <a:gd name="T9" fmla="*/ 0 h 55"/>
                <a:gd name="T10" fmla="*/ 6 w 76"/>
                <a:gd name="T11" fmla="*/ 0 h 55"/>
                <a:gd name="T12" fmla="*/ 0 w 76"/>
                <a:gd name="T13" fmla="*/ 7 h 55"/>
                <a:gd name="T14" fmla="*/ 0 w 76"/>
                <a:gd name="T15" fmla="*/ 22 h 55"/>
                <a:gd name="T16" fmla="*/ 0 w 76"/>
                <a:gd name="T17" fmla="*/ 48 h 55"/>
                <a:gd name="T18" fmla="*/ 6 w 76"/>
                <a:gd name="T19" fmla="*/ 55 h 55"/>
                <a:gd name="T20" fmla="*/ 69 w 76"/>
                <a:gd name="T21" fmla="*/ 55 h 55"/>
                <a:gd name="T22" fmla="*/ 69 w 76"/>
                <a:gd name="T23" fmla="*/ 48 h 55"/>
                <a:gd name="T24" fmla="*/ 76 w 76"/>
                <a:gd name="T25" fmla="*/ 34 h 55"/>
                <a:gd name="T26" fmla="*/ 65 w 76"/>
                <a:gd name="T27" fmla="*/ 43 h 55"/>
                <a:gd name="T28" fmla="*/ 13 w 76"/>
                <a:gd name="T29" fmla="*/ 43 h 55"/>
                <a:gd name="T30" fmla="*/ 13 w 76"/>
                <a:gd name="T31" fmla="*/ 10 h 55"/>
                <a:gd name="T32" fmla="*/ 65 w 76"/>
                <a:gd name="T33" fmla="*/ 10 h 55"/>
                <a:gd name="T34" fmla="*/ 65 w 76"/>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5">
                  <a:moveTo>
                    <a:pt x="76" y="34"/>
                  </a:moveTo>
                  <a:cubicBezTo>
                    <a:pt x="76" y="7"/>
                    <a:pt x="76" y="7"/>
                    <a:pt x="76" y="7"/>
                  </a:cubicBezTo>
                  <a:cubicBezTo>
                    <a:pt x="76" y="3"/>
                    <a:pt x="74" y="0"/>
                    <a:pt x="70" y="0"/>
                  </a:cubicBezTo>
                  <a:cubicBezTo>
                    <a:pt x="55" y="0"/>
                    <a:pt x="55" y="0"/>
                    <a:pt x="55" y="0"/>
                  </a:cubicBezTo>
                  <a:cubicBezTo>
                    <a:pt x="21" y="0"/>
                    <a:pt x="21" y="0"/>
                    <a:pt x="21" y="0"/>
                  </a:cubicBezTo>
                  <a:cubicBezTo>
                    <a:pt x="6" y="0"/>
                    <a:pt x="6" y="0"/>
                    <a:pt x="6" y="0"/>
                  </a:cubicBezTo>
                  <a:cubicBezTo>
                    <a:pt x="2" y="0"/>
                    <a:pt x="0" y="3"/>
                    <a:pt x="0" y="7"/>
                  </a:cubicBezTo>
                  <a:cubicBezTo>
                    <a:pt x="0" y="22"/>
                    <a:pt x="0" y="22"/>
                    <a:pt x="0" y="22"/>
                  </a:cubicBezTo>
                  <a:cubicBezTo>
                    <a:pt x="0" y="48"/>
                    <a:pt x="0" y="48"/>
                    <a:pt x="0" y="48"/>
                  </a:cubicBezTo>
                  <a:cubicBezTo>
                    <a:pt x="0" y="52"/>
                    <a:pt x="3" y="55"/>
                    <a:pt x="6" y="55"/>
                  </a:cubicBezTo>
                  <a:cubicBezTo>
                    <a:pt x="69" y="55"/>
                    <a:pt x="69" y="55"/>
                    <a:pt x="69" y="55"/>
                  </a:cubicBezTo>
                  <a:cubicBezTo>
                    <a:pt x="68" y="53"/>
                    <a:pt x="68" y="50"/>
                    <a:pt x="69" y="48"/>
                  </a:cubicBezTo>
                  <a:lnTo>
                    <a:pt x="76" y="34"/>
                  </a:lnTo>
                  <a:close/>
                  <a:moveTo>
                    <a:pt x="65" y="43"/>
                  </a:moveTo>
                  <a:cubicBezTo>
                    <a:pt x="13" y="43"/>
                    <a:pt x="13" y="43"/>
                    <a:pt x="13" y="43"/>
                  </a:cubicBezTo>
                  <a:cubicBezTo>
                    <a:pt x="13" y="10"/>
                    <a:pt x="13" y="10"/>
                    <a:pt x="13" y="10"/>
                  </a:cubicBezTo>
                  <a:cubicBezTo>
                    <a:pt x="65" y="10"/>
                    <a:pt x="65" y="10"/>
                    <a:pt x="65" y="10"/>
                  </a:cubicBezTo>
                  <a:lnTo>
                    <a:pt x="65" y="43"/>
                  </a:lnTo>
                  <a:close/>
                </a:path>
              </a:pathLst>
            </a:custGeom>
            <a:solidFill>
              <a:schemeClr val="accent4"/>
            </a:solidFill>
            <a:ln>
              <a:noFill/>
            </a:ln>
          </p:spPr>
          <p:txBody>
            <a:bodyPr vert="horz" wrap="square" lIns="78660" tIns="39330" rIns="78660" bIns="39330" numCol="1" anchor="t" anchorCtr="0" compatLnSpc="1">
              <a:prstTxWarp prst="textNoShape">
                <a:avLst/>
              </a:prstTxWarp>
            </a:bodyPr>
            <a:lstStyle/>
            <a:p>
              <a:endParaRPr lang="en-US" sz="688"/>
            </a:p>
          </p:txBody>
        </p:sp>
        <p:sp>
          <p:nvSpPr>
            <p:cNvPr id="27" name="Freeform 20">
              <a:extLst>
                <a:ext uri="{FF2B5EF4-FFF2-40B4-BE49-F238E27FC236}">
                  <a16:creationId xmlns:a16="http://schemas.microsoft.com/office/drawing/2014/main" id="{66A2D84D-BBAF-46CC-97A3-EBB19C495D6A}"/>
                </a:ext>
              </a:extLst>
            </p:cNvPr>
            <p:cNvSpPr>
              <a:spLocks noEditPoints="1"/>
            </p:cNvSpPr>
            <p:nvPr/>
          </p:nvSpPr>
          <p:spPr bwMode="auto">
            <a:xfrm>
              <a:off x="1264558" y="2911400"/>
              <a:ext cx="154215" cy="190501"/>
            </a:xfrm>
            <a:custGeom>
              <a:avLst/>
              <a:gdLst>
                <a:gd name="T0" fmla="*/ 32 w 48"/>
                <a:gd name="T1" fmla="*/ 4 h 59"/>
                <a:gd name="T2" fmla="*/ 26 w 48"/>
                <a:gd name="T3" fmla="*/ 1 h 59"/>
                <a:gd name="T4" fmla="*/ 18 w 48"/>
                <a:gd name="T5" fmla="*/ 7 h 59"/>
                <a:gd name="T6" fmla="*/ 2 w 48"/>
                <a:gd name="T7" fmla="*/ 41 h 59"/>
                <a:gd name="T8" fmla="*/ 8 w 48"/>
                <a:gd name="T9" fmla="*/ 50 h 59"/>
                <a:gd name="T10" fmla="*/ 22 w 48"/>
                <a:gd name="T11" fmla="*/ 58 h 59"/>
                <a:gd name="T12" fmla="*/ 46 w 48"/>
                <a:gd name="T13" fmla="*/ 18 h 59"/>
                <a:gd name="T14" fmla="*/ 11 w 48"/>
                <a:gd name="T15" fmla="*/ 45 h 59"/>
                <a:gd name="T16" fmla="*/ 9 w 48"/>
                <a:gd name="T17" fmla="*/ 39 h 59"/>
                <a:gd name="T18" fmla="*/ 11 w 48"/>
                <a:gd name="T19" fmla="*/ 45 h 59"/>
                <a:gd name="T20" fmla="*/ 10 w 48"/>
                <a:gd name="T21" fmla="*/ 38 h 59"/>
                <a:gd name="T22" fmla="*/ 16 w 48"/>
                <a:gd name="T23" fmla="*/ 36 h 59"/>
                <a:gd name="T24" fmla="*/ 17 w 48"/>
                <a:gd name="T25" fmla="*/ 35 h 59"/>
                <a:gd name="T26" fmla="*/ 14 w 48"/>
                <a:gd name="T27" fmla="*/ 29 h 59"/>
                <a:gd name="T28" fmla="*/ 17 w 48"/>
                <a:gd name="T29" fmla="*/ 35 h 59"/>
                <a:gd name="T30" fmla="*/ 13 w 48"/>
                <a:gd name="T31" fmla="*/ 46 h 59"/>
                <a:gd name="T32" fmla="*/ 19 w 48"/>
                <a:gd name="T33" fmla="*/ 45 h 59"/>
                <a:gd name="T34" fmla="*/ 20 w 48"/>
                <a:gd name="T35" fmla="*/ 43 h 59"/>
                <a:gd name="T36" fmla="*/ 17 w 48"/>
                <a:gd name="T37" fmla="*/ 37 h 59"/>
                <a:gd name="T38" fmla="*/ 20 w 48"/>
                <a:gd name="T39" fmla="*/ 43 h 59"/>
                <a:gd name="T40" fmla="*/ 18 w 48"/>
                <a:gd name="T41" fmla="*/ 36 h 59"/>
                <a:gd name="T42" fmla="*/ 24 w 48"/>
                <a:gd name="T43" fmla="*/ 34 h 59"/>
                <a:gd name="T44" fmla="*/ 23 w 48"/>
                <a:gd name="T45" fmla="*/ 52 h 59"/>
                <a:gd name="T46" fmla="*/ 21 w 48"/>
                <a:gd name="T47" fmla="*/ 46 h 59"/>
                <a:gd name="T48" fmla="*/ 23 w 48"/>
                <a:gd name="T49" fmla="*/ 52 h 59"/>
                <a:gd name="T50" fmla="*/ 22 w 48"/>
                <a:gd name="T51" fmla="*/ 44 h 59"/>
                <a:gd name="T52" fmla="*/ 28 w 48"/>
                <a:gd name="T53" fmla="*/ 43 h 59"/>
                <a:gd name="T54" fmla="*/ 29 w 48"/>
                <a:gd name="T55" fmla="*/ 41 h 59"/>
                <a:gd name="T56" fmla="*/ 26 w 48"/>
                <a:gd name="T57" fmla="*/ 35 h 59"/>
                <a:gd name="T58" fmla="*/ 29 w 48"/>
                <a:gd name="T59" fmla="*/ 41 h 59"/>
                <a:gd name="T60" fmla="*/ 16 w 48"/>
                <a:gd name="T61" fmla="*/ 25 h 59"/>
                <a:gd name="T62" fmla="*/ 41 w 48"/>
                <a:gd name="T6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9">
                  <a:moveTo>
                    <a:pt x="45" y="11"/>
                  </a:moveTo>
                  <a:cubicBezTo>
                    <a:pt x="32" y="4"/>
                    <a:pt x="32" y="4"/>
                    <a:pt x="32" y="4"/>
                  </a:cubicBezTo>
                  <a:cubicBezTo>
                    <a:pt x="32" y="4"/>
                    <a:pt x="32" y="4"/>
                    <a:pt x="32" y="4"/>
                  </a:cubicBezTo>
                  <a:cubicBezTo>
                    <a:pt x="26" y="1"/>
                    <a:pt x="26" y="1"/>
                    <a:pt x="26" y="1"/>
                  </a:cubicBezTo>
                  <a:cubicBezTo>
                    <a:pt x="24" y="0"/>
                    <a:pt x="22" y="1"/>
                    <a:pt x="20" y="4"/>
                  </a:cubicBezTo>
                  <a:cubicBezTo>
                    <a:pt x="18" y="7"/>
                    <a:pt x="18" y="7"/>
                    <a:pt x="18" y="7"/>
                  </a:cubicBezTo>
                  <a:cubicBezTo>
                    <a:pt x="3" y="37"/>
                    <a:pt x="3" y="37"/>
                    <a:pt x="3" y="37"/>
                  </a:cubicBezTo>
                  <a:cubicBezTo>
                    <a:pt x="2" y="41"/>
                    <a:pt x="2" y="41"/>
                    <a:pt x="2" y="41"/>
                  </a:cubicBezTo>
                  <a:cubicBezTo>
                    <a:pt x="0" y="44"/>
                    <a:pt x="1" y="47"/>
                    <a:pt x="3" y="48"/>
                  </a:cubicBezTo>
                  <a:cubicBezTo>
                    <a:pt x="8" y="50"/>
                    <a:pt x="8" y="50"/>
                    <a:pt x="8" y="50"/>
                  </a:cubicBezTo>
                  <a:cubicBezTo>
                    <a:pt x="8" y="50"/>
                    <a:pt x="8" y="50"/>
                    <a:pt x="8" y="50"/>
                  </a:cubicBezTo>
                  <a:cubicBezTo>
                    <a:pt x="22" y="58"/>
                    <a:pt x="22" y="58"/>
                    <a:pt x="22" y="58"/>
                  </a:cubicBezTo>
                  <a:cubicBezTo>
                    <a:pt x="24" y="59"/>
                    <a:pt x="27" y="58"/>
                    <a:pt x="28" y="55"/>
                  </a:cubicBezTo>
                  <a:cubicBezTo>
                    <a:pt x="46" y="18"/>
                    <a:pt x="46" y="18"/>
                    <a:pt x="46" y="18"/>
                  </a:cubicBezTo>
                  <a:cubicBezTo>
                    <a:pt x="48" y="15"/>
                    <a:pt x="47" y="12"/>
                    <a:pt x="45" y="11"/>
                  </a:cubicBezTo>
                  <a:close/>
                  <a:moveTo>
                    <a:pt x="11" y="45"/>
                  </a:moveTo>
                  <a:cubicBezTo>
                    <a:pt x="7" y="43"/>
                    <a:pt x="7" y="43"/>
                    <a:pt x="7" y="43"/>
                  </a:cubicBezTo>
                  <a:cubicBezTo>
                    <a:pt x="9" y="39"/>
                    <a:pt x="9" y="39"/>
                    <a:pt x="9" y="39"/>
                  </a:cubicBezTo>
                  <a:cubicBezTo>
                    <a:pt x="13" y="42"/>
                    <a:pt x="13" y="42"/>
                    <a:pt x="13" y="42"/>
                  </a:cubicBezTo>
                  <a:lnTo>
                    <a:pt x="11" y="45"/>
                  </a:lnTo>
                  <a:close/>
                  <a:moveTo>
                    <a:pt x="14" y="40"/>
                  </a:moveTo>
                  <a:cubicBezTo>
                    <a:pt x="10" y="38"/>
                    <a:pt x="10" y="38"/>
                    <a:pt x="10" y="38"/>
                  </a:cubicBezTo>
                  <a:cubicBezTo>
                    <a:pt x="11" y="34"/>
                    <a:pt x="11" y="34"/>
                    <a:pt x="11" y="34"/>
                  </a:cubicBezTo>
                  <a:cubicBezTo>
                    <a:pt x="16" y="36"/>
                    <a:pt x="16" y="36"/>
                    <a:pt x="16" y="36"/>
                  </a:cubicBezTo>
                  <a:lnTo>
                    <a:pt x="14" y="40"/>
                  </a:lnTo>
                  <a:close/>
                  <a:moveTo>
                    <a:pt x="17" y="35"/>
                  </a:moveTo>
                  <a:cubicBezTo>
                    <a:pt x="12" y="32"/>
                    <a:pt x="12" y="32"/>
                    <a:pt x="12" y="32"/>
                  </a:cubicBezTo>
                  <a:cubicBezTo>
                    <a:pt x="14" y="29"/>
                    <a:pt x="14" y="29"/>
                    <a:pt x="14" y="29"/>
                  </a:cubicBezTo>
                  <a:cubicBezTo>
                    <a:pt x="18" y="31"/>
                    <a:pt x="18" y="31"/>
                    <a:pt x="18" y="31"/>
                  </a:cubicBezTo>
                  <a:lnTo>
                    <a:pt x="17" y="35"/>
                  </a:lnTo>
                  <a:close/>
                  <a:moveTo>
                    <a:pt x="17" y="48"/>
                  </a:moveTo>
                  <a:cubicBezTo>
                    <a:pt x="13" y="46"/>
                    <a:pt x="13" y="46"/>
                    <a:pt x="13" y="46"/>
                  </a:cubicBezTo>
                  <a:cubicBezTo>
                    <a:pt x="15" y="42"/>
                    <a:pt x="15" y="42"/>
                    <a:pt x="15" y="42"/>
                  </a:cubicBezTo>
                  <a:cubicBezTo>
                    <a:pt x="19" y="45"/>
                    <a:pt x="19" y="45"/>
                    <a:pt x="19" y="45"/>
                  </a:cubicBezTo>
                  <a:lnTo>
                    <a:pt x="17" y="48"/>
                  </a:lnTo>
                  <a:close/>
                  <a:moveTo>
                    <a:pt x="20" y="43"/>
                  </a:moveTo>
                  <a:cubicBezTo>
                    <a:pt x="16" y="41"/>
                    <a:pt x="16" y="41"/>
                    <a:pt x="16" y="41"/>
                  </a:cubicBezTo>
                  <a:cubicBezTo>
                    <a:pt x="17" y="37"/>
                    <a:pt x="17" y="37"/>
                    <a:pt x="17" y="37"/>
                  </a:cubicBezTo>
                  <a:cubicBezTo>
                    <a:pt x="22" y="40"/>
                    <a:pt x="22" y="40"/>
                    <a:pt x="22" y="40"/>
                  </a:cubicBezTo>
                  <a:lnTo>
                    <a:pt x="20" y="43"/>
                  </a:lnTo>
                  <a:close/>
                  <a:moveTo>
                    <a:pt x="23" y="38"/>
                  </a:moveTo>
                  <a:cubicBezTo>
                    <a:pt x="18" y="36"/>
                    <a:pt x="18" y="36"/>
                    <a:pt x="18" y="36"/>
                  </a:cubicBezTo>
                  <a:cubicBezTo>
                    <a:pt x="20" y="32"/>
                    <a:pt x="20" y="32"/>
                    <a:pt x="20" y="32"/>
                  </a:cubicBezTo>
                  <a:cubicBezTo>
                    <a:pt x="24" y="34"/>
                    <a:pt x="24" y="34"/>
                    <a:pt x="24" y="34"/>
                  </a:cubicBezTo>
                  <a:lnTo>
                    <a:pt x="23" y="38"/>
                  </a:lnTo>
                  <a:close/>
                  <a:moveTo>
                    <a:pt x="23" y="52"/>
                  </a:moveTo>
                  <a:cubicBezTo>
                    <a:pt x="19" y="49"/>
                    <a:pt x="19" y="49"/>
                    <a:pt x="19" y="49"/>
                  </a:cubicBezTo>
                  <a:cubicBezTo>
                    <a:pt x="21" y="46"/>
                    <a:pt x="21" y="46"/>
                    <a:pt x="21" y="46"/>
                  </a:cubicBezTo>
                  <a:cubicBezTo>
                    <a:pt x="25" y="48"/>
                    <a:pt x="25" y="48"/>
                    <a:pt x="25" y="48"/>
                  </a:cubicBezTo>
                  <a:lnTo>
                    <a:pt x="23" y="52"/>
                  </a:lnTo>
                  <a:close/>
                  <a:moveTo>
                    <a:pt x="26" y="46"/>
                  </a:moveTo>
                  <a:cubicBezTo>
                    <a:pt x="22" y="44"/>
                    <a:pt x="22" y="44"/>
                    <a:pt x="22" y="44"/>
                  </a:cubicBezTo>
                  <a:cubicBezTo>
                    <a:pt x="23" y="41"/>
                    <a:pt x="23" y="41"/>
                    <a:pt x="23" y="41"/>
                  </a:cubicBezTo>
                  <a:cubicBezTo>
                    <a:pt x="28" y="43"/>
                    <a:pt x="28" y="43"/>
                    <a:pt x="28" y="43"/>
                  </a:cubicBezTo>
                  <a:lnTo>
                    <a:pt x="26" y="46"/>
                  </a:lnTo>
                  <a:close/>
                  <a:moveTo>
                    <a:pt x="29" y="41"/>
                  </a:moveTo>
                  <a:cubicBezTo>
                    <a:pt x="24" y="39"/>
                    <a:pt x="24" y="39"/>
                    <a:pt x="24" y="39"/>
                  </a:cubicBezTo>
                  <a:cubicBezTo>
                    <a:pt x="26" y="35"/>
                    <a:pt x="26" y="35"/>
                    <a:pt x="26" y="35"/>
                  </a:cubicBezTo>
                  <a:cubicBezTo>
                    <a:pt x="30" y="38"/>
                    <a:pt x="30" y="38"/>
                    <a:pt x="30" y="38"/>
                  </a:cubicBezTo>
                  <a:lnTo>
                    <a:pt x="29" y="41"/>
                  </a:lnTo>
                  <a:close/>
                  <a:moveTo>
                    <a:pt x="33" y="33"/>
                  </a:moveTo>
                  <a:cubicBezTo>
                    <a:pt x="16" y="25"/>
                    <a:pt x="16" y="25"/>
                    <a:pt x="16" y="25"/>
                  </a:cubicBezTo>
                  <a:cubicBezTo>
                    <a:pt x="24" y="8"/>
                    <a:pt x="24" y="8"/>
                    <a:pt x="24" y="8"/>
                  </a:cubicBezTo>
                  <a:cubicBezTo>
                    <a:pt x="41" y="17"/>
                    <a:pt x="41" y="17"/>
                    <a:pt x="41" y="17"/>
                  </a:cubicBezTo>
                  <a:lnTo>
                    <a:pt x="33" y="33"/>
                  </a:lnTo>
                  <a:close/>
                </a:path>
              </a:pathLst>
            </a:custGeom>
            <a:solidFill>
              <a:schemeClr val="accent4"/>
            </a:solidFill>
            <a:ln>
              <a:noFill/>
            </a:ln>
          </p:spPr>
          <p:txBody>
            <a:bodyPr vert="horz" wrap="square" lIns="78660" tIns="39330" rIns="78660" bIns="39330" numCol="1" anchor="t" anchorCtr="0" compatLnSpc="1">
              <a:prstTxWarp prst="textNoShape">
                <a:avLst/>
              </a:prstTxWarp>
            </a:bodyPr>
            <a:lstStyle/>
            <a:p>
              <a:endParaRPr lang="en-US" sz="688"/>
            </a:p>
          </p:txBody>
        </p:sp>
      </p:grpSp>
      <p:pic>
        <p:nvPicPr>
          <p:cNvPr id="28" name="Picture 8">
            <a:extLst>
              <a:ext uri="{FF2B5EF4-FFF2-40B4-BE49-F238E27FC236}">
                <a16:creationId xmlns:a16="http://schemas.microsoft.com/office/drawing/2014/main" id="{0E099DF0-EDF9-44A3-B6BB-AD1A8A3BE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6148" y="2568923"/>
            <a:ext cx="546390" cy="732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Rectangle à coins arrondis 106">
            <a:extLst>
              <a:ext uri="{FF2B5EF4-FFF2-40B4-BE49-F238E27FC236}">
                <a16:creationId xmlns:a16="http://schemas.microsoft.com/office/drawing/2014/main" id="{59B01843-BFDF-4CF5-9E6C-11D3678408E2}"/>
              </a:ext>
            </a:extLst>
          </p:cNvPr>
          <p:cNvSpPr/>
          <p:nvPr/>
        </p:nvSpPr>
        <p:spPr>
          <a:xfrm>
            <a:off x="1798043" y="1647188"/>
            <a:ext cx="1790499" cy="40988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41" dirty="0">
                <a:solidFill>
                  <a:schemeClr val="tx1"/>
                </a:solidFill>
              </a:rPr>
              <a:t>Field Device</a:t>
            </a:r>
          </a:p>
        </p:txBody>
      </p:sp>
      <p:pic>
        <p:nvPicPr>
          <p:cNvPr id="38" name="Picture 12">
            <a:extLst>
              <a:ext uri="{FF2B5EF4-FFF2-40B4-BE49-F238E27FC236}">
                <a16:creationId xmlns:a16="http://schemas.microsoft.com/office/drawing/2014/main" id="{C140913E-C8A2-4B29-AAB6-96FF2C3F9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5676" y="2296975"/>
            <a:ext cx="1998752" cy="95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92B66C7E-BC1E-40B6-896A-4C628FA7DD3B}"/>
              </a:ext>
            </a:extLst>
          </p:cNvPr>
          <p:cNvCxnSpPr>
            <a:cxnSpLocks/>
            <a:endCxn id="13" idx="1"/>
          </p:cNvCxnSpPr>
          <p:nvPr/>
        </p:nvCxnSpPr>
        <p:spPr>
          <a:xfrm>
            <a:off x="2656694" y="3423199"/>
            <a:ext cx="2790597" cy="41791"/>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1C8BDC1-8D4E-42A4-8C5F-8872D657268D}"/>
              </a:ext>
            </a:extLst>
          </p:cNvPr>
          <p:cNvSpPr txBox="1"/>
          <p:nvPr/>
        </p:nvSpPr>
        <p:spPr>
          <a:xfrm>
            <a:off x="5375653" y="3433677"/>
            <a:ext cx="1048748" cy="264688"/>
          </a:xfrm>
          <a:prstGeom prst="rect">
            <a:avLst/>
          </a:prstGeom>
          <a:noFill/>
        </p:spPr>
        <p:txBody>
          <a:bodyPr wrap="square" rtlCol="0">
            <a:spAutoFit/>
          </a:bodyPr>
          <a:lstStyle>
            <a:defPPr>
              <a:defRPr lang="en-IN"/>
            </a:defPPr>
            <a:lvl1pPr>
              <a:defRPr sz="1000"/>
            </a:lvl1pPr>
          </a:lstStyle>
          <a:p>
            <a:r>
              <a:rPr lang="en-IN" sz="1120" dirty="0"/>
              <a:t>Private APN</a:t>
            </a:r>
          </a:p>
        </p:txBody>
      </p:sp>
      <p:cxnSp>
        <p:nvCxnSpPr>
          <p:cNvPr id="44" name="Connector: Elbow 43">
            <a:extLst>
              <a:ext uri="{FF2B5EF4-FFF2-40B4-BE49-F238E27FC236}">
                <a16:creationId xmlns:a16="http://schemas.microsoft.com/office/drawing/2014/main" id="{F44CF32C-5DF1-41BA-9267-11EC0972ED6F}"/>
              </a:ext>
            </a:extLst>
          </p:cNvPr>
          <p:cNvCxnSpPr>
            <a:cxnSpLocks/>
            <a:stCxn id="19" idx="2"/>
          </p:cNvCxnSpPr>
          <p:nvPr/>
        </p:nvCxnSpPr>
        <p:spPr>
          <a:xfrm rot="16200000" flipH="1">
            <a:off x="2498764" y="4339879"/>
            <a:ext cx="872540" cy="11735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0D1CB4F-0926-4680-9D14-661100D9E509}"/>
              </a:ext>
            </a:extLst>
          </p:cNvPr>
          <p:cNvSpPr txBox="1"/>
          <p:nvPr/>
        </p:nvSpPr>
        <p:spPr>
          <a:xfrm>
            <a:off x="6605107" y="3679108"/>
            <a:ext cx="2752018" cy="954107"/>
          </a:xfrm>
          <a:prstGeom prst="rect">
            <a:avLst/>
          </a:prstGeom>
          <a:noFill/>
        </p:spPr>
        <p:txBody>
          <a:bodyPr wrap="square" rtlCol="0">
            <a:spAutoFit/>
          </a:bodyPr>
          <a:lstStyle/>
          <a:p>
            <a:r>
              <a:rPr lang="en-IN" sz="1120" dirty="0"/>
              <a:t>Secure</a:t>
            </a:r>
          </a:p>
          <a:p>
            <a:pPr marL="320126" indent="-320126">
              <a:buFontTx/>
              <a:buChar char="-"/>
            </a:pPr>
            <a:r>
              <a:rPr lang="en-IN" sz="1120" dirty="0"/>
              <a:t>All the GGSNs of all participating TSPs will exit </a:t>
            </a:r>
            <a:r>
              <a:rPr lang="en-IN" sz="1120" dirty="0" err="1"/>
              <a:t>SenseORSAC</a:t>
            </a:r>
            <a:r>
              <a:rPr lang="en-IN" sz="1120" dirty="0"/>
              <a:t> through a named IP, which IP will be whitelisted at the App backend</a:t>
            </a:r>
          </a:p>
        </p:txBody>
      </p:sp>
      <p:cxnSp>
        <p:nvCxnSpPr>
          <p:cNvPr id="54" name="Connector: Elbow 53">
            <a:extLst>
              <a:ext uri="{FF2B5EF4-FFF2-40B4-BE49-F238E27FC236}">
                <a16:creationId xmlns:a16="http://schemas.microsoft.com/office/drawing/2014/main" id="{32A21703-C96A-4620-ACE4-FC3F6FCED65E}"/>
              </a:ext>
            </a:extLst>
          </p:cNvPr>
          <p:cNvCxnSpPr>
            <a:cxnSpLocks/>
            <a:endCxn id="38" idx="2"/>
          </p:cNvCxnSpPr>
          <p:nvPr/>
        </p:nvCxnSpPr>
        <p:spPr>
          <a:xfrm flipV="1">
            <a:off x="9088258" y="3252484"/>
            <a:ext cx="976794" cy="21104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000F2457-7FD1-4B9F-A960-46B2D4AD15B5}"/>
              </a:ext>
            </a:extLst>
          </p:cNvPr>
          <p:cNvCxnSpPr>
            <a:cxnSpLocks/>
            <a:stCxn id="13" idx="3"/>
            <a:endCxn id="38" idx="1"/>
          </p:cNvCxnSpPr>
          <p:nvPr/>
        </p:nvCxnSpPr>
        <p:spPr>
          <a:xfrm flipV="1">
            <a:off x="6313657" y="2774731"/>
            <a:ext cx="2752019" cy="690260"/>
          </a:xfrm>
          <a:prstGeom prst="bentConnector3">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84F183F-FAD4-4CB7-BDC3-833950982294}"/>
              </a:ext>
            </a:extLst>
          </p:cNvPr>
          <p:cNvSpPr txBox="1"/>
          <p:nvPr/>
        </p:nvSpPr>
        <p:spPr>
          <a:xfrm>
            <a:off x="2907581" y="3477236"/>
            <a:ext cx="2438748" cy="781752"/>
          </a:xfrm>
          <a:prstGeom prst="rect">
            <a:avLst/>
          </a:prstGeom>
          <a:noFill/>
        </p:spPr>
        <p:txBody>
          <a:bodyPr wrap="square" rtlCol="0">
            <a:spAutoFit/>
          </a:bodyPr>
          <a:lstStyle/>
          <a:p>
            <a:r>
              <a:rPr lang="en-IN" sz="1120" dirty="0"/>
              <a:t>Partly Secure</a:t>
            </a:r>
          </a:p>
          <a:p>
            <a:pPr marL="320126" indent="-320126">
              <a:buFontTx/>
              <a:buChar char="-"/>
            </a:pPr>
            <a:r>
              <a:rPr lang="en-IN" sz="1120" dirty="0"/>
              <a:t>Device can send data only to known IPs</a:t>
            </a:r>
          </a:p>
          <a:p>
            <a:pPr marL="320126" indent="-320126">
              <a:buFontTx/>
              <a:buChar char="-"/>
            </a:pPr>
            <a:r>
              <a:rPr lang="en-IN" sz="1120" dirty="0"/>
              <a:t>Exposed to Rogue Devices</a:t>
            </a:r>
          </a:p>
        </p:txBody>
      </p:sp>
      <p:sp>
        <p:nvSpPr>
          <p:cNvPr id="31" name="Rectangle à coins arrondis 198">
            <a:extLst>
              <a:ext uri="{FF2B5EF4-FFF2-40B4-BE49-F238E27FC236}">
                <a16:creationId xmlns:a16="http://schemas.microsoft.com/office/drawing/2014/main" id="{21DBC070-A71E-43DE-8121-FCE3BC188572}"/>
              </a:ext>
            </a:extLst>
          </p:cNvPr>
          <p:cNvSpPr/>
          <p:nvPr/>
        </p:nvSpPr>
        <p:spPr>
          <a:xfrm>
            <a:off x="5302797" y="1461373"/>
            <a:ext cx="1141892" cy="12159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41" dirty="0">
                <a:solidFill>
                  <a:schemeClr val="tx1"/>
                </a:solidFill>
              </a:rPr>
              <a:t>Rogue Server</a:t>
            </a:r>
          </a:p>
        </p:txBody>
      </p:sp>
      <p:cxnSp>
        <p:nvCxnSpPr>
          <p:cNvPr id="16" name="Connector: Elbow 15">
            <a:extLst>
              <a:ext uri="{FF2B5EF4-FFF2-40B4-BE49-F238E27FC236}">
                <a16:creationId xmlns:a16="http://schemas.microsoft.com/office/drawing/2014/main" id="{0D241D9D-20BE-42FA-BEF1-5C4FE89122F7}"/>
              </a:ext>
            </a:extLst>
          </p:cNvPr>
          <p:cNvCxnSpPr>
            <a:cxnSpLocks/>
            <a:stCxn id="31" idx="3"/>
            <a:endCxn id="40" idx="1"/>
          </p:cNvCxnSpPr>
          <p:nvPr/>
        </p:nvCxnSpPr>
        <p:spPr>
          <a:xfrm>
            <a:off x="6444689" y="2069351"/>
            <a:ext cx="1364164" cy="705379"/>
          </a:xfrm>
          <a:prstGeom prst="bentConnector3">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93DDF8-626F-4831-BCEF-10E296F8A332}"/>
              </a:ext>
            </a:extLst>
          </p:cNvPr>
          <p:cNvSpPr txBox="1"/>
          <p:nvPr/>
        </p:nvSpPr>
        <p:spPr>
          <a:xfrm>
            <a:off x="6738549" y="1299525"/>
            <a:ext cx="1731871" cy="954107"/>
          </a:xfrm>
          <a:prstGeom prst="rect">
            <a:avLst/>
          </a:prstGeom>
          <a:noFill/>
        </p:spPr>
        <p:txBody>
          <a:bodyPr wrap="square" rtlCol="0">
            <a:spAutoFit/>
          </a:bodyPr>
          <a:lstStyle/>
          <a:p>
            <a:r>
              <a:rPr lang="en-IN" sz="1120" dirty="0"/>
              <a:t>Threat</a:t>
            </a:r>
          </a:p>
          <a:p>
            <a:pPr marL="320126" indent="-320126">
              <a:buFontTx/>
              <a:buChar char="-"/>
            </a:pPr>
            <a:r>
              <a:rPr lang="en-IN" sz="1120" dirty="0"/>
              <a:t>Rogue Server can no longer send data to the Secure Application</a:t>
            </a:r>
          </a:p>
        </p:txBody>
      </p:sp>
      <p:sp>
        <p:nvSpPr>
          <p:cNvPr id="24" name="TextBox 23">
            <a:extLst>
              <a:ext uri="{FF2B5EF4-FFF2-40B4-BE49-F238E27FC236}">
                <a16:creationId xmlns:a16="http://schemas.microsoft.com/office/drawing/2014/main" id="{2EFCEBA7-D9B0-4A0F-881C-4BA776F9801B}"/>
              </a:ext>
            </a:extLst>
          </p:cNvPr>
          <p:cNvSpPr txBox="1"/>
          <p:nvPr/>
        </p:nvSpPr>
        <p:spPr>
          <a:xfrm>
            <a:off x="6496839" y="2947772"/>
            <a:ext cx="990572" cy="506036"/>
          </a:xfrm>
          <a:prstGeom prst="rect">
            <a:avLst/>
          </a:prstGeom>
          <a:noFill/>
        </p:spPr>
        <p:txBody>
          <a:bodyPr wrap="square" rtlCol="0">
            <a:spAutoFit/>
          </a:bodyPr>
          <a:lstStyle/>
          <a:p>
            <a:r>
              <a:rPr lang="en-IN" sz="1344" dirty="0"/>
              <a:t>Named IP+IPSEC</a:t>
            </a:r>
          </a:p>
        </p:txBody>
      </p:sp>
      <p:sp>
        <p:nvSpPr>
          <p:cNvPr id="40" name="Rectangle à coins arrondis 198">
            <a:extLst>
              <a:ext uri="{FF2B5EF4-FFF2-40B4-BE49-F238E27FC236}">
                <a16:creationId xmlns:a16="http://schemas.microsoft.com/office/drawing/2014/main" id="{73FC34AE-A0F2-4637-8517-1A153E5501D0}"/>
              </a:ext>
            </a:extLst>
          </p:cNvPr>
          <p:cNvSpPr/>
          <p:nvPr/>
        </p:nvSpPr>
        <p:spPr>
          <a:xfrm>
            <a:off x="7808853" y="2166751"/>
            <a:ext cx="1121604" cy="1215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792" dirty="0">
                <a:solidFill>
                  <a:schemeClr val="tx1"/>
                </a:solidFill>
              </a:rPr>
              <a:t>IPSEC Tunnel over Internet</a:t>
            </a:r>
          </a:p>
        </p:txBody>
      </p:sp>
      <p:sp>
        <p:nvSpPr>
          <p:cNvPr id="43" name="TextBox 42">
            <a:extLst>
              <a:ext uri="{FF2B5EF4-FFF2-40B4-BE49-F238E27FC236}">
                <a16:creationId xmlns:a16="http://schemas.microsoft.com/office/drawing/2014/main" id="{C7F3D1EB-FF92-4922-B20B-D55AFFD9739A}"/>
              </a:ext>
            </a:extLst>
          </p:cNvPr>
          <p:cNvSpPr txBox="1"/>
          <p:nvPr/>
        </p:nvSpPr>
        <p:spPr>
          <a:xfrm>
            <a:off x="6932235" y="2246592"/>
            <a:ext cx="539339" cy="437171"/>
          </a:xfrm>
          <a:prstGeom prst="rect">
            <a:avLst/>
          </a:prstGeom>
          <a:noFill/>
        </p:spPr>
        <p:txBody>
          <a:bodyPr wrap="square" rtlCol="0">
            <a:spAutoFit/>
          </a:bodyPr>
          <a:lstStyle/>
          <a:p>
            <a:r>
              <a:rPr lang="en-IN" sz="2241" dirty="0"/>
              <a:t>X</a:t>
            </a:r>
          </a:p>
        </p:txBody>
      </p:sp>
      <p:sp>
        <p:nvSpPr>
          <p:cNvPr id="33" name="Rectangle à coins arrondis 198">
            <a:extLst>
              <a:ext uri="{FF2B5EF4-FFF2-40B4-BE49-F238E27FC236}">
                <a16:creationId xmlns:a16="http://schemas.microsoft.com/office/drawing/2014/main" id="{C6E12A96-97B7-4883-AAF2-9A086B3AEE18}"/>
              </a:ext>
            </a:extLst>
          </p:cNvPr>
          <p:cNvSpPr/>
          <p:nvPr/>
        </p:nvSpPr>
        <p:spPr>
          <a:xfrm>
            <a:off x="1673504" y="3798887"/>
            <a:ext cx="1141892" cy="12159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41" dirty="0">
                <a:solidFill>
                  <a:schemeClr val="tx1"/>
                </a:solidFill>
              </a:rPr>
              <a:t>Rogue Device</a:t>
            </a:r>
          </a:p>
        </p:txBody>
      </p:sp>
      <p:cxnSp>
        <p:nvCxnSpPr>
          <p:cNvPr id="34" name="Connector: Elbow 33">
            <a:extLst>
              <a:ext uri="{FF2B5EF4-FFF2-40B4-BE49-F238E27FC236}">
                <a16:creationId xmlns:a16="http://schemas.microsoft.com/office/drawing/2014/main" id="{C691E5B4-FEA3-4CDA-9F37-0A638675BE8F}"/>
              </a:ext>
            </a:extLst>
          </p:cNvPr>
          <p:cNvCxnSpPr>
            <a:cxnSpLocks/>
            <a:stCxn id="33" idx="3"/>
            <a:endCxn id="42" idx="2"/>
          </p:cNvCxnSpPr>
          <p:nvPr/>
        </p:nvCxnSpPr>
        <p:spPr>
          <a:xfrm flipV="1">
            <a:off x="2815396" y="3698365"/>
            <a:ext cx="3084631" cy="708501"/>
          </a:xfrm>
          <a:prstGeom prst="bentConnector2">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430ED29-A006-40EB-8782-33963505C402}"/>
              </a:ext>
            </a:extLst>
          </p:cNvPr>
          <p:cNvSpPr txBox="1"/>
          <p:nvPr/>
        </p:nvSpPr>
        <p:spPr>
          <a:xfrm>
            <a:off x="5440688" y="1338927"/>
            <a:ext cx="1419421" cy="1471493"/>
          </a:xfrm>
          <a:prstGeom prst="rect">
            <a:avLst/>
          </a:prstGeom>
          <a:noFill/>
        </p:spPr>
        <p:txBody>
          <a:bodyPr wrap="square" rtlCol="0">
            <a:spAutoFit/>
          </a:bodyPr>
          <a:lstStyle/>
          <a:p>
            <a:r>
              <a:rPr lang="en-IN" sz="8962" dirty="0"/>
              <a:t>X</a:t>
            </a:r>
          </a:p>
        </p:txBody>
      </p:sp>
      <p:sp>
        <p:nvSpPr>
          <p:cNvPr id="3" name="Date Placeholder 2">
            <a:extLst>
              <a:ext uri="{FF2B5EF4-FFF2-40B4-BE49-F238E27FC236}">
                <a16:creationId xmlns:a16="http://schemas.microsoft.com/office/drawing/2014/main" id="{22AF98BD-CCF1-43E1-B4FA-F0E51F441123}"/>
              </a:ext>
            </a:extLst>
          </p:cNvPr>
          <p:cNvSpPr>
            <a:spLocks noGrp="1"/>
          </p:cNvSpPr>
          <p:nvPr>
            <p:ph type="dt" sz="half" idx="10"/>
          </p:nvPr>
        </p:nvSpPr>
        <p:spPr/>
        <p:txBody>
          <a:bodyPr/>
          <a:lstStyle/>
          <a:p>
            <a:r>
              <a:rPr lang="en-US"/>
              <a:t>25-Sep-2019</a:t>
            </a:r>
          </a:p>
        </p:txBody>
      </p:sp>
      <p:sp>
        <p:nvSpPr>
          <p:cNvPr id="4" name="Footer Placeholder 3">
            <a:extLst>
              <a:ext uri="{FF2B5EF4-FFF2-40B4-BE49-F238E27FC236}">
                <a16:creationId xmlns:a16="http://schemas.microsoft.com/office/drawing/2014/main" id="{19E26041-278E-4904-A2AE-BC78017BC8FD}"/>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CC80E49B-9BD0-44CE-A596-D7740E2CB28B}"/>
              </a:ext>
            </a:extLst>
          </p:cNvPr>
          <p:cNvSpPr>
            <a:spLocks noGrp="1"/>
          </p:cNvSpPr>
          <p:nvPr>
            <p:ph type="sldNum" sz="quarter" idx="12"/>
          </p:nvPr>
        </p:nvSpPr>
        <p:spPr/>
        <p:txBody>
          <a:bodyPr/>
          <a:lstStyle/>
          <a:p>
            <a:fld id="{B8729484-F6CD-49EB-A380-8A44EB504863}" type="slidenum">
              <a:rPr lang="en-US" smtClean="0"/>
              <a:t>17</a:t>
            </a:fld>
            <a:endParaRPr lang="en-US"/>
          </a:p>
        </p:txBody>
      </p:sp>
      <p:sp>
        <p:nvSpPr>
          <p:cNvPr id="35" name="TextBox 34">
            <a:extLst>
              <a:ext uri="{FF2B5EF4-FFF2-40B4-BE49-F238E27FC236}">
                <a16:creationId xmlns:a16="http://schemas.microsoft.com/office/drawing/2014/main" id="{0BF9AF22-EB5B-4D94-A052-FA8C5787C5E6}"/>
              </a:ext>
            </a:extLst>
          </p:cNvPr>
          <p:cNvSpPr txBox="1"/>
          <p:nvPr/>
        </p:nvSpPr>
        <p:spPr>
          <a:xfrm>
            <a:off x="2907581" y="4734907"/>
            <a:ext cx="687702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sz="1600" dirty="0"/>
              <a:t>Objective</a:t>
            </a:r>
          </a:p>
          <a:p>
            <a:pPr marL="384151" indent="-384151">
              <a:buAutoNum type="arabicPeriod"/>
            </a:pPr>
            <a:r>
              <a:rPr lang="en-IN" sz="1600" dirty="0"/>
              <a:t>Only Known and Trusted Devices connect to the Network and Apps</a:t>
            </a:r>
          </a:p>
          <a:p>
            <a:pPr marL="384151" indent="-384151">
              <a:buAutoNum type="arabicPeriod"/>
            </a:pPr>
            <a:r>
              <a:rPr lang="en-IN" sz="1600" dirty="0"/>
              <a:t>Only Known and Trusted Servers connect to each other</a:t>
            </a:r>
          </a:p>
          <a:p>
            <a:pPr marL="384151" indent="-384151">
              <a:buAutoNum type="arabicPeriod"/>
            </a:pPr>
            <a:r>
              <a:rPr lang="en-IN" sz="1600" dirty="0"/>
              <a:t>Data from the Device to Application is end to end secured tolerating a variety of communication media and protocols along the way</a:t>
            </a:r>
          </a:p>
        </p:txBody>
      </p:sp>
    </p:spTree>
    <p:extLst>
      <p:ext uri="{BB962C8B-B14F-4D97-AF65-F5344CB8AC3E}">
        <p14:creationId xmlns:p14="http://schemas.microsoft.com/office/powerpoint/2010/main" val="125925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IN" dirty="0"/>
              <a:t>State Tracking Infra | Solving for Security | TSP, OEM, Device independent tamper resistant end to end security</a:t>
            </a:r>
          </a:p>
        </p:txBody>
      </p:sp>
      <p:sp>
        <p:nvSpPr>
          <p:cNvPr id="7" name="Rectangle à coins arrondis 198">
            <a:extLst>
              <a:ext uri="{FF2B5EF4-FFF2-40B4-BE49-F238E27FC236}">
                <a16:creationId xmlns:a16="http://schemas.microsoft.com/office/drawing/2014/main" id="{2144EF5D-754A-40CC-8909-C07DFC5D6C26}"/>
              </a:ext>
            </a:extLst>
          </p:cNvPr>
          <p:cNvSpPr/>
          <p:nvPr/>
        </p:nvSpPr>
        <p:spPr>
          <a:xfrm>
            <a:off x="5053417" y="2422043"/>
            <a:ext cx="1121604" cy="1215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p:txBody>
      </p:sp>
      <p:sp>
        <p:nvSpPr>
          <p:cNvPr id="11" name="Rectangle à coins arrondis 200">
            <a:extLst>
              <a:ext uri="{FF2B5EF4-FFF2-40B4-BE49-F238E27FC236}">
                <a16:creationId xmlns:a16="http://schemas.microsoft.com/office/drawing/2014/main" id="{AD8BAA08-A298-46BF-84BB-053E5828646A}"/>
              </a:ext>
            </a:extLst>
          </p:cNvPr>
          <p:cNvSpPr/>
          <p:nvPr/>
        </p:nvSpPr>
        <p:spPr>
          <a:xfrm>
            <a:off x="8688636" y="987037"/>
            <a:ext cx="2182463" cy="67312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41" dirty="0">
                <a:solidFill>
                  <a:schemeClr val="tx1"/>
                </a:solidFill>
              </a:rPr>
              <a:t>Secure backend Application</a:t>
            </a:r>
          </a:p>
        </p:txBody>
      </p:sp>
      <p:sp>
        <p:nvSpPr>
          <p:cNvPr id="13" name="Rectangle à coins arrondis 202">
            <a:extLst>
              <a:ext uri="{FF2B5EF4-FFF2-40B4-BE49-F238E27FC236}">
                <a16:creationId xmlns:a16="http://schemas.microsoft.com/office/drawing/2014/main" id="{F4B0441B-8A2E-43A7-B4B2-209018CF6896}"/>
              </a:ext>
            </a:extLst>
          </p:cNvPr>
          <p:cNvSpPr/>
          <p:nvPr/>
        </p:nvSpPr>
        <p:spPr>
          <a:xfrm>
            <a:off x="5197911" y="2752092"/>
            <a:ext cx="866366" cy="4467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60" dirty="0">
                <a:solidFill>
                  <a:schemeClr val="tx1"/>
                </a:solidFill>
              </a:rPr>
              <a:t>GGSN</a:t>
            </a:r>
          </a:p>
        </p:txBody>
      </p:sp>
      <p:sp>
        <p:nvSpPr>
          <p:cNvPr id="19" name="Rectangle à coins arrondis 95">
            <a:extLst>
              <a:ext uri="{FF2B5EF4-FFF2-40B4-BE49-F238E27FC236}">
                <a16:creationId xmlns:a16="http://schemas.microsoft.com/office/drawing/2014/main" id="{7EDB75A3-1F4A-4108-821E-5018E9234D5D}"/>
              </a:ext>
            </a:extLst>
          </p:cNvPr>
          <p:cNvSpPr/>
          <p:nvPr/>
        </p:nvSpPr>
        <p:spPr>
          <a:xfrm>
            <a:off x="1548664" y="2142732"/>
            <a:ext cx="895249" cy="18581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a:p>
            <a:pPr algn="ctr"/>
            <a:endParaRPr lang="en-US" sz="688" dirty="0">
              <a:solidFill>
                <a:schemeClr val="tx1"/>
              </a:solidFill>
            </a:endParaRPr>
          </a:p>
        </p:txBody>
      </p:sp>
      <p:grpSp>
        <p:nvGrpSpPr>
          <p:cNvPr id="25" name="Groupe 72">
            <a:extLst>
              <a:ext uri="{FF2B5EF4-FFF2-40B4-BE49-F238E27FC236}">
                <a16:creationId xmlns:a16="http://schemas.microsoft.com/office/drawing/2014/main" id="{21C1E34E-C788-4ACC-AFB6-2BCCDAEE7C84}"/>
              </a:ext>
            </a:extLst>
          </p:cNvPr>
          <p:cNvGrpSpPr/>
          <p:nvPr/>
        </p:nvGrpSpPr>
        <p:grpSpPr>
          <a:xfrm>
            <a:off x="1811218" y="2687772"/>
            <a:ext cx="573831" cy="511066"/>
            <a:chOff x="1039586" y="2886000"/>
            <a:chExt cx="379187" cy="215901"/>
          </a:xfrm>
        </p:grpSpPr>
        <p:sp>
          <p:nvSpPr>
            <p:cNvPr id="26" name="Freeform 19">
              <a:extLst>
                <a:ext uri="{FF2B5EF4-FFF2-40B4-BE49-F238E27FC236}">
                  <a16:creationId xmlns:a16="http://schemas.microsoft.com/office/drawing/2014/main" id="{644A4B6F-1099-408B-9511-729284A34337}"/>
                </a:ext>
              </a:extLst>
            </p:cNvPr>
            <p:cNvSpPr>
              <a:spLocks noEditPoints="1"/>
            </p:cNvSpPr>
            <p:nvPr/>
          </p:nvSpPr>
          <p:spPr bwMode="auto">
            <a:xfrm>
              <a:off x="1039586" y="2886000"/>
              <a:ext cx="244929" cy="177800"/>
            </a:xfrm>
            <a:custGeom>
              <a:avLst/>
              <a:gdLst>
                <a:gd name="T0" fmla="*/ 76 w 76"/>
                <a:gd name="T1" fmla="*/ 34 h 55"/>
                <a:gd name="T2" fmla="*/ 76 w 76"/>
                <a:gd name="T3" fmla="*/ 7 h 55"/>
                <a:gd name="T4" fmla="*/ 70 w 76"/>
                <a:gd name="T5" fmla="*/ 0 h 55"/>
                <a:gd name="T6" fmla="*/ 55 w 76"/>
                <a:gd name="T7" fmla="*/ 0 h 55"/>
                <a:gd name="T8" fmla="*/ 21 w 76"/>
                <a:gd name="T9" fmla="*/ 0 h 55"/>
                <a:gd name="T10" fmla="*/ 6 w 76"/>
                <a:gd name="T11" fmla="*/ 0 h 55"/>
                <a:gd name="T12" fmla="*/ 0 w 76"/>
                <a:gd name="T13" fmla="*/ 7 h 55"/>
                <a:gd name="T14" fmla="*/ 0 w 76"/>
                <a:gd name="T15" fmla="*/ 22 h 55"/>
                <a:gd name="T16" fmla="*/ 0 w 76"/>
                <a:gd name="T17" fmla="*/ 48 h 55"/>
                <a:gd name="T18" fmla="*/ 6 w 76"/>
                <a:gd name="T19" fmla="*/ 55 h 55"/>
                <a:gd name="T20" fmla="*/ 69 w 76"/>
                <a:gd name="T21" fmla="*/ 55 h 55"/>
                <a:gd name="T22" fmla="*/ 69 w 76"/>
                <a:gd name="T23" fmla="*/ 48 h 55"/>
                <a:gd name="T24" fmla="*/ 76 w 76"/>
                <a:gd name="T25" fmla="*/ 34 h 55"/>
                <a:gd name="T26" fmla="*/ 65 w 76"/>
                <a:gd name="T27" fmla="*/ 43 h 55"/>
                <a:gd name="T28" fmla="*/ 13 w 76"/>
                <a:gd name="T29" fmla="*/ 43 h 55"/>
                <a:gd name="T30" fmla="*/ 13 w 76"/>
                <a:gd name="T31" fmla="*/ 10 h 55"/>
                <a:gd name="T32" fmla="*/ 65 w 76"/>
                <a:gd name="T33" fmla="*/ 10 h 55"/>
                <a:gd name="T34" fmla="*/ 65 w 76"/>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5">
                  <a:moveTo>
                    <a:pt x="76" y="34"/>
                  </a:moveTo>
                  <a:cubicBezTo>
                    <a:pt x="76" y="7"/>
                    <a:pt x="76" y="7"/>
                    <a:pt x="76" y="7"/>
                  </a:cubicBezTo>
                  <a:cubicBezTo>
                    <a:pt x="76" y="3"/>
                    <a:pt x="74" y="0"/>
                    <a:pt x="70" y="0"/>
                  </a:cubicBezTo>
                  <a:cubicBezTo>
                    <a:pt x="55" y="0"/>
                    <a:pt x="55" y="0"/>
                    <a:pt x="55" y="0"/>
                  </a:cubicBezTo>
                  <a:cubicBezTo>
                    <a:pt x="21" y="0"/>
                    <a:pt x="21" y="0"/>
                    <a:pt x="21" y="0"/>
                  </a:cubicBezTo>
                  <a:cubicBezTo>
                    <a:pt x="6" y="0"/>
                    <a:pt x="6" y="0"/>
                    <a:pt x="6" y="0"/>
                  </a:cubicBezTo>
                  <a:cubicBezTo>
                    <a:pt x="2" y="0"/>
                    <a:pt x="0" y="3"/>
                    <a:pt x="0" y="7"/>
                  </a:cubicBezTo>
                  <a:cubicBezTo>
                    <a:pt x="0" y="22"/>
                    <a:pt x="0" y="22"/>
                    <a:pt x="0" y="22"/>
                  </a:cubicBezTo>
                  <a:cubicBezTo>
                    <a:pt x="0" y="48"/>
                    <a:pt x="0" y="48"/>
                    <a:pt x="0" y="48"/>
                  </a:cubicBezTo>
                  <a:cubicBezTo>
                    <a:pt x="0" y="52"/>
                    <a:pt x="3" y="55"/>
                    <a:pt x="6" y="55"/>
                  </a:cubicBezTo>
                  <a:cubicBezTo>
                    <a:pt x="69" y="55"/>
                    <a:pt x="69" y="55"/>
                    <a:pt x="69" y="55"/>
                  </a:cubicBezTo>
                  <a:cubicBezTo>
                    <a:pt x="68" y="53"/>
                    <a:pt x="68" y="50"/>
                    <a:pt x="69" y="48"/>
                  </a:cubicBezTo>
                  <a:lnTo>
                    <a:pt x="76" y="34"/>
                  </a:lnTo>
                  <a:close/>
                  <a:moveTo>
                    <a:pt x="65" y="43"/>
                  </a:moveTo>
                  <a:cubicBezTo>
                    <a:pt x="13" y="43"/>
                    <a:pt x="13" y="43"/>
                    <a:pt x="13" y="43"/>
                  </a:cubicBezTo>
                  <a:cubicBezTo>
                    <a:pt x="13" y="10"/>
                    <a:pt x="13" y="10"/>
                    <a:pt x="13" y="10"/>
                  </a:cubicBezTo>
                  <a:cubicBezTo>
                    <a:pt x="65" y="10"/>
                    <a:pt x="65" y="10"/>
                    <a:pt x="65" y="10"/>
                  </a:cubicBezTo>
                  <a:lnTo>
                    <a:pt x="65" y="43"/>
                  </a:lnTo>
                  <a:close/>
                </a:path>
              </a:pathLst>
            </a:custGeom>
            <a:solidFill>
              <a:schemeClr val="accent4"/>
            </a:solidFill>
            <a:ln>
              <a:noFill/>
            </a:ln>
          </p:spPr>
          <p:txBody>
            <a:bodyPr vert="horz" wrap="square" lIns="78660" tIns="39330" rIns="78660" bIns="39330" numCol="1" anchor="t" anchorCtr="0" compatLnSpc="1">
              <a:prstTxWarp prst="textNoShape">
                <a:avLst/>
              </a:prstTxWarp>
            </a:bodyPr>
            <a:lstStyle/>
            <a:p>
              <a:endParaRPr lang="en-US" sz="688"/>
            </a:p>
          </p:txBody>
        </p:sp>
        <p:sp>
          <p:nvSpPr>
            <p:cNvPr id="27" name="Freeform 20">
              <a:extLst>
                <a:ext uri="{FF2B5EF4-FFF2-40B4-BE49-F238E27FC236}">
                  <a16:creationId xmlns:a16="http://schemas.microsoft.com/office/drawing/2014/main" id="{66A2D84D-BBAF-46CC-97A3-EBB19C495D6A}"/>
                </a:ext>
              </a:extLst>
            </p:cNvPr>
            <p:cNvSpPr>
              <a:spLocks noEditPoints="1"/>
            </p:cNvSpPr>
            <p:nvPr/>
          </p:nvSpPr>
          <p:spPr bwMode="auto">
            <a:xfrm>
              <a:off x="1264558" y="2911400"/>
              <a:ext cx="154215" cy="190501"/>
            </a:xfrm>
            <a:custGeom>
              <a:avLst/>
              <a:gdLst>
                <a:gd name="T0" fmla="*/ 32 w 48"/>
                <a:gd name="T1" fmla="*/ 4 h 59"/>
                <a:gd name="T2" fmla="*/ 26 w 48"/>
                <a:gd name="T3" fmla="*/ 1 h 59"/>
                <a:gd name="T4" fmla="*/ 18 w 48"/>
                <a:gd name="T5" fmla="*/ 7 h 59"/>
                <a:gd name="T6" fmla="*/ 2 w 48"/>
                <a:gd name="T7" fmla="*/ 41 h 59"/>
                <a:gd name="T8" fmla="*/ 8 w 48"/>
                <a:gd name="T9" fmla="*/ 50 h 59"/>
                <a:gd name="T10" fmla="*/ 22 w 48"/>
                <a:gd name="T11" fmla="*/ 58 h 59"/>
                <a:gd name="T12" fmla="*/ 46 w 48"/>
                <a:gd name="T13" fmla="*/ 18 h 59"/>
                <a:gd name="T14" fmla="*/ 11 w 48"/>
                <a:gd name="T15" fmla="*/ 45 h 59"/>
                <a:gd name="T16" fmla="*/ 9 w 48"/>
                <a:gd name="T17" fmla="*/ 39 h 59"/>
                <a:gd name="T18" fmla="*/ 11 w 48"/>
                <a:gd name="T19" fmla="*/ 45 h 59"/>
                <a:gd name="T20" fmla="*/ 10 w 48"/>
                <a:gd name="T21" fmla="*/ 38 h 59"/>
                <a:gd name="T22" fmla="*/ 16 w 48"/>
                <a:gd name="T23" fmla="*/ 36 h 59"/>
                <a:gd name="T24" fmla="*/ 17 w 48"/>
                <a:gd name="T25" fmla="*/ 35 h 59"/>
                <a:gd name="T26" fmla="*/ 14 w 48"/>
                <a:gd name="T27" fmla="*/ 29 h 59"/>
                <a:gd name="T28" fmla="*/ 17 w 48"/>
                <a:gd name="T29" fmla="*/ 35 h 59"/>
                <a:gd name="T30" fmla="*/ 13 w 48"/>
                <a:gd name="T31" fmla="*/ 46 h 59"/>
                <a:gd name="T32" fmla="*/ 19 w 48"/>
                <a:gd name="T33" fmla="*/ 45 h 59"/>
                <a:gd name="T34" fmla="*/ 20 w 48"/>
                <a:gd name="T35" fmla="*/ 43 h 59"/>
                <a:gd name="T36" fmla="*/ 17 w 48"/>
                <a:gd name="T37" fmla="*/ 37 h 59"/>
                <a:gd name="T38" fmla="*/ 20 w 48"/>
                <a:gd name="T39" fmla="*/ 43 h 59"/>
                <a:gd name="T40" fmla="*/ 18 w 48"/>
                <a:gd name="T41" fmla="*/ 36 h 59"/>
                <a:gd name="T42" fmla="*/ 24 w 48"/>
                <a:gd name="T43" fmla="*/ 34 h 59"/>
                <a:gd name="T44" fmla="*/ 23 w 48"/>
                <a:gd name="T45" fmla="*/ 52 h 59"/>
                <a:gd name="T46" fmla="*/ 21 w 48"/>
                <a:gd name="T47" fmla="*/ 46 h 59"/>
                <a:gd name="T48" fmla="*/ 23 w 48"/>
                <a:gd name="T49" fmla="*/ 52 h 59"/>
                <a:gd name="T50" fmla="*/ 22 w 48"/>
                <a:gd name="T51" fmla="*/ 44 h 59"/>
                <a:gd name="T52" fmla="*/ 28 w 48"/>
                <a:gd name="T53" fmla="*/ 43 h 59"/>
                <a:gd name="T54" fmla="*/ 29 w 48"/>
                <a:gd name="T55" fmla="*/ 41 h 59"/>
                <a:gd name="T56" fmla="*/ 26 w 48"/>
                <a:gd name="T57" fmla="*/ 35 h 59"/>
                <a:gd name="T58" fmla="*/ 29 w 48"/>
                <a:gd name="T59" fmla="*/ 41 h 59"/>
                <a:gd name="T60" fmla="*/ 16 w 48"/>
                <a:gd name="T61" fmla="*/ 25 h 59"/>
                <a:gd name="T62" fmla="*/ 41 w 48"/>
                <a:gd name="T6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9">
                  <a:moveTo>
                    <a:pt x="45" y="11"/>
                  </a:moveTo>
                  <a:cubicBezTo>
                    <a:pt x="32" y="4"/>
                    <a:pt x="32" y="4"/>
                    <a:pt x="32" y="4"/>
                  </a:cubicBezTo>
                  <a:cubicBezTo>
                    <a:pt x="32" y="4"/>
                    <a:pt x="32" y="4"/>
                    <a:pt x="32" y="4"/>
                  </a:cubicBezTo>
                  <a:cubicBezTo>
                    <a:pt x="26" y="1"/>
                    <a:pt x="26" y="1"/>
                    <a:pt x="26" y="1"/>
                  </a:cubicBezTo>
                  <a:cubicBezTo>
                    <a:pt x="24" y="0"/>
                    <a:pt x="22" y="1"/>
                    <a:pt x="20" y="4"/>
                  </a:cubicBezTo>
                  <a:cubicBezTo>
                    <a:pt x="18" y="7"/>
                    <a:pt x="18" y="7"/>
                    <a:pt x="18" y="7"/>
                  </a:cubicBezTo>
                  <a:cubicBezTo>
                    <a:pt x="3" y="37"/>
                    <a:pt x="3" y="37"/>
                    <a:pt x="3" y="37"/>
                  </a:cubicBezTo>
                  <a:cubicBezTo>
                    <a:pt x="2" y="41"/>
                    <a:pt x="2" y="41"/>
                    <a:pt x="2" y="41"/>
                  </a:cubicBezTo>
                  <a:cubicBezTo>
                    <a:pt x="0" y="44"/>
                    <a:pt x="1" y="47"/>
                    <a:pt x="3" y="48"/>
                  </a:cubicBezTo>
                  <a:cubicBezTo>
                    <a:pt x="8" y="50"/>
                    <a:pt x="8" y="50"/>
                    <a:pt x="8" y="50"/>
                  </a:cubicBezTo>
                  <a:cubicBezTo>
                    <a:pt x="8" y="50"/>
                    <a:pt x="8" y="50"/>
                    <a:pt x="8" y="50"/>
                  </a:cubicBezTo>
                  <a:cubicBezTo>
                    <a:pt x="22" y="58"/>
                    <a:pt x="22" y="58"/>
                    <a:pt x="22" y="58"/>
                  </a:cubicBezTo>
                  <a:cubicBezTo>
                    <a:pt x="24" y="59"/>
                    <a:pt x="27" y="58"/>
                    <a:pt x="28" y="55"/>
                  </a:cubicBezTo>
                  <a:cubicBezTo>
                    <a:pt x="46" y="18"/>
                    <a:pt x="46" y="18"/>
                    <a:pt x="46" y="18"/>
                  </a:cubicBezTo>
                  <a:cubicBezTo>
                    <a:pt x="48" y="15"/>
                    <a:pt x="47" y="12"/>
                    <a:pt x="45" y="11"/>
                  </a:cubicBezTo>
                  <a:close/>
                  <a:moveTo>
                    <a:pt x="11" y="45"/>
                  </a:moveTo>
                  <a:cubicBezTo>
                    <a:pt x="7" y="43"/>
                    <a:pt x="7" y="43"/>
                    <a:pt x="7" y="43"/>
                  </a:cubicBezTo>
                  <a:cubicBezTo>
                    <a:pt x="9" y="39"/>
                    <a:pt x="9" y="39"/>
                    <a:pt x="9" y="39"/>
                  </a:cubicBezTo>
                  <a:cubicBezTo>
                    <a:pt x="13" y="42"/>
                    <a:pt x="13" y="42"/>
                    <a:pt x="13" y="42"/>
                  </a:cubicBezTo>
                  <a:lnTo>
                    <a:pt x="11" y="45"/>
                  </a:lnTo>
                  <a:close/>
                  <a:moveTo>
                    <a:pt x="14" y="40"/>
                  </a:moveTo>
                  <a:cubicBezTo>
                    <a:pt x="10" y="38"/>
                    <a:pt x="10" y="38"/>
                    <a:pt x="10" y="38"/>
                  </a:cubicBezTo>
                  <a:cubicBezTo>
                    <a:pt x="11" y="34"/>
                    <a:pt x="11" y="34"/>
                    <a:pt x="11" y="34"/>
                  </a:cubicBezTo>
                  <a:cubicBezTo>
                    <a:pt x="16" y="36"/>
                    <a:pt x="16" y="36"/>
                    <a:pt x="16" y="36"/>
                  </a:cubicBezTo>
                  <a:lnTo>
                    <a:pt x="14" y="40"/>
                  </a:lnTo>
                  <a:close/>
                  <a:moveTo>
                    <a:pt x="17" y="35"/>
                  </a:moveTo>
                  <a:cubicBezTo>
                    <a:pt x="12" y="32"/>
                    <a:pt x="12" y="32"/>
                    <a:pt x="12" y="32"/>
                  </a:cubicBezTo>
                  <a:cubicBezTo>
                    <a:pt x="14" y="29"/>
                    <a:pt x="14" y="29"/>
                    <a:pt x="14" y="29"/>
                  </a:cubicBezTo>
                  <a:cubicBezTo>
                    <a:pt x="18" y="31"/>
                    <a:pt x="18" y="31"/>
                    <a:pt x="18" y="31"/>
                  </a:cubicBezTo>
                  <a:lnTo>
                    <a:pt x="17" y="35"/>
                  </a:lnTo>
                  <a:close/>
                  <a:moveTo>
                    <a:pt x="17" y="48"/>
                  </a:moveTo>
                  <a:cubicBezTo>
                    <a:pt x="13" y="46"/>
                    <a:pt x="13" y="46"/>
                    <a:pt x="13" y="46"/>
                  </a:cubicBezTo>
                  <a:cubicBezTo>
                    <a:pt x="15" y="42"/>
                    <a:pt x="15" y="42"/>
                    <a:pt x="15" y="42"/>
                  </a:cubicBezTo>
                  <a:cubicBezTo>
                    <a:pt x="19" y="45"/>
                    <a:pt x="19" y="45"/>
                    <a:pt x="19" y="45"/>
                  </a:cubicBezTo>
                  <a:lnTo>
                    <a:pt x="17" y="48"/>
                  </a:lnTo>
                  <a:close/>
                  <a:moveTo>
                    <a:pt x="20" y="43"/>
                  </a:moveTo>
                  <a:cubicBezTo>
                    <a:pt x="16" y="41"/>
                    <a:pt x="16" y="41"/>
                    <a:pt x="16" y="41"/>
                  </a:cubicBezTo>
                  <a:cubicBezTo>
                    <a:pt x="17" y="37"/>
                    <a:pt x="17" y="37"/>
                    <a:pt x="17" y="37"/>
                  </a:cubicBezTo>
                  <a:cubicBezTo>
                    <a:pt x="22" y="40"/>
                    <a:pt x="22" y="40"/>
                    <a:pt x="22" y="40"/>
                  </a:cubicBezTo>
                  <a:lnTo>
                    <a:pt x="20" y="43"/>
                  </a:lnTo>
                  <a:close/>
                  <a:moveTo>
                    <a:pt x="23" y="38"/>
                  </a:moveTo>
                  <a:cubicBezTo>
                    <a:pt x="18" y="36"/>
                    <a:pt x="18" y="36"/>
                    <a:pt x="18" y="36"/>
                  </a:cubicBezTo>
                  <a:cubicBezTo>
                    <a:pt x="20" y="32"/>
                    <a:pt x="20" y="32"/>
                    <a:pt x="20" y="32"/>
                  </a:cubicBezTo>
                  <a:cubicBezTo>
                    <a:pt x="24" y="34"/>
                    <a:pt x="24" y="34"/>
                    <a:pt x="24" y="34"/>
                  </a:cubicBezTo>
                  <a:lnTo>
                    <a:pt x="23" y="38"/>
                  </a:lnTo>
                  <a:close/>
                  <a:moveTo>
                    <a:pt x="23" y="52"/>
                  </a:moveTo>
                  <a:cubicBezTo>
                    <a:pt x="19" y="49"/>
                    <a:pt x="19" y="49"/>
                    <a:pt x="19" y="49"/>
                  </a:cubicBezTo>
                  <a:cubicBezTo>
                    <a:pt x="21" y="46"/>
                    <a:pt x="21" y="46"/>
                    <a:pt x="21" y="46"/>
                  </a:cubicBezTo>
                  <a:cubicBezTo>
                    <a:pt x="25" y="48"/>
                    <a:pt x="25" y="48"/>
                    <a:pt x="25" y="48"/>
                  </a:cubicBezTo>
                  <a:lnTo>
                    <a:pt x="23" y="52"/>
                  </a:lnTo>
                  <a:close/>
                  <a:moveTo>
                    <a:pt x="26" y="46"/>
                  </a:moveTo>
                  <a:cubicBezTo>
                    <a:pt x="22" y="44"/>
                    <a:pt x="22" y="44"/>
                    <a:pt x="22" y="44"/>
                  </a:cubicBezTo>
                  <a:cubicBezTo>
                    <a:pt x="23" y="41"/>
                    <a:pt x="23" y="41"/>
                    <a:pt x="23" y="41"/>
                  </a:cubicBezTo>
                  <a:cubicBezTo>
                    <a:pt x="28" y="43"/>
                    <a:pt x="28" y="43"/>
                    <a:pt x="28" y="43"/>
                  </a:cubicBezTo>
                  <a:lnTo>
                    <a:pt x="26" y="46"/>
                  </a:lnTo>
                  <a:close/>
                  <a:moveTo>
                    <a:pt x="29" y="41"/>
                  </a:moveTo>
                  <a:cubicBezTo>
                    <a:pt x="24" y="39"/>
                    <a:pt x="24" y="39"/>
                    <a:pt x="24" y="39"/>
                  </a:cubicBezTo>
                  <a:cubicBezTo>
                    <a:pt x="26" y="35"/>
                    <a:pt x="26" y="35"/>
                    <a:pt x="26" y="35"/>
                  </a:cubicBezTo>
                  <a:cubicBezTo>
                    <a:pt x="30" y="38"/>
                    <a:pt x="30" y="38"/>
                    <a:pt x="30" y="38"/>
                  </a:cubicBezTo>
                  <a:lnTo>
                    <a:pt x="29" y="41"/>
                  </a:lnTo>
                  <a:close/>
                  <a:moveTo>
                    <a:pt x="33" y="33"/>
                  </a:moveTo>
                  <a:cubicBezTo>
                    <a:pt x="16" y="25"/>
                    <a:pt x="16" y="25"/>
                    <a:pt x="16" y="25"/>
                  </a:cubicBezTo>
                  <a:cubicBezTo>
                    <a:pt x="24" y="8"/>
                    <a:pt x="24" y="8"/>
                    <a:pt x="24" y="8"/>
                  </a:cubicBezTo>
                  <a:cubicBezTo>
                    <a:pt x="41" y="17"/>
                    <a:pt x="41" y="17"/>
                    <a:pt x="41" y="17"/>
                  </a:cubicBezTo>
                  <a:lnTo>
                    <a:pt x="33" y="33"/>
                  </a:lnTo>
                  <a:close/>
                </a:path>
              </a:pathLst>
            </a:custGeom>
            <a:solidFill>
              <a:schemeClr val="accent4"/>
            </a:solidFill>
            <a:ln>
              <a:noFill/>
            </a:ln>
          </p:spPr>
          <p:txBody>
            <a:bodyPr vert="horz" wrap="square" lIns="78660" tIns="39330" rIns="78660" bIns="39330" numCol="1" anchor="t" anchorCtr="0" compatLnSpc="1">
              <a:prstTxWarp prst="textNoShape">
                <a:avLst/>
              </a:prstTxWarp>
            </a:bodyPr>
            <a:lstStyle/>
            <a:p>
              <a:endParaRPr lang="en-US" sz="688"/>
            </a:p>
          </p:txBody>
        </p:sp>
      </p:grpSp>
      <p:pic>
        <p:nvPicPr>
          <p:cNvPr id="28" name="Picture 8">
            <a:extLst>
              <a:ext uri="{FF2B5EF4-FFF2-40B4-BE49-F238E27FC236}">
                <a16:creationId xmlns:a16="http://schemas.microsoft.com/office/drawing/2014/main" id="{0E099DF0-EDF9-44A3-B6BB-AD1A8A3BE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6768" y="2079398"/>
            <a:ext cx="546390" cy="732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Rectangle à coins arrondis 106">
            <a:extLst>
              <a:ext uri="{FF2B5EF4-FFF2-40B4-BE49-F238E27FC236}">
                <a16:creationId xmlns:a16="http://schemas.microsoft.com/office/drawing/2014/main" id="{59B01843-BFDF-4CF5-9E6C-11D3678408E2}"/>
              </a:ext>
            </a:extLst>
          </p:cNvPr>
          <p:cNvSpPr/>
          <p:nvPr/>
        </p:nvSpPr>
        <p:spPr>
          <a:xfrm>
            <a:off x="1548663" y="1157663"/>
            <a:ext cx="1790499" cy="40988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41" dirty="0">
                <a:solidFill>
                  <a:schemeClr val="tx1"/>
                </a:solidFill>
              </a:rPr>
              <a:t>Field Device</a:t>
            </a:r>
          </a:p>
        </p:txBody>
      </p:sp>
      <p:pic>
        <p:nvPicPr>
          <p:cNvPr id="38" name="Picture 12">
            <a:extLst>
              <a:ext uri="{FF2B5EF4-FFF2-40B4-BE49-F238E27FC236}">
                <a16:creationId xmlns:a16="http://schemas.microsoft.com/office/drawing/2014/main" id="{C140913E-C8A2-4B29-AAB6-96FF2C3F9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6296" y="1807450"/>
            <a:ext cx="1998752" cy="95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92B66C7E-BC1E-40B6-896A-4C628FA7DD3B}"/>
              </a:ext>
            </a:extLst>
          </p:cNvPr>
          <p:cNvCxnSpPr>
            <a:cxnSpLocks/>
            <a:endCxn id="13" idx="1"/>
          </p:cNvCxnSpPr>
          <p:nvPr/>
        </p:nvCxnSpPr>
        <p:spPr>
          <a:xfrm>
            <a:off x="2407314" y="2933674"/>
            <a:ext cx="2790597" cy="41791"/>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1C8BDC1-8D4E-42A4-8C5F-8872D657268D}"/>
              </a:ext>
            </a:extLst>
          </p:cNvPr>
          <p:cNvSpPr txBox="1"/>
          <p:nvPr/>
        </p:nvSpPr>
        <p:spPr>
          <a:xfrm>
            <a:off x="5126273" y="2944152"/>
            <a:ext cx="1048748" cy="264688"/>
          </a:xfrm>
          <a:prstGeom prst="rect">
            <a:avLst/>
          </a:prstGeom>
          <a:noFill/>
        </p:spPr>
        <p:txBody>
          <a:bodyPr wrap="square" rtlCol="0">
            <a:spAutoFit/>
          </a:bodyPr>
          <a:lstStyle>
            <a:defPPr>
              <a:defRPr lang="en-IN"/>
            </a:defPPr>
            <a:lvl1pPr>
              <a:defRPr sz="1000"/>
            </a:lvl1pPr>
          </a:lstStyle>
          <a:p>
            <a:r>
              <a:rPr lang="en-IN" sz="1120" dirty="0"/>
              <a:t>Private APN</a:t>
            </a:r>
          </a:p>
        </p:txBody>
      </p:sp>
      <p:cxnSp>
        <p:nvCxnSpPr>
          <p:cNvPr id="44" name="Connector: Elbow 43">
            <a:extLst>
              <a:ext uri="{FF2B5EF4-FFF2-40B4-BE49-F238E27FC236}">
                <a16:creationId xmlns:a16="http://schemas.microsoft.com/office/drawing/2014/main" id="{F44CF32C-5DF1-41BA-9267-11EC0972ED6F}"/>
              </a:ext>
            </a:extLst>
          </p:cNvPr>
          <p:cNvCxnSpPr>
            <a:cxnSpLocks/>
            <a:stCxn id="19" idx="2"/>
          </p:cNvCxnSpPr>
          <p:nvPr/>
        </p:nvCxnSpPr>
        <p:spPr>
          <a:xfrm rot="16200000" flipH="1">
            <a:off x="1674818" y="4322351"/>
            <a:ext cx="1838431" cy="11954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0D1CB4F-0926-4680-9D14-661100D9E509}"/>
              </a:ext>
            </a:extLst>
          </p:cNvPr>
          <p:cNvSpPr txBox="1"/>
          <p:nvPr/>
        </p:nvSpPr>
        <p:spPr>
          <a:xfrm>
            <a:off x="6355727" y="3106309"/>
            <a:ext cx="2438748" cy="954107"/>
          </a:xfrm>
          <a:prstGeom prst="rect">
            <a:avLst/>
          </a:prstGeom>
          <a:noFill/>
        </p:spPr>
        <p:txBody>
          <a:bodyPr wrap="square" rtlCol="0">
            <a:spAutoFit/>
          </a:bodyPr>
          <a:lstStyle/>
          <a:p>
            <a:r>
              <a:rPr lang="en-IN" sz="1120" dirty="0"/>
              <a:t>Not Secure</a:t>
            </a:r>
          </a:p>
          <a:p>
            <a:pPr marL="320126" indent="-320126">
              <a:buFontTx/>
              <a:buChar char="-"/>
            </a:pPr>
            <a:r>
              <a:rPr lang="en-IN" sz="1120" dirty="0"/>
              <a:t>Any server can send data to the Application</a:t>
            </a:r>
          </a:p>
          <a:p>
            <a:pPr marL="320126" indent="-320126">
              <a:buFontTx/>
              <a:buChar char="-"/>
            </a:pPr>
            <a:r>
              <a:rPr lang="en-IN" sz="1120" dirty="0"/>
              <a:t>Exposed to man in the middle attack</a:t>
            </a:r>
          </a:p>
        </p:txBody>
      </p:sp>
      <p:cxnSp>
        <p:nvCxnSpPr>
          <p:cNvPr id="54" name="Connector: Elbow 53">
            <a:extLst>
              <a:ext uri="{FF2B5EF4-FFF2-40B4-BE49-F238E27FC236}">
                <a16:creationId xmlns:a16="http://schemas.microsoft.com/office/drawing/2014/main" id="{32A21703-C96A-4620-ACE4-FC3F6FCED65E}"/>
              </a:ext>
            </a:extLst>
          </p:cNvPr>
          <p:cNvCxnSpPr>
            <a:cxnSpLocks/>
            <a:endCxn id="38" idx="2"/>
          </p:cNvCxnSpPr>
          <p:nvPr/>
        </p:nvCxnSpPr>
        <p:spPr>
          <a:xfrm flipV="1">
            <a:off x="8758205" y="2762959"/>
            <a:ext cx="1057467" cy="30763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000F2457-7FD1-4B9F-A960-46B2D4AD15B5}"/>
              </a:ext>
            </a:extLst>
          </p:cNvPr>
          <p:cNvCxnSpPr>
            <a:cxnSpLocks/>
            <a:stCxn id="13" idx="3"/>
            <a:endCxn id="38" idx="1"/>
          </p:cNvCxnSpPr>
          <p:nvPr/>
        </p:nvCxnSpPr>
        <p:spPr>
          <a:xfrm flipV="1">
            <a:off x="6064277" y="2285206"/>
            <a:ext cx="2752019" cy="690260"/>
          </a:xfrm>
          <a:prstGeom prst="bentConnector3">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84F183F-FAD4-4CB7-BDC3-833950982294}"/>
              </a:ext>
            </a:extLst>
          </p:cNvPr>
          <p:cNvSpPr txBox="1"/>
          <p:nvPr/>
        </p:nvSpPr>
        <p:spPr>
          <a:xfrm>
            <a:off x="2658201" y="2987711"/>
            <a:ext cx="2438748" cy="781752"/>
          </a:xfrm>
          <a:prstGeom prst="rect">
            <a:avLst/>
          </a:prstGeom>
          <a:noFill/>
        </p:spPr>
        <p:txBody>
          <a:bodyPr wrap="square" rtlCol="0">
            <a:spAutoFit/>
          </a:bodyPr>
          <a:lstStyle/>
          <a:p>
            <a:r>
              <a:rPr lang="en-IN" sz="1120" dirty="0"/>
              <a:t>Partly Secure</a:t>
            </a:r>
          </a:p>
          <a:p>
            <a:pPr marL="320126" indent="-320126">
              <a:buFontTx/>
              <a:buChar char="-"/>
            </a:pPr>
            <a:r>
              <a:rPr lang="en-IN" sz="1120" dirty="0"/>
              <a:t>Device can send data only to known IPs</a:t>
            </a:r>
          </a:p>
          <a:p>
            <a:pPr marL="320126" indent="-320126">
              <a:buFontTx/>
              <a:buChar char="-"/>
            </a:pPr>
            <a:r>
              <a:rPr lang="en-IN" sz="1120" dirty="0"/>
              <a:t>Exposed to Rogue Devices</a:t>
            </a:r>
          </a:p>
        </p:txBody>
      </p:sp>
      <p:sp>
        <p:nvSpPr>
          <p:cNvPr id="31" name="Rectangle à coins arrondis 198">
            <a:extLst>
              <a:ext uri="{FF2B5EF4-FFF2-40B4-BE49-F238E27FC236}">
                <a16:creationId xmlns:a16="http://schemas.microsoft.com/office/drawing/2014/main" id="{21DBC070-A71E-43DE-8121-FCE3BC188572}"/>
              </a:ext>
            </a:extLst>
          </p:cNvPr>
          <p:cNvSpPr/>
          <p:nvPr/>
        </p:nvSpPr>
        <p:spPr>
          <a:xfrm>
            <a:off x="5053417" y="971848"/>
            <a:ext cx="1141892" cy="12159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41" dirty="0">
                <a:solidFill>
                  <a:schemeClr val="tx1"/>
                </a:solidFill>
              </a:rPr>
              <a:t>Rogue Server</a:t>
            </a:r>
          </a:p>
        </p:txBody>
      </p:sp>
      <p:cxnSp>
        <p:nvCxnSpPr>
          <p:cNvPr id="16" name="Connector: Elbow 15">
            <a:extLst>
              <a:ext uri="{FF2B5EF4-FFF2-40B4-BE49-F238E27FC236}">
                <a16:creationId xmlns:a16="http://schemas.microsoft.com/office/drawing/2014/main" id="{0D241D9D-20BE-42FA-BEF1-5C4FE89122F7}"/>
              </a:ext>
            </a:extLst>
          </p:cNvPr>
          <p:cNvCxnSpPr>
            <a:cxnSpLocks/>
            <a:stCxn id="31" idx="3"/>
            <a:endCxn id="40" idx="1"/>
          </p:cNvCxnSpPr>
          <p:nvPr/>
        </p:nvCxnSpPr>
        <p:spPr>
          <a:xfrm>
            <a:off x="6195309" y="1579826"/>
            <a:ext cx="1364164" cy="705379"/>
          </a:xfrm>
          <a:prstGeom prst="bentConnector3">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93DDF8-626F-4831-BCEF-10E296F8A332}"/>
              </a:ext>
            </a:extLst>
          </p:cNvPr>
          <p:cNvSpPr txBox="1"/>
          <p:nvPr/>
        </p:nvSpPr>
        <p:spPr>
          <a:xfrm>
            <a:off x="6489169" y="810000"/>
            <a:ext cx="1731871" cy="781752"/>
          </a:xfrm>
          <a:prstGeom prst="rect">
            <a:avLst/>
          </a:prstGeom>
          <a:noFill/>
        </p:spPr>
        <p:txBody>
          <a:bodyPr wrap="square" rtlCol="0">
            <a:spAutoFit/>
          </a:bodyPr>
          <a:lstStyle/>
          <a:p>
            <a:r>
              <a:rPr lang="en-IN" sz="1120" dirty="0"/>
              <a:t>Threat</a:t>
            </a:r>
          </a:p>
          <a:p>
            <a:pPr marL="320126" indent="-320126">
              <a:buFontTx/>
              <a:buChar char="-"/>
            </a:pPr>
            <a:r>
              <a:rPr lang="en-IN" sz="1120" dirty="0"/>
              <a:t>Rogue Server can send data to the Secure Application</a:t>
            </a:r>
          </a:p>
        </p:txBody>
      </p:sp>
      <p:sp>
        <p:nvSpPr>
          <p:cNvPr id="24" name="TextBox 23">
            <a:extLst>
              <a:ext uri="{FF2B5EF4-FFF2-40B4-BE49-F238E27FC236}">
                <a16:creationId xmlns:a16="http://schemas.microsoft.com/office/drawing/2014/main" id="{2EFCEBA7-D9B0-4A0F-881C-4BA776F9801B}"/>
              </a:ext>
            </a:extLst>
          </p:cNvPr>
          <p:cNvSpPr txBox="1"/>
          <p:nvPr/>
        </p:nvSpPr>
        <p:spPr>
          <a:xfrm>
            <a:off x="6247459" y="2458247"/>
            <a:ext cx="990572" cy="506036"/>
          </a:xfrm>
          <a:prstGeom prst="rect">
            <a:avLst/>
          </a:prstGeom>
          <a:noFill/>
        </p:spPr>
        <p:txBody>
          <a:bodyPr wrap="square" rtlCol="0">
            <a:spAutoFit/>
          </a:bodyPr>
          <a:lstStyle/>
          <a:p>
            <a:r>
              <a:rPr lang="en-IN" sz="1344" dirty="0"/>
              <a:t>Named IP+IPSEC</a:t>
            </a:r>
          </a:p>
        </p:txBody>
      </p:sp>
      <p:sp>
        <p:nvSpPr>
          <p:cNvPr id="40" name="Rectangle à coins arrondis 198">
            <a:extLst>
              <a:ext uri="{FF2B5EF4-FFF2-40B4-BE49-F238E27FC236}">
                <a16:creationId xmlns:a16="http://schemas.microsoft.com/office/drawing/2014/main" id="{73FC34AE-A0F2-4637-8517-1A153E5501D0}"/>
              </a:ext>
            </a:extLst>
          </p:cNvPr>
          <p:cNvSpPr/>
          <p:nvPr/>
        </p:nvSpPr>
        <p:spPr>
          <a:xfrm>
            <a:off x="7559473" y="1677226"/>
            <a:ext cx="1121604" cy="1215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792" dirty="0">
                <a:solidFill>
                  <a:schemeClr val="tx1"/>
                </a:solidFill>
              </a:rPr>
              <a:t>IPSEC Tunnel over Internet</a:t>
            </a:r>
          </a:p>
        </p:txBody>
      </p:sp>
      <p:sp>
        <p:nvSpPr>
          <p:cNvPr id="43" name="TextBox 42">
            <a:extLst>
              <a:ext uri="{FF2B5EF4-FFF2-40B4-BE49-F238E27FC236}">
                <a16:creationId xmlns:a16="http://schemas.microsoft.com/office/drawing/2014/main" id="{C7F3D1EB-FF92-4922-B20B-D55AFFD9739A}"/>
              </a:ext>
            </a:extLst>
          </p:cNvPr>
          <p:cNvSpPr txBox="1"/>
          <p:nvPr/>
        </p:nvSpPr>
        <p:spPr>
          <a:xfrm>
            <a:off x="6682855" y="1757067"/>
            <a:ext cx="539339" cy="437171"/>
          </a:xfrm>
          <a:prstGeom prst="rect">
            <a:avLst/>
          </a:prstGeom>
          <a:noFill/>
        </p:spPr>
        <p:txBody>
          <a:bodyPr wrap="square" rtlCol="0">
            <a:spAutoFit/>
          </a:bodyPr>
          <a:lstStyle/>
          <a:p>
            <a:r>
              <a:rPr lang="en-IN" sz="2241" dirty="0"/>
              <a:t>X</a:t>
            </a:r>
          </a:p>
        </p:txBody>
      </p:sp>
      <p:sp>
        <p:nvSpPr>
          <p:cNvPr id="33" name="Rectangle à coins arrondis 198">
            <a:extLst>
              <a:ext uri="{FF2B5EF4-FFF2-40B4-BE49-F238E27FC236}">
                <a16:creationId xmlns:a16="http://schemas.microsoft.com/office/drawing/2014/main" id="{C6E12A96-97B7-4883-AAF2-9A086B3AEE18}"/>
              </a:ext>
            </a:extLst>
          </p:cNvPr>
          <p:cNvSpPr/>
          <p:nvPr/>
        </p:nvSpPr>
        <p:spPr>
          <a:xfrm>
            <a:off x="1424124" y="3309362"/>
            <a:ext cx="1141892" cy="12159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41" dirty="0">
                <a:solidFill>
                  <a:schemeClr val="tx1"/>
                </a:solidFill>
              </a:rPr>
              <a:t>Rogue Device</a:t>
            </a:r>
          </a:p>
        </p:txBody>
      </p:sp>
      <p:cxnSp>
        <p:nvCxnSpPr>
          <p:cNvPr id="34" name="Connector: Elbow 33">
            <a:extLst>
              <a:ext uri="{FF2B5EF4-FFF2-40B4-BE49-F238E27FC236}">
                <a16:creationId xmlns:a16="http://schemas.microsoft.com/office/drawing/2014/main" id="{C691E5B4-FEA3-4CDA-9F37-0A638675BE8F}"/>
              </a:ext>
            </a:extLst>
          </p:cNvPr>
          <p:cNvCxnSpPr>
            <a:cxnSpLocks/>
            <a:stCxn id="33" idx="3"/>
            <a:endCxn id="42" idx="2"/>
          </p:cNvCxnSpPr>
          <p:nvPr/>
        </p:nvCxnSpPr>
        <p:spPr>
          <a:xfrm flipV="1">
            <a:off x="2566016" y="3208840"/>
            <a:ext cx="3084631" cy="708501"/>
          </a:xfrm>
          <a:prstGeom prst="bentConnector2">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D458720-D948-47B5-AF77-8BC6114A25C8}"/>
              </a:ext>
            </a:extLst>
          </p:cNvPr>
          <p:cNvSpPr/>
          <p:nvPr/>
        </p:nvSpPr>
        <p:spPr>
          <a:xfrm>
            <a:off x="2548130" y="4341724"/>
            <a:ext cx="726056" cy="436624"/>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344" dirty="0" err="1">
                <a:solidFill>
                  <a:srgbClr val="FF0000"/>
                </a:solidFill>
              </a:rPr>
              <a:t>QoSec</a:t>
            </a:r>
            <a:endParaRPr lang="en-IN" sz="1344" dirty="0">
              <a:solidFill>
                <a:srgbClr val="FF0000"/>
              </a:solidFill>
            </a:endParaRPr>
          </a:p>
          <a:p>
            <a:pPr algn="ctr"/>
            <a:r>
              <a:rPr lang="en-IN" sz="1344" dirty="0">
                <a:solidFill>
                  <a:srgbClr val="FF0000"/>
                </a:solidFill>
              </a:rPr>
              <a:t>Client</a:t>
            </a:r>
          </a:p>
        </p:txBody>
      </p:sp>
      <p:cxnSp>
        <p:nvCxnSpPr>
          <p:cNvPr id="35" name="Connector: Elbow 34">
            <a:extLst>
              <a:ext uri="{FF2B5EF4-FFF2-40B4-BE49-F238E27FC236}">
                <a16:creationId xmlns:a16="http://schemas.microsoft.com/office/drawing/2014/main" id="{63075E26-2396-4252-B3BA-153C5CD15ED5}"/>
              </a:ext>
            </a:extLst>
          </p:cNvPr>
          <p:cNvCxnSpPr>
            <a:cxnSpLocks/>
            <a:stCxn id="36" idx="2"/>
            <a:endCxn id="15" idx="3"/>
          </p:cNvCxnSpPr>
          <p:nvPr/>
        </p:nvCxnSpPr>
        <p:spPr>
          <a:xfrm rot="5400000">
            <a:off x="8732441" y="3565622"/>
            <a:ext cx="209571" cy="970511"/>
          </a:xfrm>
          <a:prstGeom prst="bentConnector2">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Rectangle à coins arrondis 198">
            <a:extLst>
              <a:ext uri="{FF2B5EF4-FFF2-40B4-BE49-F238E27FC236}">
                <a16:creationId xmlns:a16="http://schemas.microsoft.com/office/drawing/2014/main" id="{9CE85A93-31FC-4BB2-998B-C7B01654DCBD}"/>
              </a:ext>
            </a:extLst>
          </p:cNvPr>
          <p:cNvSpPr/>
          <p:nvPr/>
        </p:nvSpPr>
        <p:spPr>
          <a:xfrm>
            <a:off x="8761679" y="2730135"/>
            <a:ext cx="1121604" cy="1215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44" dirty="0">
                <a:solidFill>
                  <a:schemeClr val="tx1"/>
                </a:solidFill>
              </a:rPr>
              <a:t>Secure </a:t>
            </a:r>
            <a:r>
              <a:rPr lang="en-US" sz="1344" dirty="0" err="1">
                <a:solidFill>
                  <a:schemeClr val="tx1"/>
                </a:solidFill>
              </a:rPr>
              <a:t>QoSec</a:t>
            </a:r>
            <a:r>
              <a:rPr lang="en-US" sz="1344" dirty="0">
                <a:solidFill>
                  <a:schemeClr val="tx1"/>
                </a:solidFill>
              </a:rPr>
              <a:t> Server</a:t>
            </a:r>
          </a:p>
        </p:txBody>
      </p:sp>
      <p:sp>
        <p:nvSpPr>
          <p:cNvPr id="15" name="TextBox 14">
            <a:extLst>
              <a:ext uri="{FF2B5EF4-FFF2-40B4-BE49-F238E27FC236}">
                <a16:creationId xmlns:a16="http://schemas.microsoft.com/office/drawing/2014/main" id="{72A20358-9E48-4EDB-B60C-5BA1CD83A8C7}"/>
              </a:ext>
            </a:extLst>
          </p:cNvPr>
          <p:cNvSpPr txBox="1"/>
          <p:nvPr/>
        </p:nvSpPr>
        <p:spPr>
          <a:xfrm>
            <a:off x="3998506" y="4006071"/>
            <a:ext cx="4353464" cy="2991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1344" dirty="0"/>
              <a:t>Periodic Device Authentication with </a:t>
            </a:r>
            <a:r>
              <a:rPr lang="en-IN" sz="1344" dirty="0" err="1"/>
              <a:t>QoSim</a:t>
            </a:r>
            <a:r>
              <a:rPr lang="en-IN" sz="1344" dirty="0"/>
              <a:t> Secure Element</a:t>
            </a:r>
          </a:p>
        </p:txBody>
      </p:sp>
      <p:cxnSp>
        <p:nvCxnSpPr>
          <p:cNvPr id="41" name="Connector: Elbow 40">
            <a:extLst>
              <a:ext uri="{FF2B5EF4-FFF2-40B4-BE49-F238E27FC236}">
                <a16:creationId xmlns:a16="http://schemas.microsoft.com/office/drawing/2014/main" id="{EACB1198-FA2F-4DC9-974A-2E24A54AEDF9}"/>
              </a:ext>
            </a:extLst>
          </p:cNvPr>
          <p:cNvCxnSpPr>
            <a:cxnSpLocks/>
            <a:stCxn id="15" idx="1"/>
            <a:endCxn id="3" idx="3"/>
          </p:cNvCxnSpPr>
          <p:nvPr/>
        </p:nvCxnSpPr>
        <p:spPr>
          <a:xfrm rot="10800000" flipV="1">
            <a:off x="3274186" y="4155662"/>
            <a:ext cx="724320" cy="404373"/>
          </a:xfrm>
          <a:prstGeom prst="bentConnector3">
            <a:avLst>
              <a:gd name="adj1" fmla="val 50000"/>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81F0AAA-BAA4-4163-97E6-2001055BA630}"/>
              </a:ext>
            </a:extLst>
          </p:cNvPr>
          <p:cNvSpPr txBox="1"/>
          <p:nvPr/>
        </p:nvSpPr>
        <p:spPr>
          <a:xfrm>
            <a:off x="1516885" y="3220001"/>
            <a:ext cx="1419421" cy="1471493"/>
          </a:xfrm>
          <a:prstGeom prst="rect">
            <a:avLst/>
          </a:prstGeom>
          <a:noFill/>
        </p:spPr>
        <p:txBody>
          <a:bodyPr wrap="square" rtlCol="0">
            <a:spAutoFit/>
          </a:bodyPr>
          <a:lstStyle/>
          <a:p>
            <a:r>
              <a:rPr lang="en-IN" sz="8962" dirty="0"/>
              <a:t>X</a:t>
            </a:r>
          </a:p>
        </p:txBody>
      </p:sp>
      <p:sp>
        <p:nvSpPr>
          <p:cNvPr id="51" name="TextBox 50">
            <a:extLst>
              <a:ext uri="{FF2B5EF4-FFF2-40B4-BE49-F238E27FC236}">
                <a16:creationId xmlns:a16="http://schemas.microsoft.com/office/drawing/2014/main" id="{FC368B4B-EEF2-4342-A2D4-3166C7F42C18}"/>
              </a:ext>
            </a:extLst>
          </p:cNvPr>
          <p:cNvSpPr txBox="1"/>
          <p:nvPr/>
        </p:nvSpPr>
        <p:spPr>
          <a:xfrm>
            <a:off x="3998288" y="4397075"/>
            <a:ext cx="4353464" cy="5060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1344" dirty="0"/>
              <a:t>Sends </a:t>
            </a:r>
            <a:r>
              <a:rPr lang="en-IN" sz="1344" dirty="0" err="1"/>
              <a:t>QoSim</a:t>
            </a:r>
            <a:r>
              <a:rPr lang="en-IN" sz="1344" dirty="0"/>
              <a:t> Secure Element verified device independent Device IMEI, Location and timestamp to secure server</a:t>
            </a:r>
          </a:p>
        </p:txBody>
      </p:sp>
      <p:cxnSp>
        <p:nvCxnSpPr>
          <p:cNvPr id="52" name="Connector: Elbow 51">
            <a:extLst>
              <a:ext uri="{FF2B5EF4-FFF2-40B4-BE49-F238E27FC236}">
                <a16:creationId xmlns:a16="http://schemas.microsoft.com/office/drawing/2014/main" id="{94AE4651-4F43-4655-AD0A-F15EA7E488F2}"/>
              </a:ext>
            </a:extLst>
          </p:cNvPr>
          <p:cNvCxnSpPr>
            <a:cxnSpLocks/>
            <a:stCxn id="3" idx="2"/>
            <a:endCxn id="51" idx="1"/>
          </p:cNvCxnSpPr>
          <p:nvPr/>
        </p:nvCxnSpPr>
        <p:spPr>
          <a:xfrm rot="5400000" flipH="1" flipV="1">
            <a:off x="3390595" y="4170656"/>
            <a:ext cx="128255" cy="1087130"/>
          </a:xfrm>
          <a:prstGeom prst="bentConnector4">
            <a:avLst>
              <a:gd name="adj1" fmla="val -178239"/>
              <a:gd name="adj2" fmla="val 66697"/>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BA3F06B3-0372-474F-BC08-CCD6ACD83C33}"/>
              </a:ext>
            </a:extLst>
          </p:cNvPr>
          <p:cNvCxnSpPr>
            <a:cxnSpLocks/>
            <a:stCxn id="51" idx="3"/>
            <a:endCxn id="59" idx="2"/>
          </p:cNvCxnSpPr>
          <p:nvPr/>
        </p:nvCxnSpPr>
        <p:spPr>
          <a:xfrm flipV="1">
            <a:off x="8351752" y="3961346"/>
            <a:ext cx="2159942" cy="688747"/>
          </a:xfrm>
          <a:prstGeom prst="bentConnector2">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Rectangle à coins arrondis 198">
            <a:extLst>
              <a:ext uri="{FF2B5EF4-FFF2-40B4-BE49-F238E27FC236}">
                <a16:creationId xmlns:a16="http://schemas.microsoft.com/office/drawing/2014/main" id="{BFE91F5E-839D-4364-9C1B-5F99091FF2BD}"/>
              </a:ext>
            </a:extLst>
          </p:cNvPr>
          <p:cNvSpPr/>
          <p:nvPr/>
        </p:nvSpPr>
        <p:spPr>
          <a:xfrm>
            <a:off x="9950892" y="2745389"/>
            <a:ext cx="1121604" cy="1215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44" dirty="0">
                <a:solidFill>
                  <a:schemeClr val="tx1"/>
                </a:solidFill>
              </a:rPr>
              <a:t>Secure Device Authentication Server</a:t>
            </a:r>
          </a:p>
        </p:txBody>
      </p:sp>
      <p:cxnSp>
        <p:nvCxnSpPr>
          <p:cNvPr id="75" name="Connector: Elbow 74">
            <a:extLst>
              <a:ext uri="{FF2B5EF4-FFF2-40B4-BE49-F238E27FC236}">
                <a16:creationId xmlns:a16="http://schemas.microsoft.com/office/drawing/2014/main" id="{26F9E269-EF5F-4095-9B8A-C460CEE07978}"/>
              </a:ext>
            </a:extLst>
          </p:cNvPr>
          <p:cNvCxnSpPr>
            <a:cxnSpLocks/>
            <a:stCxn id="33" idx="1"/>
          </p:cNvCxnSpPr>
          <p:nvPr/>
        </p:nvCxnSpPr>
        <p:spPr>
          <a:xfrm rot="10800000" flipH="1" flipV="1">
            <a:off x="1424124" y="3917340"/>
            <a:ext cx="1132481" cy="658724"/>
          </a:xfrm>
          <a:prstGeom prst="bentConnector3">
            <a:avLst>
              <a:gd name="adj1" fmla="val -22615"/>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CA8A981-B7C4-47B4-8DE6-1AA9AF052043}"/>
              </a:ext>
            </a:extLst>
          </p:cNvPr>
          <p:cNvSpPr txBox="1"/>
          <p:nvPr/>
        </p:nvSpPr>
        <p:spPr>
          <a:xfrm>
            <a:off x="1097454" y="4706321"/>
            <a:ext cx="1419421" cy="5060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1344" dirty="0"/>
              <a:t>Captive Tamper Proof Interface</a:t>
            </a:r>
          </a:p>
        </p:txBody>
      </p:sp>
      <p:sp>
        <p:nvSpPr>
          <p:cNvPr id="47" name="TextBox 46">
            <a:extLst>
              <a:ext uri="{FF2B5EF4-FFF2-40B4-BE49-F238E27FC236}">
                <a16:creationId xmlns:a16="http://schemas.microsoft.com/office/drawing/2014/main" id="{79E45C0C-B747-4E83-8A27-5EB244F60CA8}"/>
              </a:ext>
            </a:extLst>
          </p:cNvPr>
          <p:cNvSpPr txBox="1"/>
          <p:nvPr/>
        </p:nvSpPr>
        <p:spPr>
          <a:xfrm>
            <a:off x="5182832" y="813454"/>
            <a:ext cx="1419421" cy="1471493"/>
          </a:xfrm>
          <a:prstGeom prst="rect">
            <a:avLst/>
          </a:prstGeom>
          <a:noFill/>
        </p:spPr>
        <p:txBody>
          <a:bodyPr wrap="square" rtlCol="0">
            <a:spAutoFit/>
          </a:bodyPr>
          <a:lstStyle/>
          <a:p>
            <a:r>
              <a:rPr lang="en-IN" sz="8962" dirty="0"/>
              <a:t>X</a:t>
            </a:r>
          </a:p>
        </p:txBody>
      </p:sp>
      <p:sp>
        <p:nvSpPr>
          <p:cNvPr id="6" name="Date Placeholder 5">
            <a:extLst>
              <a:ext uri="{FF2B5EF4-FFF2-40B4-BE49-F238E27FC236}">
                <a16:creationId xmlns:a16="http://schemas.microsoft.com/office/drawing/2014/main" id="{E16842E5-6834-47B1-B1EC-86C6CA2216C2}"/>
              </a:ext>
            </a:extLst>
          </p:cNvPr>
          <p:cNvSpPr>
            <a:spLocks noGrp="1"/>
          </p:cNvSpPr>
          <p:nvPr>
            <p:ph type="dt" sz="half" idx="10"/>
          </p:nvPr>
        </p:nvSpPr>
        <p:spPr/>
        <p:txBody>
          <a:bodyPr/>
          <a:lstStyle/>
          <a:p>
            <a:r>
              <a:rPr lang="en-US"/>
              <a:t>25-Sep-2019</a:t>
            </a:r>
          </a:p>
        </p:txBody>
      </p:sp>
      <p:sp>
        <p:nvSpPr>
          <p:cNvPr id="12" name="Footer Placeholder 11">
            <a:extLst>
              <a:ext uri="{FF2B5EF4-FFF2-40B4-BE49-F238E27FC236}">
                <a16:creationId xmlns:a16="http://schemas.microsoft.com/office/drawing/2014/main" id="{A926B149-69E0-4150-8C4D-B993C9E843A8}"/>
              </a:ext>
            </a:extLst>
          </p:cNvPr>
          <p:cNvSpPr>
            <a:spLocks noGrp="1"/>
          </p:cNvSpPr>
          <p:nvPr>
            <p:ph type="ftr" sz="quarter" idx="11"/>
          </p:nvPr>
        </p:nvSpPr>
        <p:spPr/>
        <p:txBody>
          <a:bodyPr/>
          <a:lstStyle/>
          <a:p>
            <a:r>
              <a:rPr lang="en-US"/>
              <a:t>3rd oneM2M Industry Day hosted by TSDSI</a:t>
            </a:r>
          </a:p>
        </p:txBody>
      </p:sp>
      <p:sp>
        <p:nvSpPr>
          <p:cNvPr id="14" name="Slide Number Placeholder 13">
            <a:extLst>
              <a:ext uri="{FF2B5EF4-FFF2-40B4-BE49-F238E27FC236}">
                <a16:creationId xmlns:a16="http://schemas.microsoft.com/office/drawing/2014/main" id="{19A54C92-0CA0-4ABE-9B52-403B9DDA9C36}"/>
              </a:ext>
            </a:extLst>
          </p:cNvPr>
          <p:cNvSpPr>
            <a:spLocks noGrp="1"/>
          </p:cNvSpPr>
          <p:nvPr>
            <p:ph type="sldNum" sz="quarter" idx="12"/>
          </p:nvPr>
        </p:nvSpPr>
        <p:spPr/>
        <p:txBody>
          <a:bodyPr/>
          <a:lstStyle/>
          <a:p>
            <a:fld id="{B8729484-F6CD-49EB-A380-8A44EB504863}" type="slidenum">
              <a:rPr lang="en-US" smtClean="0"/>
              <a:t>18</a:t>
            </a:fld>
            <a:endParaRPr lang="en-US"/>
          </a:p>
        </p:txBody>
      </p:sp>
      <p:sp>
        <p:nvSpPr>
          <p:cNvPr id="48" name="TextBox 47">
            <a:extLst>
              <a:ext uri="{FF2B5EF4-FFF2-40B4-BE49-F238E27FC236}">
                <a16:creationId xmlns:a16="http://schemas.microsoft.com/office/drawing/2014/main" id="{826A709D-2EAC-47E3-B850-DC6F8E5B8700}"/>
              </a:ext>
            </a:extLst>
          </p:cNvPr>
          <p:cNvSpPr txBox="1"/>
          <p:nvPr/>
        </p:nvSpPr>
        <p:spPr>
          <a:xfrm>
            <a:off x="2664136" y="5095221"/>
            <a:ext cx="687702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sz="1600" dirty="0"/>
              <a:t>Objective</a:t>
            </a:r>
          </a:p>
          <a:p>
            <a:pPr marL="384151" indent="-384151">
              <a:buAutoNum type="arabicPeriod"/>
            </a:pPr>
            <a:r>
              <a:rPr lang="en-IN" sz="1600" dirty="0"/>
              <a:t>Only Known and Trusted Devices connect to the Network and Apps</a:t>
            </a:r>
          </a:p>
          <a:p>
            <a:pPr marL="384151" indent="-384151">
              <a:buAutoNum type="arabicPeriod"/>
            </a:pPr>
            <a:r>
              <a:rPr lang="en-IN" sz="1600" dirty="0"/>
              <a:t>Only Known and Trusted Servers connect to each other</a:t>
            </a:r>
          </a:p>
          <a:p>
            <a:pPr marL="384151" indent="-384151">
              <a:buAutoNum type="arabicPeriod"/>
            </a:pPr>
            <a:r>
              <a:rPr lang="en-IN" sz="1600" dirty="0"/>
              <a:t>Data from the Device to Application is end to end secured tolerating a variety of communication media and protocols along the way</a:t>
            </a:r>
          </a:p>
        </p:txBody>
      </p:sp>
    </p:spTree>
    <p:extLst>
      <p:ext uri="{BB962C8B-B14F-4D97-AF65-F5344CB8AC3E}">
        <p14:creationId xmlns:p14="http://schemas.microsoft.com/office/powerpoint/2010/main" val="90996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378-9C5D-467C-ACD4-044BC6919B1D}"/>
              </a:ext>
            </a:extLst>
          </p:cNvPr>
          <p:cNvSpPr>
            <a:spLocks noGrp="1"/>
          </p:cNvSpPr>
          <p:nvPr>
            <p:ph type="title"/>
          </p:nvPr>
        </p:nvSpPr>
        <p:spPr/>
        <p:txBody>
          <a:bodyPr>
            <a:normAutofit/>
          </a:bodyPr>
          <a:lstStyle/>
          <a:p>
            <a:r>
              <a:rPr lang="en-IN" dirty="0"/>
              <a:t>AIS140 Showcase | Sectoral standard for Transport </a:t>
            </a:r>
          </a:p>
        </p:txBody>
      </p:sp>
      <p:sp>
        <p:nvSpPr>
          <p:cNvPr id="6" name="Content Placeholder 5">
            <a:extLst>
              <a:ext uri="{FF2B5EF4-FFF2-40B4-BE49-F238E27FC236}">
                <a16:creationId xmlns:a16="http://schemas.microsoft.com/office/drawing/2014/main" id="{D99D78D2-3F83-414B-A31B-8F1C89DABBCA}"/>
              </a:ext>
            </a:extLst>
          </p:cNvPr>
          <p:cNvSpPr txBox="1">
            <a:spLocks/>
          </p:cNvSpPr>
          <p:nvPr/>
        </p:nvSpPr>
        <p:spPr>
          <a:xfrm>
            <a:off x="1676400" y="1396915"/>
            <a:ext cx="5158510" cy="4407421"/>
          </a:xfrm>
          <a:prstGeom prst="rect">
            <a:avLst/>
          </a:prstGeom>
          <a:ln w="63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Uniform Ontology and Semantics for Devices and the Public Service Vehicle Tracking Backend</a:t>
            </a:r>
          </a:p>
          <a:p>
            <a:r>
              <a:rPr lang="en-US" sz="1800" dirty="0"/>
              <a:t>Common Service Layer Platform</a:t>
            </a:r>
          </a:p>
          <a:p>
            <a:r>
              <a:rPr lang="en-US" sz="1800" dirty="0"/>
              <a:t>Certification of Devices and Infrastructure</a:t>
            </a:r>
          </a:p>
          <a:p>
            <a:r>
              <a:rPr lang="en-US" sz="1800" dirty="0"/>
              <a:t>Unique Identity of Device, Make and Model through the Tamper resistant ESIM</a:t>
            </a:r>
          </a:p>
          <a:p>
            <a:r>
              <a:rPr lang="en-US" sz="1800" dirty="0"/>
              <a:t>ESIM for factory fitment, secure identity and tamper resistant connectivity</a:t>
            </a:r>
          </a:p>
          <a:p>
            <a:r>
              <a:rPr lang="en-US" sz="1800" dirty="0"/>
              <a:t>Quality of Service with Remote Manageable Multi-Network Connectivity</a:t>
            </a:r>
          </a:p>
          <a:p>
            <a:r>
              <a:rPr lang="en-US" sz="1800" dirty="0"/>
              <a:t>Machine and Custodian KYC</a:t>
            </a:r>
          </a:p>
          <a:p>
            <a:r>
              <a:rPr lang="en-US" sz="1800" dirty="0"/>
              <a:t>Secure Remote Management of Devices</a:t>
            </a:r>
          </a:p>
        </p:txBody>
      </p:sp>
      <p:sp>
        <p:nvSpPr>
          <p:cNvPr id="7" name="Content Placeholder 10">
            <a:extLst>
              <a:ext uri="{FF2B5EF4-FFF2-40B4-BE49-F238E27FC236}">
                <a16:creationId xmlns:a16="http://schemas.microsoft.com/office/drawing/2014/main" id="{FDE3EE22-6154-4AFF-AE0E-CBDD4D01D59F}"/>
              </a:ext>
            </a:extLst>
          </p:cNvPr>
          <p:cNvSpPr txBox="1">
            <a:spLocks/>
          </p:cNvSpPr>
          <p:nvPr/>
        </p:nvSpPr>
        <p:spPr>
          <a:xfrm>
            <a:off x="6954981" y="1396915"/>
            <a:ext cx="4627423" cy="4407421"/>
          </a:xfrm>
          <a:prstGeom prst="rect">
            <a:avLst/>
          </a:prstGeom>
        </p:spPr>
        <p:style>
          <a:lnRef idx="2">
            <a:schemeClr val="accent4"/>
          </a:lnRef>
          <a:fillRef idx="1">
            <a:schemeClr val="lt1"/>
          </a:fillRef>
          <a:effectRef idx="0">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4000" dirty="0"/>
              <a:t>AIS140 has embraced a significant number of good practices required by the emerging Standards – but not onem2m compliant</a:t>
            </a:r>
          </a:p>
        </p:txBody>
      </p:sp>
      <p:sp>
        <p:nvSpPr>
          <p:cNvPr id="8" name="Date Placeholder 7">
            <a:extLst>
              <a:ext uri="{FF2B5EF4-FFF2-40B4-BE49-F238E27FC236}">
                <a16:creationId xmlns:a16="http://schemas.microsoft.com/office/drawing/2014/main" id="{D9A9C2E3-8A53-4E0F-A979-1FF5ED718651}"/>
              </a:ext>
            </a:extLst>
          </p:cNvPr>
          <p:cNvSpPr>
            <a:spLocks noGrp="1"/>
          </p:cNvSpPr>
          <p:nvPr>
            <p:ph type="dt" sz="half" idx="10"/>
          </p:nvPr>
        </p:nvSpPr>
        <p:spPr/>
        <p:txBody>
          <a:bodyPr/>
          <a:lstStyle/>
          <a:p>
            <a:r>
              <a:rPr lang="en-US"/>
              <a:t>25-Sep-2019</a:t>
            </a:r>
          </a:p>
        </p:txBody>
      </p:sp>
      <p:sp>
        <p:nvSpPr>
          <p:cNvPr id="9" name="Footer Placeholder 8">
            <a:extLst>
              <a:ext uri="{FF2B5EF4-FFF2-40B4-BE49-F238E27FC236}">
                <a16:creationId xmlns:a16="http://schemas.microsoft.com/office/drawing/2014/main" id="{71D7127C-28D2-4E64-96E9-E221A4F29AD7}"/>
              </a:ext>
            </a:extLst>
          </p:cNvPr>
          <p:cNvSpPr>
            <a:spLocks noGrp="1"/>
          </p:cNvSpPr>
          <p:nvPr>
            <p:ph type="ftr" sz="quarter" idx="11"/>
          </p:nvPr>
        </p:nvSpPr>
        <p:spPr/>
        <p:txBody>
          <a:bodyPr/>
          <a:lstStyle/>
          <a:p>
            <a:r>
              <a:rPr lang="en-US"/>
              <a:t>3rd oneM2M Industry Day hosted by TSDSI</a:t>
            </a:r>
          </a:p>
        </p:txBody>
      </p:sp>
      <p:sp>
        <p:nvSpPr>
          <p:cNvPr id="10" name="Slide Number Placeholder 9">
            <a:extLst>
              <a:ext uri="{FF2B5EF4-FFF2-40B4-BE49-F238E27FC236}">
                <a16:creationId xmlns:a16="http://schemas.microsoft.com/office/drawing/2014/main" id="{0F89D19A-4258-4B49-A601-A0CC843FA5AE}"/>
              </a:ext>
            </a:extLst>
          </p:cNvPr>
          <p:cNvSpPr>
            <a:spLocks noGrp="1"/>
          </p:cNvSpPr>
          <p:nvPr>
            <p:ph type="sldNum" sz="quarter" idx="12"/>
          </p:nvPr>
        </p:nvSpPr>
        <p:spPr/>
        <p:txBody>
          <a:bodyPr/>
          <a:lstStyle/>
          <a:p>
            <a:fld id="{B8729484-F6CD-49EB-A380-8A44EB504863}" type="slidenum">
              <a:rPr lang="en-US" smtClean="0"/>
              <a:t>19</a:t>
            </a:fld>
            <a:endParaRPr lang="en-US"/>
          </a:p>
        </p:txBody>
      </p:sp>
    </p:spTree>
    <p:extLst>
      <p:ext uri="{BB962C8B-B14F-4D97-AF65-F5344CB8AC3E}">
        <p14:creationId xmlns:p14="http://schemas.microsoft.com/office/powerpoint/2010/main" val="204475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DBE5-EF89-4B40-8C7F-B5652E4B6655}"/>
              </a:ext>
            </a:extLst>
          </p:cNvPr>
          <p:cNvSpPr>
            <a:spLocks noGrp="1"/>
          </p:cNvSpPr>
          <p:nvPr>
            <p:ph type="title"/>
          </p:nvPr>
        </p:nvSpPr>
        <p:spPr/>
        <p:txBody>
          <a:bodyPr/>
          <a:lstStyle/>
          <a:p>
            <a:r>
              <a:rPr lang="en-IN" dirty="0"/>
              <a:t>Speaker Introduction: Sharad Arora</a:t>
            </a:r>
          </a:p>
        </p:txBody>
      </p:sp>
      <p:sp>
        <p:nvSpPr>
          <p:cNvPr id="3" name="Content Placeholder 2">
            <a:extLst>
              <a:ext uri="{FF2B5EF4-FFF2-40B4-BE49-F238E27FC236}">
                <a16:creationId xmlns:a16="http://schemas.microsoft.com/office/drawing/2014/main" id="{B6855D59-A56A-482E-A48B-F5B587673021}"/>
              </a:ext>
            </a:extLst>
          </p:cNvPr>
          <p:cNvSpPr>
            <a:spLocks noGrp="1"/>
          </p:cNvSpPr>
          <p:nvPr>
            <p:ph sz="half" idx="1"/>
          </p:nvPr>
        </p:nvSpPr>
        <p:spPr>
          <a:xfrm>
            <a:off x="838201" y="1207971"/>
            <a:ext cx="5181600" cy="5026429"/>
          </a:xfrm>
        </p:spPr>
        <p:txBody>
          <a:bodyPr>
            <a:noAutofit/>
          </a:bodyPr>
          <a:lstStyle/>
          <a:p>
            <a:r>
              <a:rPr lang="en-IN" sz="1800" dirty="0"/>
              <a:t>Engineer by education and profession</a:t>
            </a:r>
          </a:p>
          <a:p>
            <a:r>
              <a:rPr lang="en-IN" sz="1800" dirty="0"/>
              <a:t>Embedded Design Engineer at Xerox</a:t>
            </a:r>
          </a:p>
          <a:p>
            <a:r>
              <a:rPr lang="en-IN" sz="1800" dirty="0"/>
              <a:t>Head of Information Systems at </a:t>
            </a:r>
            <a:r>
              <a:rPr lang="en-IN" sz="1800" dirty="0" err="1"/>
              <a:t>Escotel</a:t>
            </a:r>
            <a:r>
              <a:rPr lang="en-IN" sz="1800" dirty="0"/>
              <a:t> </a:t>
            </a:r>
          </a:p>
          <a:p>
            <a:r>
              <a:rPr lang="en-IN" sz="1800" dirty="0"/>
              <a:t>Global Management Team member, </a:t>
            </a:r>
            <a:r>
              <a:rPr lang="en-IN" sz="1800" dirty="0" err="1"/>
              <a:t>SmartTrust</a:t>
            </a:r>
            <a:endParaRPr lang="en-IN" sz="1800" dirty="0"/>
          </a:p>
          <a:p>
            <a:pPr marL="540000" lvl="1">
              <a:spcBef>
                <a:spcPts val="0"/>
              </a:spcBef>
            </a:pPr>
            <a:r>
              <a:rPr lang="en-IN" sz="1600" dirty="0"/>
              <a:t>Over the Air SIM, Device and App </a:t>
            </a:r>
            <a:r>
              <a:rPr lang="en-IN" sz="1600" dirty="0" err="1"/>
              <a:t>Mgmt</a:t>
            </a:r>
            <a:r>
              <a:rPr lang="en-IN" sz="1600" dirty="0"/>
              <a:t> Platforms</a:t>
            </a:r>
          </a:p>
          <a:p>
            <a:pPr marL="540000" lvl="1">
              <a:spcBef>
                <a:spcPts val="0"/>
              </a:spcBef>
            </a:pPr>
            <a:r>
              <a:rPr lang="en-IN" sz="1600" dirty="0"/>
              <a:t>Root certification Authority in India</a:t>
            </a:r>
          </a:p>
          <a:p>
            <a:r>
              <a:rPr lang="en-IN" sz="1800" dirty="0"/>
              <a:t>Chief Officer, Wireless Solutions at Tata Teleservices</a:t>
            </a:r>
          </a:p>
          <a:p>
            <a:pPr marL="540000" lvl="1">
              <a:spcBef>
                <a:spcPts val="0"/>
              </a:spcBef>
            </a:pPr>
            <a:r>
              <a:rPr lang="en-IN" sz="1600" dirty="0"/>
              <a:t>Launched 3G and 3G enabled Solutions</a:t>
            </a:r>
          </a:p>
          <a:p>
            <a:pPr marL="540000" lvl="1">
              <a:spcBef>
                <a:spcPts val="0"/>
              </a:spcBef>
            </a:pPr>
            <a:r>
              <a:rPr lang="en-IN" sz="1600" dirty="0"/>
              <a:t>Leader of the Wireless Solutions Sub Committee of Docomo and Tata</a:t>
            </a:r>
          </a:p>
          <a:p>
            <a:pPr marL="540000" lvl="1">
              <a:spcBef>
                <a:spcPts val="0"/>
              </a:spcBef>
            </a:pPr>
            <a:r>
              <a:rPr lang="en-IN" sz="1600" dirty="0"/>
              <a:t>Member of the Tata Industries Innovation Council</a:t>
            </a:r>
          </a:p>
          <a:p>
            <a:pPr marL="139950">
              <a:spcBef>
                <a:spcPts val="0"/>
              </a:spcBef>
            </a:pPr>
            <a:r>
              <a:rPr lang="en-IN" sz="1800" dirty="0"/>
              <a:t>Founder &amp; MD, Sensorise Digital Services</a:t>
            </a:r>
          </a:p>
          <a:p>
            <a:pPr marL="540000" lvl="1">
              <a:spcBef>
                <a:spcPts val="0"/>
              </a:spcBef>
            </a:pPr>
            <a:r>
              <a:rPr lang="en-IN" sz="1600" dirty="0"/>
              <a:t>Credited with the introduction of multi-network solderable SIM in the Indian market place</a:t>
            </a:r>
          </a:p>
          <a:p>
            <a:pPr marL="540000" lvl="1">
              <a:spcBef>
                <a:spcPts val="0"/>
              </a:spcBef>
            </a:pPr>
            <a:r>
              <a:rPr lang="en-GB" sz="1600" dirty="0"/>
              <a:t>US Patent “Method and System to control expense &amp; usage of subscriptions in a mobile device”</a:t>
            </a:r>
          </a:p>
          <a:p>
            <a:pPr marL="540000" lvl="1">
              <a:spcBef>
                <a:spcPts val="0"/>
              </a:spcBef>
            </a:pPr>
            <a:r>
              <a:rPr lang="en-GB" sz="1600" dirty="0"/>
              <a:t>Stevie Business Award 2019: Most Innovative Telecom Product &amp; Services</a:t>
            </a:r>
          </a:p>
          <a:p>
            <a:pPr marL="540000" lvl="1">
              <a:spcBef>
                <a:spcPts val="0"/>
              </a:spcBef>
            </a:pPr>
            <a:endParaRPr lang="en-GB" sz="1600" dirty="0"/>
          </a:p>
          <a:p>
            <a:pPr marL="139950">
              <a:spcBef>
                <a:spcPts val="0"/>
              </a:spcBef>
            </a:pPr>
            <a:endParaRPr lang="en-IN" sz="1800" dirty="0"/>
          </a:p>
        </p:txBody>
      </p:sp>
      <p:sp>
        <p:nvSpPr>
          <p:cNvPr id="4" name="Content Placeholder 3">
            <a:extLst>
              <a:ext uri="{FF2B5EF4-FFF2-40B4-BE49-F238E27FC236}">
                <a16:creationId xmlns:a16="http://schemas.microsoft.com/office/drawing/2014/main" id="{B6E17B23-0498-4B80-A203-A12760D0BE6E}"/>
              </a:ext>
            </a:extLst>
          </p:cNvPr>
          <p:cNvSpPr>
            <a:spLocks noGrp="1"/>
          </p:cNvSpPr>
          <p:nvPr>
            <p:ph sz="half" idx="2"/>
          </p:nvPr>
        </p:nvSpPr>
        <p:spPr>
          <a:xfrm>
            <a:off x="6172200" y="942109"/>
            <a:ext cx="5181600" cy="5514109"/>
          </a:xfrm>
        </p:spPr>
        <p:txBody>
          <a:bodyPr>
            <a:normAutofit fontScale="47500" lnSpcReduction="20000"/>
          </a:bodyPr>
          <a:lstStyle/>
          <a:p>
            <a:pPr marL="0" indent="0">
              <a:buNone/>
            </a:pPr>
            <a:r>
              <a:rPr lang="en-IN" b="1" dirty="0">
                <a:solidFill>
                  <a:srgbClr val="0070C0"/>
                </a:solidFill>
                <a:ea typeface="Times New Roman" panose="02020603050405020304" pitchFamily="18" charset="0"/>
                <a:cs typeface="Calibri" panose="020F0502020204030204" pitchFamily="34" charset="0"/>
              </a:rPr>
              <a:t>Author</a:t>
            </a:r>
          </a:p>
          <a:p>
            <a:pPr marL="72000" indent="-72000">
              <a:spcBef>
                <a:spcPts val="600"/>
              </a:spcBef>
              <a:buFontTx/>
              <a:buChar char="•"/>
            </a:pPr>
            <a:r>
              <a:rPr lang="en-IN" sz="2900" dirty="0">
                <a:solidFill>
                  <a:srgbClr val="262626"/>
                </a:solidFill>
                <a:ea typeface="Times New Roman" panose="02020603050405020304" pitchFamily="18" charset="0"/>
                <a:cs typeface="Calibri" panose="020F0502020204030204" pitchFamily="34" charset="0"/>
              </a:rPr>
              <a:t>Technical Report</a:t>
            </a:r>
            <a:r>
              <a:rPr lang="en-GB" sz="2900" dirty="0">
                <a:solidFill>
                  <a:srgbClr val="262626"/>
                </a:solidFill>
                <a:ea typeface="Times New Roman" panose="02020603050405020304" pitchFamily="18" charset="0"/>
                <a:cs typeface="Calibri" panose="020F0502020204030204" pitchFamily="34" charset="0"/>
              </a:rPr>
              <a:t> on Intelligent Transport Systems, Vehicle to Vehicle Communications and Embedded SIMs (Nov, 2015)</a:t>
            </a:r>
            <a:endParaRPr lang="en-IN" sz="2900" dirty="0">
              <a:solidFill>
                <a:srgbClr val="262626"/>
              </a:solidFill>
              <a:ea typeface="Times New Roman" panose="02020603050405020304" pitchFamily="18" charset="0"/>
              <a:cs typeface="Calibri" panose="020F0502020204030204" pitchFamily="34" charset="0"/>
            </a:endParaRPr>
          </a:p>
          <a:p>
            <a:pPr marL="72000" indent="-72000">
              <a:spcBef>
                <a:spcPts val="600"/>
              </a:spcBef>
              <a:buFontTx/>
              <a:buChar char="•"/>
            </a:pPr>
            <a:r>
              <a:rPr lang="en-IN" sz="2900" dirty="0">
                <a:solidFill>
                  <a:srgbClr val="262626"/>
                </a:solidFill>
                <a:ea typeface="Times New Roman" panose="02020603050405020304" pitchFamily="18" charset="0"/>
                <a:cs typeface="Calibri" panose="020F0502020204030204" pitchFamily="34" charset="0"/>
              </a:rPr>
              <a:t>Author of the ITU Paper on Digital Identity and </a:t>
            </a:r>
            <a:r>
              <a:rPr lang="en-IN" sz="2900" dirty="0" err="1">
                <a:solidFill>
                  <a:srgbClr val="262626"/>
                </a:solidFill>
                <a:ea typeface="Times New Roman" panose="02020603050405020304" pitchFamily="18" charset="0"/>
                <a:cs typeface="Calibri" panose="020F0502020204030204" pitchFamily="34" charset="0"/>
              </a:rPr>
              <a:t>eKYC</a:t>
            </a:r>
            <a:r>
              <a:rPr lang="en-IN" sz="2900" dirty="0">
                <a:solidFill>
                  <a:srgbClr val="262626"/>
                </a:solidFill>
                <a:ea typeface="Times New Roman" panose="02020603050405020304" pitchFamily="18" charset="0"/>
                <a:cs typeface="Calibri" panose="020F0502020204030204" pitchFamily="34" charset="0"/>
              </a:rPr>
              <a:t> for Automotive Industry (Mar 2016, Sep 2017, Jul 2018)</a:t>
            </a:r>
          </a:p>
          <a:p>
            <a:pPr marL="72000" indent="-72000">
              <a:spcBef>
                <a:spcPts val="600"/>
              </a:spcBef>
              <a:buFontTx/>
              <a:buChar char="•"/>
            </a:pPr>
            <a:r>
              <a:rPr lang="en-IN" sz="2900" dirty="0">
                <a:solidFill>
                  <a:srgbClr val="262626"/>
                </a:solidFill>
                <a:ea typeface="Times New Roman" panose="02020603050405020304" pitchFamily="18" charset="0"/>
                <a:cs typeface="Calibri" panose="020F0502020204030204" pitchFamily="34" charset="0"/>
              </a:rPr>
              <a:t>Lead Author of the Technical Report, Recommendations for M2M Security (Jan, 2019)</a:t>
            </a:r>
            <a:endParaRPr lang="en-IN" sz="2900" b="1" dirty="0">
              <a:solidFill>
                <a:srgbClr val="0070C0"/>
              </a:solidFill>
              <a:ea typeface="Times New Roman" panose="02020603050405020304" pitchFamily="18" charset="0"/>
              <a:cs typeface="Calibri" panose="020F0502020204030204" pitchFamily="34" charset="0"/>
            </a:endParaRPr>
          </a:p>
          <a:p>
            <a:pPr marL="0" indent="0">
              <a:buNone/>
            </a:pPr>
            <a:r>
              <a:rPr lang="en-IN" b="1" dirty="0">
                <a:solidFill>
                  <a:srgbClr val="0070C0"/>
                </a:solidFill>
                <a:ea typeface="Times New Roman" panose="02020603050405020304" pitchFamily="18" charset="0"/>
                <a:cs typeface="Calibri" panose="020F0502020204030204" pitchFamily="34" charset="0"/>
              </a:rPr>
              <a:t>Editorial Group, TEC M2M Technical Reports</a:t>
            </a:r>
            <a:endParaRPr lang="en-US" altLang="en-US" b="1" dirty="0">
              <a:solidFill>
                <a:srgbClr val="0070C0"/>
              </a:solidFill>
              <a:ea typeface="Times New Roman" panose="02020603050405020304" pitchFamily="18" charset="0"/>
              <a:cs typeface="Calibri" panose="020F0502020204030204" pitchFamily="34" charset="0"/>
            </a:endParaRPr>
          </a:p>
          <a:p>
            <a:pPr marL="72000" indent="-72000">
              <a:spcBef>
                <a:spcPts val="600"/>
              </a:spcBef>
              <a:buFontTx/>
              <a:buChar char="•"/>
            </a:pPr>
            <a:r>
              <a:rPr lang="en-US" altLang="en-US" sz="2900" dirty="0">
                <a:solidFill>
                  <a:srgbClr val="262626"/>
                </a:solidFill>
                <a:cs typeface="Calibri" panose="020F0502020204030204" pitchFamily="34" charset="0"/>
              </a:rPr>
              <a:t>Communication Technologies in M2M / IoT (May 2015) </a:t>
            </a:r>
          </a:p>
          <a:p>
            <a:pPr marL="72000" indent="-72000" fontAlgn="base">
              <a:spcBef>
                <a:spcPts val="600"/>
              </a:spcBef>
              <a:spcAft>
                <a:spcPct val="0"/>
              </a:spcAft>
              <a:buFontTx/>
              <a:buChar char="•"/>
            </a:pPr>
            <a:r>
              <a:rPr lang="en-US" altLang="en-US" sz="2900" dirty="0">
                <a:solidFill>
                  <a:srgbClr val="262626"/>
                </a:solidFill>
                <a:cs typeface="Calibri" panose="020F0502020204030204" pitchFamily="34" charset="0"/>
              </a:rPr>
              <a:t>M2M Gateway &amp; Architecture (May 2015) </a:t>
            </a:r>
          </a:p>
          <a:p>
            <a:pPr marL="72000" indent="-72000" fontAlgn="base">
              <a:spcBef>
                <a:spcPts val="600"/>
              </a:spcBef>
              <a:spcAft>
                <a:spcPct val="0"/>
              </a:spcAft>
              <a:buFontTx/>
              <a:buChar char="•"/>
            </a:pPr>
            <a:r>
              <a:rPr lang="en-US" altLang="en-US" sz="2900" dirty="0">
                <a:solidFill>
                  <a:srgbClr val="262626"/>
                </a:solidFill>
                <a:cs typeface="Calibri" panose="020F0502020204030204" pitchFamily="34" charset="0"/>
              </a:rPr>
              <a:t>M2M Enablement in Safety &amp; Surveillance System (Nov 2015)</a:t>
            </a:r>
          </a:p>
          <a:p>
            <a:pPr marL="72000" indent="-72000" fontAlgn="base">
              <a:spcBef>
                <a:spcPts val="600"/>
              </a:spcBef>
              <a:spcAft>
                <a:spcPct val="0"/>
              </a:spcAft>
              <a:buFontTx/>
              <a:buChar char="•"/>
            </a:pPr>
            <a:r>
              <a:rPr lang="en-US" altLang="en-US" sz="2900" dirty="0">
                <a:solidFill>
                  <a:srgbClr val="262626"/>
                </a:solidFill>
                <a:cs typeface="Calibri" panose="020F0502020204030204" pitchFamily="34" charset="0"/>
              </a:rPr>
              <a:t>ICT deployment and strategies for Smart Cities (Jul 2016)</a:t>
            </a:r>
          </a:p>
          <a:p>
            <a:pPr marL="0" lvl="0" indent="0" eaLnBrk="0" fontAlgn="base" hangingPunct="0">
              <a:lnSpc>
                <a:spcPct val="100000"/>
              </a:lnSpc>
              <a:spcBef>
                <a:spcPct val="0"/>
              </a:spcBef>
              <a:spcAft>
                <a:spcPct val="0"/>
              </a:spcAft>
              <a:buNone/>
            </a:pPr>
            <a:endParaRPr lang="en-US" altLang="en-US" b="1" dirty="0">
              <a:solidFill>
                <a:srgbClr val="0070C0"/>
              </a:solidFill>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None/>
            </a:pPr>
            <a:r>
              <a:rPr lang="en-US" altLang="en-US" b="1" dirty="0">
                <a:solidFill>
                  <a:srgbClr val="0070C0"/>
                </a:solidFill>
                <a:ea typeface="Times New Roman" panose="02020603050405020304" pitchFamily="18" charset="0"/>
                <a:cs typeface="Calibri" panose="020F0502020204030204" pitchFamily="34" charset="0"/>
              </a:rPr>
              <a:t>Contributor </a:t>
            </a:r>
            <a:endParaRPr lang="en-US" altLang="en-US" dirty="0"/>
          </a:p>
          <a:p>
            <a:pPr marL="72000" lvl="0" indent="-72000" fontAlgn="base">
              <a:spcBef>
                <a:spcPts val="600"/>
              </a:spcBef>
              <a:spcAft>
                <a:spcPct val="0"/>
              </a:spcAft>
              <a:buFontTx/>
              <a:buChar char="•"/>
            </a:pPr>
            <a:r>
              <a:rPr lang="en-US" altLang="en-US" sz="2900" dirty="0">
                <a:solidFill>
                  <a:srgbClr val="262626"/>
                </a:solidFill>
                <a:cs typeface="Calibri" panose="020F0502020204030204" pitchFamily="34" charset="0"/>
              </a:rPr>
              <a:t>TRAI Consultation on ‘Spectrum, Roaming and QoS related requirements in Machine-to-Machine (M2M) Communications</a:t>
            </a:r>
          </a:p>
          <a:p>
            <a:pPr marL="72000" lvl="0" indent="-72000" fontAlgn="base">
              <a:spcBef>
                <a:spcPts val="600"/>
              </a:spcBef>
              <a:spcAft>
                <a:spcPct val="0"/>
              </a:spcAft>
              <a:buFontTx/>
              <a:buChar char="•"/>
            </a:pPr>
            <a:r>
              <a:rPr lang="en-US" altLang="en-US" sz="2900" dirty="0">
                <a:solidFill>
                  <a:srgbClr val="262626"/>
                </a:solidFill>
                <a:cs typeface="Calibri" panose="020F0502020204030204" pitchFamily="34" charset="0"/>
              </a:rPr>
              <a:t>Member of the MTCTE Committee on Certification</a:t>
            </a:r>
          </a:p>
          <a:p>
            <a:pPr marL="72000" lvl="0" indent="-72000" fontAlgn="base">
              <a:spcBef>
                <a:spcPts val="600"/>
              </a:spcBef>
              <a:spcAft>
                <a:spcPct val="0"/>
              </a:spcAft>
              <a:buFontTx/>
              <a:buChar char="•"/>
            </a:pPr>
            <a:r>
              <a:rPr lang="en-US" altLang="en-US" sz="2900" dirty="0">
                <a:solidFill>
                  <a:srgbClr val="262626"/>
                </a:solidFill>
                <a:cs typeface="Calibri" panose="020F0502020204030204" pitchFamily="34" charset="0"/>
              </a:rPr>
              <a:t>Member of the Telematics Working Group of </a:t>
            </a:r>
            <a:r>
              <a:rPr lang="en-US" altLang="en-US" sz="2900" dirty="0" err="1">
                <a:solidFill>
                  <a:srgbClr val="262626"/>
                </a:solidFill>
                <a:cs typeface="Calibri" panose="020F0502020204030204" pitchFamily="34" charset="0"/>
              </a:rPr>
              <a:t>Niti</a:t>
            </a:r>
            <a:r>
              <a:rPr lang="en-US" altLang="en-US" sz="2900" dirty="0">
                <a:solidFill>
                  <a:srgbClr val="262626"/>
                </a:solidFill>
                <a:cs typeface="Calibri" panose="020F0502020204030204" pitchFamily="34" charset="0"/>
              </a:rPr>
              <a:t> Aayog</a:t>
            </a:r>
          </a:p>
          <a:p>
            <a:pPr marL="72000" lvl="0" indent="-72000" fontAlgn="base">
              <a:spcBef>
                <a:spcPts val="600"/>
              </a:spcBef>
              <a:spcAft>
                <a:spcPct val="0"/>
              </a:spcAft>
              <a:buFontTx/>
              <a:buChar char="•"/>
            </a:pPr>
            <a:r>
              <a:rPr lang="en-US" altLang="en-US" sz="2900" dirty="0">
                <a:solidFill>
                  <a:srgbClr val="262626"/>
                </a:solidFill>
                <a:cs typeface="Calibri" panose="020F0502020204030204" pitchFamily="34" charset="0"/>
              </a:rPr>
              <a:t>Member, Telecom Standards Development Society of India</a:t>
            </a:r>
          </a:p>
          <a:p>
            <a:pPr marL="72000" lvl="0" indent="-72000" fontAlgn="base">
              <a:spcBef>
                <a:spcPts val="600"/>
              </a:spcBef>
              <a:spcAft>
                <a:spcPct val="0"/>
              </a:spcAft>
              <a:buFontTx/>
              <a:buChar char="•"/>
            </a:pPr>
            <a:r>
              <a:rPr lang="en-US" altLang="en-US" sz="2900" dirty="0">
                <a:solidFill>
                  <a:srgbClr val="262626"/>
                </a:solidFill>
                <a:cs typeface="Calibri" panose="020F0502020204030204" pitchFamily="34" charset="0"/>
              </a:rPr>
              <a:t>Member of National Working Group 13, 17 &amp; 20 aiding the ITU Study Groups</a:t>
            </a:r>
          </a:p>
          <a:p>
            <a:pPr marL="72000" lvl="0" indent="-72000">
              <a:spcBef>
                <a:spcPts val="600"/>
              </a:spcBef>
              <a:buFontTx/>
              <a:buChar char="•"/>
            </a:pPr>
            <a:r>
              <a:rPr lang="en-IN" altLang="en-US" sz="2900" dirty="0">
                <a:solidFill>
                  <a:srgbClr val="262626"/>
                </a:solidFill>
                <a:cs typeface="Calibri" panose="020F0502020204030204" pitchFamily="34" charset="0"/>
              </a:rPr>
              <a:t>Rapporteur, Smart Cities Standards Advisory Committee</a:t>
            </a:r>
          </a:p>
          <a:p>
            <a:pPr marL="72000" lvl="0" indent="-72000">
              <a:spcBef>
                <a:spcPts val="600"/>
              </a:spcBef>
              <a:buFontTx/>
              <a:buChar char="•"/>
            </a:pPr>
            <a:r>
              <a:rPr lang="en-IN" altLang="en-US" sz="2900" dirty="0">
                <a:solidFill>
                  <a:srgbClr val="262626"/>
                </a:solidFill>
                <a:cs typeface="Calibri" panose="020F0502020204030204" pitchFamily="34" charset="0"/>
              </a:rPr>
              <a:t>Member, 5G Application Layer Standards</a:t>
            </a:r>
            <a:r>
              <a:rPr lang="ne-NP" altLang="en-US" sz="2900" dirty="0">
                <a:solidFill>
                  <a:srgbClr val="262626"/>
                </a:solidFill>
              </a:rPr>
              <a:t> </a:t>
            </a:r>
            <a:endParaRPr lang="en-US" altLang="en-US" sz="2900" dirty="0">
              <a:solidFill>
                <a:srgbClr val="262626"/>
              </a:solidFill>
              <a:cs typeface="Calibri" panose="020F0502020204030204" pitchFamily="34" charset="0"/>
            </a:endParaRPr>
          </a:p>
          <a:p>
            <a:endParaRPr lang="en-IN" dirty="0"/>
          </a:p>
        </p:txBody>
      </p:sp>
      <p:sp>
        <p:nvSpPr>
          <p:cNvPr id="8" name="Date Placeholder 7">
            <a:extLst>
              <a:ext uri="{FF2B5EF4-FFF2-40B4-BE49-F238E27FC236}">
                <a16:creationId xmlns:a16="http://schemas.microsoft.com/office/drawing/2014/main" id="{1B75A363-80E6-40BB-8ACD-1297A750C347}"/>
              </a:ext>
            </a:extLst>
          </p:cNvPr>
          <p:cNvSpPr>
            <a:spLocks noGrp="1"/>
          </p:cNvSpPr>
          <p:nvPr>
            <p:ph type="dt" sz="half" idx="10"/>
          </p:nvPr>
        </p:nvSpPr>
        <p:spPr/>
        <p:txBody>
          <a:bodyPr/>
          <a:lstStyle/>
          <a:p>
            <a:r>
              <a:rPr lang="en-US"/>
              <a:t>25-Sep-2019</a:t>
            </a:r>
          </a:p>
        </p:txBody>
      </p:sp>
      <p:sp>
        <p:nvSpPr>
          <p:cNvPr id="9" name="Footer Placeholder 8">
            <a:extLst>
              <a:ext uri="{FF2B5EF4-FFF2-40B4-BE49-F238E27FC236}">
                <a16:creationId xmlns:a16="http://schemas.microsoft.com/office/drawing/2014/main" id="{0B559E6B-0FBA-4431-9888-69D05F593073}"/>
              </a:ext>
            </a:extLst>
          </p:cNvPr>
          <p:cNvSpPr>
            <a:spLocks noGrp="1"/>
          </p:cNvSpPr>
          <p:nvPr>
            <p:ph type="ftr" sz="quarter" idx="11"/>
          </p:nvPr>
        </p:nvSpPr>
        <p:spPr/>
        <p:txBody>
          <a:bodyPr/>
          <a:lstStyle/>
          <a:p>
            <a:r>
              <a:rPr lang="en-US"/>
              <a:t>3rd oneM2M Industry Day hosted by TSDSI</a:t>
            </a:r>
          </a:p>
        </p:txBody>
      </p:sp>
      <p:sp>
        <p:nvSpPr>
          <p:cNvPr id="10" name="Slide Number Placeholder 9">
            <a:extLst>
              <a:ext uri="{FF2B5EF4-FFF2-40B4-BE49-F238E27FC236}">
                <a16:creationId xmlns:a16="http://schemas.microsoft.com/office/drawing/2014/main" id="{F47C7B9D-A3AD-42A6-A564-5E94A86D1DE5}"/>
              </a:ext>
            </a:extLst>
          </p:cNvPr>
          <p:cNvSpPr>
            <a:spLocks noGrp="1"/>
          </p:cNvSpPr>
          <p:nvPr>
            <p:ph type="sldNum" sz="quarter" idx="12"/>
          </p:nvPr>
        </p:nvSpPr>
        <p:spPr/>
        <p:txBody>
          <a:bodyPr/>
          <a:lstStyle/>
          <a:p>
            <a:fld id="{B8729484-F6CD-49EB-A380-8A44EB504863}" type="slidenum">
              <a:rPr lang="en-US" smtClean="0"/>
              <a:t>2</a:t>
            </a:fld>
            <a:endParaRPr lang="en-US"/>
          </a:p>
        </p:txBody>
      </p:sp>
    </p:spTree>
    <p:extLst>
      <p:ext uri="{BB962C8B-B14F-4D97-AF65-F5344CB8AC3E}">
        <p14:creationId xmlns:p14="http://schemas.microsoft.com/office/powerpoint/2010/main" val="152001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378-9C5D-467C-ACD4-044BC6919B1D}"/>
              </a:ext>
            </a:extLst>
          </p:cNvPr>
          <p:cNvSpPr>
            <a:spLocks noGrp="1"/>
          </p:cNvSpPr>
          <p:nvPr>
            <p:ph type="title"/>
          </p:nvPr>
        </p:nvSpPr>
        <p:spPr/>
        <p:txBody>
          <a:bodyPr>
            <a:normAutofit fontScale="90000"/>
          </a:bodyPr>
          <a:lstStyle/>
          <a:p>
            <a:r>
              <a:rPr lang="en-IN" dirty="0"/>
              <a:t>Benefits of a uniform, published and integrated approach</a:t>
            </a:r>
          </a:p>
        </p:txBody>
      </p:sp>
      <p:sp>
        <p:nvSpPr>
          <p:cNvPr id="8" name="Content Placeholder 1">
            <a:extLst>
              <a:ext uri="{FF2B5EF4-FFF2-40B4-BE49-F238E27FC236}">
                <a16:creationId xmlns:a16="http://schemas.microsoft.com/office/drawing/2014/main" id="{6835DD2E-6A1E-42A9-861D-116CCF5D2624}"/>
              </a:ext>
            </a:extLst>
          </p:cNvPr>
          <p:cNvSpPr txBox="1">
            <a:spLocks/>
          </p:cNvSpPr>
          <p:nvPr/>
        </p:nvSpPr>
        <p:spPr>
          <a:xfrm>
            <a:off x="1676399" y="985855"/>
            <a:ext cx="4318005" cy="4611381"/>
          </a:xfrm>
          <a:prstGeom prst="rect">
            <a:avLst/>
          </a:prstGeom>
          <a:ln w="6350">
            <a:solidFill>
              <a:schemeClr val="accent1"/>
            </a:solidFill>
          </a:ln>
        </p:spPr>
        <p:txBody>
          <a:bodyPr/>
          <a:lstStyle>
            <a:defPPr>
              <a:defRPr lang="en-US"/>
            </a:defPPr>
            <a:lvl1pPr marL="228600" indent="-228600">
              <a:lnSpc>
                <a:spcPct val="90000"/>
              </a:lnSpc>
              <a:spcBef>
                <a:spcPts val="1000"/>
              </a:spcBef>
              <a:buFont typeface="Arial" panose="020B0604020202020204" pitchFamily="34" charset="0"/>
              <a:buChar char="•"/>
              <a:defRPr>
                <a:latin typeface="Source Sans Pro" panose="020B0503030403020204" pitchFamily="34" charset="0"/>
                <a:ea typeface="Source Sans Pro" panose="020B0503030403020204" pitchFamily="34" charset="0"/>
              </a:defRPr>
            </a:lvl1pPr>
            <a:lvl2pPr marL="685800" indent="-228600">
              <a:lnSpc>
                <a:spcPct val="90000"/>
              </a:lnSpc>
              <a:spcBef>
                <a:spcPts val="500"/>
              </a:spcBef>
              <a:buFont typeface="Arial" panose="020B0604020202020204" pitchFamily="34" charset="0"/>
              <a:buChar char="•"/>
              <a:defRPr sz="2400">
                <a:latin typeface="Source Sans Pro" panose="020B0503030403020204" pitchFamily="34" charset="0"/>
                <a:ea typeface="Source Sans Pro" panose="020B0503030403020204" pitchFamily="34" charset="0"/>
              </a:defRPr>
            </a:lvl2pPr>
            <a:lvl3pPr marL="1143000" indent="-228600">
              <a:lnSpc>
                <a:spcPct val="90000"/>
              </a:lnSpc>
              <a:spcBef>
                <a:spcPts val="500"/>
              </a:spcBef>
              <a:buFont typeface="Arial" panose="020B0604020202020204" pitchFamily="34" charset="0"/>
              <a:buChar char="•"/>
              <a:defRPr sz="2000">
                <a:latin typeface="Source Sans Pro" panose="020B0503030403020204" pitchFamily="34" charset="0"/>
                <a:ea typeface="Source Sans Pro" panose="020B0503030403020204" pitchFamily="34" charset="0"/>
              </a:defRPr>
            </a:lvl3pPr>
            <a:lvl4pPr marL="1600200" indent="-228600">
              <a:lnSpc>
                <a:spcPct val="90000"/>
              </a:lnSpc>
              <a:spcBef>
                <a:spcPts val="500"/>
              </a:spcBef>
              <a:buFont typeface="Arial" panose="020B0604020202020204" pitchFamily="34" charset="0"/>
              <a:buChar char="•"/>
              <a:defRPr>
                <a:latin typeface="Source Sans Pro" panose="020B0503030403020204" pitchFamily="34" charset="0"/>
                <a:ea typeface="Source Sans Pro" panose="020B0503030403020204" pitchFamily="34" charset="0"/>
              </a:defRPr>
            </a:lvl4pPr>
            <a:lvl5pPr marL="2057400" indent="-228600">
              <a:lnSpc>
                <a:spcPct val="90000"/>
              </a:lnSpc>
              <a:spcBef>
                <a:spcPts val="500"/>
              </a:spcBef>
              <a:buFont typeface="Arial" panose="020B0604020202020204" pitchFamily="34" charset="0"/>
              <a:buChar char="•"/>
              <a:defRPr>
                <a:latin typeface="Source Sans Pro" panose="020B0503030403020204" pitchFamily="34" charset="0"/>
                <a:ea typeface="Source Sans Pro" panose="020B05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IN" sz="2400" dirty="0"/>
              <a:t>56 VLTD approved vendors integrated on the Platform</a:t>
            </a:r>
          </a:p>
          <a:p>
            <a:r>
              <a:rPr lang="en-IN" sz="2400" dirty="0"/>
              <a:t>Over 43000 device uploaded</a:t>
            </a:r>
          </a:p>
          <a:p>
            <a:r>
              <a:rPr lang="en-IN" sz="2400" dirty="0"/>
              <a:t>VLTD implementation All over India, Vehicles from over 24 States </a:t>
            </a:r>
          </a:p>
          <a:p>
            <a:r>
              <a:rPr lang="en-IN" sz="2400" dirty="0"/>
              <a:t>Secure </a:t>
            </a:r>
            <a:r>
              <a:rPr lang="en-IN" sz="2400" dirty="0" err="1"/>
              <a:t>authetication</a:t>
            </a:r>
            <a:r>
              <a:rPr lang="en-IN" sz="2400" dirty="0"/>
              <a:t> of devices as per AIS-140</a:t>
            </a:r>
          </a:p>
          <a:p>
            <a:r>
              <a:rPr lang="en-IN" sz="2400" dirty="0"/>
              <a:t>ALL India Maps, as per Survey of India Guidelines</a:t>
            </a:r>
          </a:p>
        </p:txBody>
      </p:sp>
      <p:sp>
        <p:nvSpPr>
          <p:cNvPr id="9" name="Content Placeholder 2">
            <a:extLst>
              <a:ext uri="{FF2B5EF4-FFF2-40B4-BE49-F238E27FC236}">
                <a16:creationId xmlns:a16="http://schemas.microsoft.com/office/drawing/2014/main" id="{8D5B7A34-C579-45F4-A148-CE90F68AE5FD}"/>
              </a:ext>
            </a:extLst>
          </p:cNvPr>
          <p:cNvSpPr txBox="1">
            <a:spLocks/>
          </p:cNvSpPr>
          <p:nvPr/>
        </p:nvSpPr>
        <p:spPr>
          <a:xfrm>
            <a:off x="6197605" y="985855"/>
            <a:ext cx="5384800" cy="4611381"/>
          </a:xfrm>
          <a:prstGeom prst="rect">
            <a:avLst/>
          </a:prstGeom>
        </p:spPr>
        <p:style>
          <a:lnRef idx="2">
            <a:schemeClr val="accent4"/>
          </a:lnRef>
          <a:fillRef idx="1">
            <a:schemeClr val="lt1"/>
          </a:fillRef>
          <a:effectRef idx="0">
            <a:schemeClr val="accent4"/>
          </a:effectRef>
          <a:fontRef idx="minor">
            <a:schemeClr val="dk1"/>
          </a:fontRef>
        </p:style>
        <p:txBody>
          <a:bodyPr/>
          <a:lstStyle>
            <a:defPPr>
              <a:defRPr lang="en-US"/>
            </a:defPPr>
            <a:lvl1pPr indent="0">
              <a:lnSpc>
                <a:spcPct val="90000"/>
              </a:lnSpc>
              <a:spcBef>
                <a:spcPts val="1000"/>
              </a:spcBef>
              <a:buFont typeface="Arial" panose="020B0604020202020204" pitchFamily="34" charset="0"/>
              <a:buNone/>
              <a:defRPr sz="4000">
                <a:latin typeface="Source Sans Pro" panose="020B0503030403020204" pitchFamily="34" charset="0"/>
                <a:ea typeface="Source Sans Pro" panose="020B0503030403020204" pitchFamily="34" charset="0"/>
              </a:defRPr>
            </a:lvl1pPr>
            <a:lvl2pPr marL="685800" indent="-228600">
              <a:lnSpc>
                <a:spcPct val="90000"/>
              </a:lnSpc>
              <a:spcBef>
                <a:spcPts val="500"/>
              </a:spcBef>
              <a:buFont typeface="Arial" panose="020B0604020202020204" pitchFamily="34" charset="0"/>
              <a:buChar char="•"/>
              <a:defRPr sz="2400">
                <a:latin typeface="Source Sans Pro" panose="020B0503030403020204" pitchFamily="34" charset="0"/>
                <a:ea typeface="Source Sans Pro" panose="020B0503030403020204" pitchFamily="34" charset="0"/>
              </a:defRPr>
            </a:lvl2pPr>
            <a:lvl3pPr marL="1143000" indent="-228600">
              <a:lnSpc>
                <a:spcPct val="90000"/>
              </a:lnSpc>
              <a:spcBef>
                <a:spcPts val="500"/>
              </a:spcBef>
              <a:buFont typeface="Arial" panose="020B0604020202020204" pitchFamily="34" charset="0"/>
              <a:buChar char="•"/>
              <a:defRPr sz="2000">
                <a:latin typeface="Source Sans Pro" panose="020B0503030403020204" pitchFamily="34" charset="0"/>
                <a:ea typeface="Source Sans Pro" panose="020B0503030403020204" pitchFamily="34" charset="0"/>
              </a:defRPr>
            </a:lvl3pPr>
            <a:lvl4pPr marL="1600200" indent="-228600">
              <a:lnSpc>
                <a:spcPct val="90000"/>
              </a:lnSpc>
              <a:spcBef>
                <a:spcPts val="500"/>
              </a:spcBef>
              <a:buFont typeface="Arial" panose="020B0604020202020204" pitchFamily="34" charset="0"/>
              <a:buChar char="•"/>
              <a:defRPr>
                <a:latin typeface="Source Sans Pro" panose="020B0503030403020204" pitchFamily="34" charset="0"/>
                <a:ea typeface="Source Sans Pro" panose="020B0503030403020204" pitchFamily="34" charset="0"/>
              </a:defRPr>
            </a:lvl4pPr>
            <a:lvl5pPr marL="2057400" indent="-228600">
              <a:lnSpc>
                <a:spcPct val="90000"/>
              </a:lnSpc>
              <a:spcBef>
                <a:spcPts val="500"/>
              </a:spcBef>
              <a:buFont typeface="Arial" panose="020B0604020202020204" pitchFamily="34" charset="0"/>
              <a:buChar char="•"/>
              <a:defRPr>
                <a:latin typeface="Source Sans Pro" panose="020B0503030403020204" pitchFamily="34" charset="0"/>
                <a:ea typeface="Source Sans Pro" panose="020B05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IN" sz="2400" dirty="0"/>
              <a:t>Application and Database Integrated to VAHAN for upload of activation as well as Other status as required for AIS-140 compliance</a:t>
            </a:r>
          </a:p>
          <a:p>
            <a:r>
              <a:rPr lang="en-IN" sz="2400" dirty="0"/>
              <a:t>Integration with State Emergency Response System: Multiple Modes like API integration, alerts Dashboard,  boundary wise alerts routing - as per state Guidelines</a:t>
            </a:r>
          </a:p>
          <a:p>
            <a:r>
              <a:rPr lang="en-IN" sz="2400" dirty="0"/>
              <a:t>VLT Manufacturers pay online for the maintenance of Device on the back end, other modes available as per the State requirement</a:t>
            </a:r>
          </a:p>
          <a:p>
            <a:endParaRPr lang="en-IN" sz="2400" dirty="0"/>
          </a:p>
          <a:p>
            <a:endParaRPr lang="en-IN" sz="2400" dirty="0"/>
          </a:p>
          <a:p>
            <a:endParaRPr lang="en-IN" sz="2400" dirty="0"/>
          </a:p>
        </p:txBody>
      </p:sp>
      <p:sp>
        <p:nvSpPr>
          <p:cNvPr id="10" name="Date Placeholder 9">
            <a:extLst>
              <a:ext uri="{FF2B5EF4-FFF2-40B4-BE49-F238E27FC236}">
                <a16:creationId xmlns:a16="http://schemas.microsoft.com/office/drawing/2014/main" id="{011D8695-E50A-4935-B5D8-868D72A50858}"/>
              </a:ext>
            </a:extLst>
          </p:cNvPr>
          <p:cNvSpPr>
            <a:spLocks noGrp="1"/>
          </p:cNvSpPr>
          <p:nvPr>
            <p:ph type="dt" sz="half" idx="10"/>
          </p:nvPr>
        </p:nvSpPr>
        <p:spPr/>
        <p:txBody>
          <a:bodyPr/>
          <a:lstStyle/>
          <a:p>
            <a:r>
              <a:rPr lang="en-US"/>
              <a:t>25-Sep-2019</a:t>
            </a:r>
          </a:p>
        </p:txBody>
      </p:sp>
      <p:sp>
        <p:nvSpPr>
          <p:cNvPr id="11" name="Footer Placeholder 10">
            <a:extLst>
              <a:ext uri="{FF2B5EF4-FFF2-40B4-BE49-F238E27FC236}">
                <a16:creationId xmlns:a16="http://schemas.microsoft.com/office/drawing/2014/main" id="{37D1447B-D3C1-4B50-94D6-E612334186CC}"/>
              </a:ext>
            </a:extLst>
          </p:cNvPr>
          <p:cNvSpPr>
            <a:spLocks noGrp="1"/>
          </p:cNvSpPr>
          <p:nvPr>
            <p:ph type="ftr" sz="quarter" idx="11"/>
          </p:nvPr>
        </p:nvSpPr>
        <p:spPr/>
        <p:txBody>
          <a:bodyPr/>
          <a:lstStyle/>
          <a:p>
            <a:r>
              <a:rPr lang="en-US"/>
              <a:t>3rd oneM2M Industry Day hosted by TSDSI</a:t>
            </a:r>
          </a:p>
        </p:txBody>
      </p:sp>
      <p:sp>
        <p:nvSpPr>
          <p:cNvPr id="12" name="Slide Number Placeholder 11">
            <a:extLst>
              <a:ext uri="{FF2B5EF4-FFF2-40B4-BE49-F238E27FC236}">
                <a16:creationId xmlns:a16="http://schemas.microsoft.com/office/drawing/2014/main" id="{9218D471-9DD3-473B-8115-CE5373BF5270}"/>
              </a:ext>
            </a:extLst>
          </p:cNvPr>
          <p:cNvSpPr>
            <a:spLocks noGrp="1"/>
          </p:cNvSpPr>
          <p:nvPr>
            <p:ph type="sldNum" sz="quarter" idx="12"/>
          </p:nvPr>
        </p:nvSpPr>
        <p:spPr/>
        <p:txBody>
          <a:bodyPr/>
          <a:lstStyle/>
          <a:p>
            <a:fld id="{B8729484-F6CD-49EB-A380-8A44EB504863}" type="slidenum">
              <a:rPr lang="en-US" smtClean="0"/>
              <a:t>20</a:t>
            </a:fld>
            <a:endParaRPr lang="en-US"/>
          </a:p>
        </p:txBody>
      </p:sp>
    </p:spTree>
    <p:extLst>
      <p:ext uri="{BB962C8B-B14F-4D97-AF65-F5344CB8AC3E}">
        <p14:creationId xmlns:p14="http://schemas.microsoft.com/office/powerpoint/2010/main" val="155353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2B55-4218-4238-83BA-C23AA2332947}"/>
              </a:ext>
            </a:extLst>
          </p:cNvPr>
          <p:cNvSpPr>
            <a:spLocks noGrp="1"/>
          </p:cNvSpPr>
          <p:nvPr>
            <p:ph type="title"/>
          </p:nvPr>
        </p:nvSpPr>
        <p:spPr/>
        <p:txBody>
          <a:bodyPr/>
          <a:lstStyle/>
          <a:p>
            <a:r>
              <a:rPr lang="en-IN" dirty="0"/>
              <a:t>Summary and Close</a:t>
            </a:r>
          </a:p>
        </p:txBody>
      </p:sp>
      <p:sp>
        <p:nvSpPr>
          <p:cNvPr id="6" name="Title 1">
            <a:extLst>
              <a:ext uri="{FF2B5EF4-FFF2-40B4-BE49-F238E27FC236}">
                <a16:creationId xmlns:a16="http://schemas.microsoft.com/office/drawing/2014/main" id="{AA296281-93ED-420A-921C-F9E0969EBECF}"/>
              </a:ext>
            </a:extLst>
          </p:cNvPr>
          <p:cNvSpPr txBox="1">
            <a:spLocks/>
          </p:cNvSpPr>
          <p:nvPr/>
        </p:nvSpPr>
        <p:spPr bwMode="auto">
          <a:xfrm>
            <a:off x="9536582" y="4374885"/>
            <a:ext cx="2657171" cy="1210093"/>
          </a:xfrm>
          <a:prstGeom prst="rect">
            <a:avLst/>
          </a:prstGeom>
          <a:noFill/>
          <a:ln w="9525">
            <a:noFill/>
            <a:miter lim="800000"/>
            <a:headEnd/>
            <a:tailEnd/>
          </a:ln>
        </p:spPr>
        <p:txBody>
          <a:bodyPr vert="horz" wrap="square" lIns="102443" tIns="51222" rIns="102443" bIns="51222" numCol="1" anchor="ctr" anchorCtr="0" compatLnSpc="1">
            <a:prstTxWarp prst="textNoShape">
              <a:avLst/>
            </a:prstTxWarp>
          </a:bodyPr>
          <a:lstStyle>
            <a:defPPr>
              <a:defRPr lang="en-IN"/>
            </a:defPPr>
            <a:lvl1pPr algn="ctr" eaLnBrk="1" hangingPunct="1">
              <a:defRPr sz="1600" b="0">
                <a:solidFill>
                  <a:srgbClr val="0070C0"/>
                </a:solidFill>
                <a:latin typeface="Source Sans Pro" panose="020B0503030403020204" pitchFamily="34" charset="0"/>
                <a:ea typeface="Source Sans Pro" panose="020B0503030403020204" pitchFamily="34" charset="0"/>
                <a:cs typeface="+mj-cs"/>
              </a:defRPr>
            </a:lvl1pPr>
            <a:lvl2pPr eaLnBrk="1" hangingPunct="1">
              <a:defRPr sz="2000" b="1">
                <a:latin typeface="Calibri" pitchFamily="34" charset="0"/>
              </a:defRPr>
            </a:lvl2pPr>
            <a:lvl3pPr eaLnBrk="1" hangingPunct="1">
              <a:defRPr sz="2000" b="1">
                <a:latin typeface="Calibri" pitchFamily="34" charset="0"/>
              </a:defRPr>
            </a:lvl3pPr>
            <a:lvl4pPr eaLnBrk="1" hangingPunct="1">
              <a:defRPr sz="2000" b="1">
                <a:latin typeface="Calibri" pitchFamily="34" charset="0"/>
              </a:defRPr>
            </a:lvl4pPr>
            <a:lvl5pPr eaLnBrk="1" hangingPunct="1">
              <a:defRPr sz="2000" b="1">
                <a:latin typeface="Calibri" pitchFamily="34" charset="0"/>
              </a:defRPr>
            </a:lvl5pPr>
            <a:lvl6pPr marL="457200" fontAlgn="base">
              <a:spcBef>
                <a:spcPct val="0"/>
              </a:spcBef>
              <a:spcAft>
                <a:spcPct val="0"/>
              </a:spcAft>
              <a:defRPr sz="2000" b="1">
                <a:latin typeface="Calibri" pitchFamily="34" charset="0"/>
              </a:defRPr>
            </a:lvl6pPr>
            <a:lvl7pPr marL="914400" fontAlgn="base">
              <a:spcBef>
                <a:spcPct val="0"/>
              </a:spcBef>
              <a:spcAft>
                <a:spcPct val="0"/>
              </a:spcAft>
              <a:defRPr sz="2000" b="1">
                <a:latin typeface="Calibri" pitchFamily="34" charset="0"/>
              </a:defRPr>
            </a:lvl7pPr>
            <a:lvl8pPr marL="1371600" fontAlgn="base">
              <a:spcBef>
                <a:spcPct val="0"/>
              </a:spcBef>
              <a:spcAft>
                <a:spcPct val="0"/>
              </a:spcAft>
              <a:defRPr sz="2000" b="1">
                <a:latin typeface="Calibri" pitchFamily="34" charset="0"/>
              </a:defRPr>
            </a:lvl8pPr>
            <a:lvl9pPr marL="1828800" fontAlgn="base">
              <a:spcBef>
                <a:spcPct val="0"/>
              </a:spcBef>
              <a:spcAft>
                <a:spcPct val="0"/>
              </a:spcAft>
              <a:defRPr sz="2000" b="1">
                <a:latin typeface="Calibri" pitchFamily="34" charset="0"/>
              </a:defRPr>
            </a:lvl9pPr>
          </a:lstStyle>
          <a:p>
            <a:r>
              <a:rPr lang="en-IN" sz="1792" dirty="0"/>
              <a:t>International Business Awards 2019: </a:t>
            </a:r>
          </a:p>
          <a:p>
            <a:r>
              <a:rPr lang="en-IN" sz="1792" dirty="0"/>
              <a:t>Most Innovative Telecom Product &amp; Services</a:t>
            </a:r>
          </a:p>
        </p:txBody>
      </p:sp>
      <p:pic>
        <p:nvPicPr>
          <p:cNvPr id="7" name="Picture 6">
            <a:extLst>
              <a:ext uri="{FF2B5EF4-FFF2-40B4-BE49-F238E27FC236}">
                <a16:creationId xmlns:a16="http://schemas.microsoft.com/office/drawing/2014/main" id="{087C469A-45F9-4EFB-AF67-D6CF44DC7707}"/>
              </a:ext>
            </a:extLst>
          </p:cNvPr>
          <p:cNvPicPr>
            <a:picLocks noChangeAspect="1"/>
          </p:cNvPicPr>
          <p:nvPr/>
        </p:nvPicPr>
        <p:blipFill>
          <a:blip r:embed="rId2"/>
          <a:stretch>
            <a:fillRect/>
          </a:stretch>
        </p:blipFill>
        <p:spPr>
          <a:xfrm>
            <a:off x="6824814" y="3606919"/>
            <a:ext cx="2657172" cy="2230264"/>
          </a:xfrm>
          <a:prstGeom prst="rect">
            <a:avLst/>
          </a:prstGeom>
        </p:spPr>
      </p:pic>
      <p:pic>
        <p:nvPicPr>
          <p:cNvPr id="8" name="Picture 7">
            <a:extLst>
              <a:ext uri="{FF2B5EF4-FFF2-40B4-BE49-F238E27FC236}">
                <a16:creationId xmlns:a16="http://schemas.microsoft.com/office/drawing/2014/main" id="{4BE8A8CF-417D-49F3-8014-D35F70F67D46}"/>
              </a:ext>
            </a:extLst>
          </p:cNvPr>
          <p:cNvPicPr>
            <a:picLocks noChangeAspect="1"/>
          </p:cNvPicPr>
          <p:nvPr/>
        </p:nvPicPr>
        <p:blipFill>
          <a:blip r:embed="rId3"/>
          <a:stretch>
            <a:fillRect/>
          </a:stretch>
        </p:blipFill>
        <p:spPr>
          <a:xfrm>
            <a:off x="9695729" y="2823953"/>
            <a:ext cx="2003597" cy="1210093"/>
          </a:xfrm>
          <a:prstGeom prst="rect">
            <a:avLst/>
          </a:prstGeom>
        </p:spPr>
      </p:pic>
      <p:pic>
        <p:nvPicPr>
          <p:cNvPr id="9" name="Picture 8">
            <a:extLst>
              <a:ext uri="{FF2B5EF4-FFF2-40B4-BE49-F238E27FC236}">
                <a16:creationId xmlns:a16="http://schemas.microsoft.com/office/drawing/2014/main" id="{4781C1F6-B33C-486C-B7BD-34FD49FBD6DF}"/>
              </a:ext>
            </a:extLst>
          </p:cNvPr>
          <p:cNvPicPr>
            <a:picLocks noChangeAspect="1"/>
          </p:cNvPicPr>
          <p:nvPr/>
        </p:nvPicPr>
        <p:blipFill>
          <a:blip r:embed="rId4"/>
          <a:stretch>
            <a:fillRect/>
          </a:stretch>
        </p:blipFill>
        <p:spPr>
          <a:xfrm>
            <a:off x="7024123" y="1163774"/>
            <a:ext cx="2258554" cy="1632492"/>
          </a:xfrm>
          <a:prstGeom prst="rect">
            <a:avLst/>
          </a:prstGeom>
        </p:spPr>
      </p:pic>
      <p:sp>
        <p:nvSpPr>
          <p:cNvPr id="10" name="Title 1">
            <a:extLst>
              <a:ext uri="{FF2B5EF4-FFF2-40B4-BE49-F238E27FC236}">
                <a16:creationId xmlns:a16="http://schemas.microsoft.com/office/drawing/2014/main" id="{367B094C-14C7-4BA3-8D08-377307706BB9}"/>
              </a:ext>
            </a:extLst>
          </p:cNvPr>
          <p:cNvSpPr txBox="1">
            <a:spLocks/>
          </p:cNvSpPr>
          <p:nvPr/>
        </p:nvSpPr>
        <p:spPr bwMode="auto">
          <a:xfrm>
            <a:off x="9536581" y="1273022"/>
            <a:ext cx="2387563" cy="1210092"/>
          </a:xfrm>
          <a:prstGeom prst="rect">
            <a:avLst/>
          </a:prstGeom>
          <a:noFill/>
          <a:ln w="9525">
            <a:noFill/>
            <a:miter lim="800000"/>
            <a:headEnd/>
            <a:tailEnd/>
          </a:ln>
        </p:spPr>
        <p:txBody>
          <a:bodyPr vert="horz" wrap="square" lIns="102443" tIns="51222" rIns="102443" bIns="51222" numCol="1" anchor="ctr" anchorCtr="0" compatLnSpc="1">
            <a:prstTxWarp prst="textNoShape">
              <a:avLst/>
            </a:prstTxWarp>
          </a:bodyPr>
          <a:lstStyle>
            <a:defPPr>
              <a:defRPr lang="en-IN"/>
            </a:defPPr>
            <a:lvl1pPr algn="ctr" eaLnBrk="1" hangingPunct="1">
              <a:defRPr sz="1600" b="0">
                <a:solidFill>
                  <a:srgbClr val="0070C0"/>
                </a:solidFill>
                <a:latin typeface="Source Sans Pro" panose="020B0503030403020204" pitchFamily="34" charset="0"/>
                <a:ea typeface="Source Sans Pro" panose="020B0503030403020204" pitchFamily="34" charset="0"/>
                <a:cs typeface="+mj-cs"/>
              </a:defRPr>
            </a:lvl1pPr>
            <a:lvl2pPr eaLnBrk="1" hangingPunct="1">
              <a:defRPr sz="2000" b="1">
                <a:latin typeface="Calibri" pitchFamily="34" charset="0"/>
              </a:defRPr>
            </a:lvl2pPr>
            <a:lvl3pPr eaLnBrk="1" hangingPunct="1">
              <a:defRPr sz="2000" b="1">
                <a:latin typeface="Calibri" pitchFamily="34" charset="0"/>
              </a:defRPr>
            </a:lvl3pPr>
            <a:lvl4pPr eaLnBrk="1" hangingPunct="1">
              <a:defRPr sz="2000" b="1">
                <a:latin typeface="Calibri" pitchFamily="34" charset="0"/>
              </a:defRPr>
            </a:lvl4pPr>
            <a:lvl5pPr eaLnBrk="1" hangingPunct="1">
              <a:defRPr sz="2000" b="1">
                <a:latin typeface="Calibri" pitchFamily="34" charset="0"/>
              </a:defRPr>
            </a:lvl5pPr>
            <a:lvl6pPr marL="457200" fontAlgn="base">
              <a:spcBef>
                <a:spcPct val="0"/>
              </a:spcBef>
              <a:spcAft>
                <a:spcPct val="0"/>
              </a:spcAft>
              <a:defRPr sz="2000" b="1">
                <a:latin typeface="Calibri" pitchFamily="34" charset="0"/>
              </a:defRPr>
            </a:lvl6pPr>
            <a:lvl7pPr marL="914400" fontAlgn="base">
              <a:spcBef>
                <a:spcPct val="0"/>
              </a:spcBef>
              <a:spcAft>
                <a:spcPct val="0"/>
              </a:spcAft>
              <a:defRPr sz="2000" b="1">
                <a:latin typeface="Calibri" pitchFamily="34" charset="0"/>
              </a:defRPr>
            </a:lvl7pPr>
            <a:lvl8pPr marL="1371600" fontAlgn="base">
              <a:spcBef>
                <a:spcPct val="0"/>
              </a:spcBef>
              <a:spcAft>
                <a:spcPct val="0"/>
              </a:spcAft>
              <a:defRPr sz="2000" b="1">
                <a:latin typeface="Calibri" pitchFamily="34" charset="0"/>
              </a:defRPr>
            </a:lvl8pPr>
            <a:lvl9pPr marL="1828800" fontAlgn="base">
              <a:spcBef>
                <a:spcPct val="0"/>
              </a:spcBef>
              <a:spcAft>
                <a:spcPct val="0"/>
              </a:spcAft>
              <a:defRPr sz="2000" b="1">
                <a:latin typeface="Calibri" pitchFamily="34" charset="0"/>
              </a:defRPr>
            </a:lvl9pPr>
          </a:lstStyle>
          <a:p>
            <a:r>
              <a:rPr lang="en-IN" sz="1792" dirty="0"/>
              <a:t>TEMA+ITU </a:t>
            </a:r>
          </a:p>
          <a:p>
            <a:r>
              <a:rPr lang="en-IN" sz="1792" dirty="0"/>
              <a:t>Award 2019 </a:t>
            </a:r>
          </a:p>
          <a:p>
            <a:r>
              <a:rPr lang="en-IN" sz="1792" dirty="0"/>
              <a:t>Innovative IoT Services</a:t>
            </a:r>
          </a:p>
        </p:txBody>
      </p:sp>
      <p:sp>
        <p:nvSpPr>
          <p:cNvPr id="12" name="Content Placeholder 2">
            <a:extLst>
              <a:ext uri="{FF2B5EF4-FFF2-40B4-BE49-F238E27FC236}">
                <a16:creationId xmlns:a16="http://schemas.microsoft.com/office/drawing/2014/main" id="{F82694F3-32C6-4D97-9B34-F5DC1E7AA356}"/>
              </a:ext>
            </a:extLst>
          </p:cNvPr>
          <p:cNvSpPr txBox="1">
            <a:spLocks/>
          </p:cNvSpPr>
          <p:nvPr/>
        </p:nvSpPr>
        <p:spPr>
          <a:xfrm>
            <a:off x="838200" y="942109"/>
            <a:ext cx="5772870" cy="50264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1600" dirty="0">
                <a:solidFill>
                  <a:srgbClr val="002060"/>
                </a:solidFill>
              </a:rPr>
              <a:t>What is good</a:t>
            </a:r>
          </a:p>
          <a:p>
            <a:r>
              <a:rPr lang="en-IN" sz="1600" dirty="0"/>
              <a:t>The right level of government, industry and SDO awareness exists towards the need for standards, security and privacy for IoT and 5G Applications</a:t>
            </a:r>
          </a:p>
          <a:p>
            <a:r>
              <a:rPr lang="en-IN" sz="1600" dirty="0"/>
              <a:t>OneM2M provides an excellent starting reference and starting point for the above </a:t>
            </a:r>
          </a:p>
          <a:p>
            <a:r>
              <a:rPr lang="en-IN" sz="1600" dirty="0"/>
              <a:t>Domain specific engagement (</a:t>
            </a:r>
            <a:r>
              <a:rPr lang="en-IN" sz="1600" dirty="0" err="1"/>
              <a:t>SmartCities</a:t>
            </a:r>
            <a:r>
              <a:rPr lang="en-IN" sz="1600" dirty="0"/>
              <a:t>, Railways)</a:t>
            </a:r>
          </a:p>
          <a:p>
            <a:pPr marL="0" indent="0">
              <a:buNone/>
            </a:pPr>
            <a:r>
              <a:rPr lang="en-IN" sz="1600" dirty="0">
                <a:solidFill>
                  <a:srgbClr val="002060"/>
                </a:solidFill>
              </a:rPr>
              <a:t>What more can be done</a:t>
            </a:r>
          </a:p>
          <a:p>
            <a:r>
              <a:rPr lang="en-IN" sz="1600" dirty="0">
                <a:solidFill>
                  <a:srgbClr val="FF0000"/>
                </a:solidFill>
              </a:rPr>
              <a:t>National Standards for the orderly implementation of key initiatives such as National Trust Centre, M2M Service Provider Registration, MTCTE and Connectivity QoS to enable rapid development of services with assured Inter-operability, Connectivity, Security, Privacy and Remote Management to address problems at scale (R-APDRP, Telematics, Smart Cities etc)</a:t>
            </a:r>
          </a:p>
          <a:p>
            <a:r>
              <a:rPr lang="en-IN" sz="1600" dirty="0">
                <a:solidFill>
                  <a:srgbClr val="FF0000"/>
                </a:solidFill>
              </a:rPr>
              <a:t>OneM2M Endorsement of show case Projects and Solutions, other than Certification of Platforms</a:t>
            </a:r>
          </a:p>
          <a:p>
            <a:r>
              <a:rPr lang="en-IN" sz="1600" dirty="0">
                <a:solidFill>
                  <a:srgbClr val="FF0000"/>
                </a:solidFill>
              </a:rPr>
              <a:t>Greater Start-Up engagement, critical to enable simultaneous proliferation of innovative solutions and standards</a:t>
            </a:r>
          </a:p>
        </p:txBody>
      </p:sp>
      <p:sp>
        <p:nvSpPr>
          <p:cNvPr id="13" name="Date Placeholder 12">
            <a:extLst>
              <a:ext uri="{FF2B5EF4-FFF2-40B4-BE49-F238E27FC236}">
                <a16:creationId xmlns:a16="http://schemas.microsoft.com/office/drawing/2014/main" id="{6539550B-F24F-4656-A9EB-A2D72F991043}"/>
              </a:ext>
            </a:extLst>
          </p:cNvPr>
          <p:cNvSpPr>
            <a:spLocks noGrp="1"/>
          </p:cNvSpPr>
          <p:nvPr>
            <p:ph type="dt" sz="half" idx="10"/>
          </p:nvPr>
        </p:nvSpPr>
        <p:spPr/>
        <p:txBody>
          <a:bodyPr/>
          <a:lstStyle/>
          <a:p>
            <a:r>
              <a:rPr lang="en-US"/>
              <a:t>25-Sep-2019</a:t>
            </a:r>
          </a:p>
        </p:txBody>
      </p:sp>
      <p:sp>
        <p:nvSpPr>
          <p:cNvPr id="14" name="Footer Placeholder 13">
            <a:extLst>
              <a:ext uri="{FF2B5EF4-FFF2-40B4-BE49-F238E27FC236}">
                <a16:creationId xmlns:a16="http://schemas.microsoft.com/office/drawing/2014/main" id="{75C8F4DE-E564-4A6A-A148-D54AF49A9DF3}"/>
              </a:ext>
            </a:extLst>
          </p:cNvPr>
          <p:cNvSpPr>
            <a:spLocks noGrp="1"/>
          </p:cNvSpPr>
          <p:nvPr>
            <p:ph type="ftr" sz="quarter" idx="11"/>
          </p:nvPr>
        </p:nvSpPr>
        <p:spPr/>
        <p:txBody>
          <a:bodyPr/>
          <a:lstStyle/>
          <a:p>
            <a:r>
              <a:rPr lang="en-US"/>
              <a:t>3rd oneM2M Industry Day hosted by TSDSI</a:t>
            </a:r>
          </a:p>
        </p:txBody>
      </p:sp>
      <p:sp>
        <p:nvSpPr>
          <p:cNvPr id="15" name="Slide Number Placeholder 14">
            <a:extLst>
              <a:ext uri="{FF2B5EF4-FFF2-40B4-BE49-F238E27FC236}">
                <a16:creationId xmlns:a16="http://schemas.microsoft.com/office/drawing/2014/main" id="{E3A4FA36-E1F3-4BEF-9A72-C69D71196423}"/>
              </a:ext>
            </a:extLst>
          </p:cNvPr>
          <p:cNvSpPr>
            <a:spLocks noGrp="1"/>
          </p:cNvSpPr>
          <p:nvPr>
            <p:ph type="sldNum" sz="quarter" idx="12"/>
          </p:nvPr>
        </p:nvSpPr>
        <p:spPr/>
        <p:txBody>
          <a:bodyPr/>
          <a:lstStyle/>
          <a:p>
            <a:fld id="{B8729484-F6CD-49EB-A380-8A44EB504863}" type="slidenum">
              <a:rPr lang="en-US" smtClean="0"/>
              <a:t>21</a:t>
            </a:fld>
            <a:endParaRPr lang="en-US"/>
          </a:p>
        </p:txBody>
      </p:sp>
      <p:cxnSp>
        <p:nvCxnSpPr>
          <p:cNvPr id="17" name="Straight Connector 16">
            <a:extLst>
              <a:ext uri="{FF2B5EF4-FFF2-40B4-BE49-F238E27FC236}">
                <a16:creationId xmlns:a16="http://schemas.microsoft.com/office/drawing/2014/main" id="{7546D557-CE34-4B13-9A23-01B5DD068FFC}"/>
              </a:ext>
            </a:extLst>
          </p:cNvPr>
          <p:cNvCxnSpPr/>
          <p:nvPr/>
        </p:nvCxnSpPr>
        <p:spPr>
          <a:xfrm>
            <a:off x="6611070" y="1311564"/>
            <a:ext cx="0" cy="4656974"/>
          </a:xfrm>
          <a:prstGeom prst="line">
            <a:avLst/>
          </a:prstGeom>
          <a:ln w="539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07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2E0B-6D52-440B-BFF9-6932E52FD788}"/>
              </a:ext>
            </a:extLst>
          </p:cNvPr>
          <p:cNvSpPr>
            <a:spLocks noGrp="1"/>
          </p:cNvSpPr>
          <p:nvPr>
            <p:ph type="title"/>
          </p:nvPr>
        </p:nvSpPr>
        <p:spPr/>
        <p:txBody>
          <a:bodyPr/>
          <a:lstStyle/>
          <a:p>
            <a:r>
              <a:rPr lang="en-IN" dirty="0"/>
              <a:t>Thank you!</a:t>
            </a:r>
            <a:br>
              <a:rPr lang="en-IN" dirty="0"/>
            </a:br>
            <a:br>
              <a:rPr lang="en-IN" dirty="0"/>
            </a:br>
            <a:r>
              <a:rPr lang="en-IN" dirty="0"/>
              <a:t>We Welcome Start-Ups to </a:t>
            </a:r>
          </a:p>
        </p:txBody>
      </p:sp>
      <p:sp>
        <p:nvSpPr>
          <p:cNvPr id="3" name="Text Placeholder 2">
            <a:extLst>
              <a:ext uri="{FF2B5EF4-FFF2-40B4-BE49-F238E27FC236}">
                <a16:creationId xmlns:a16="http://schemas.microsoft.com/office/drawing/2014/main" id="{80219602-EF65-4898-A8BB-396E6763FA71}"/>
              </a:ext>
            </a:extLst>
          </p:cNvPr>
          <p:cNvSpPr>
            <a:spLocks noGrp="1"/>
          </p:cNvSpPr>
          <p:nvPr>
            <p:ph type="body" idx="1"/>
          </p:nvPr>
        </p:nvSpPr>
        <p:spPr/>
        <p:txBody>
          <a:bodyPr>
            <a:normAutofit fontScale="92500" lnSpcReduction="10000"/>
          </a:bodyPr>
          <a:lstStyle/>
          <a:p>
            <a:pPr algn="r"/>
            <a:r>
              <a:rPr lang="en-US" dirty="0"/>
              <a:t>For More information</a:t>
            </a:r>
            <a:br>
              <a:rPr lang="en-US" dirty="0"/>
            </a:br>
            <a:r>
              <a:rPr lang="en-US" dirty="0">
                <a:hlinkClick r:id="rId2"/>
              </a:rPr>
              <a:t>www.sensorise.net</a:t>
            </a:r>
            <a:r>
              <a:rPr lang="en-US" dirty="0"/>
              <a:t>  </a:t>
            </a:r>
            <a:br>
              <a:rPr lang="en-US" dirty="0"/>
            </a:br>
            <a:r>
              <a:rPr lang="en-US" dirty="0"/>
              <a:t>Contact: </a:t>
            </a:r>
            <a:br>
              <a:rPr lang="en-US" dirty="0"/>
            </a:br>
            <a:r>
              <a:rPr lang="en-US" dirty="0">
                <a:hlinkClick r:id="rId3"/>
              </a:rPr>
              <a:t>sales@Sensorise.net</a:t>
            </a:r>
            <a:br>
              <a:rPr lang="en-US" dirty="0"/>
            </a:br>
            <a:endParaRPr lang="en-IN" dirty="0"/>
          </a:p>
        </p:txBody>
      </p:sp>
      <p:pic>
        <p:nvPicPr>
          <p:cNvPr id="7" name="Picture 6">
            <a:extLst>
              <a:ext uri="{FF2B5EF4-FFF2-40B4-BE49-F238E27FC236}">
                <a16:creationId xmlns:a16="http://schemas.microsoft.com/office/drawing/2014/main" id="{1E0A0263-971A-463C-BCC6-D661A09C773A}"/>
              </a:ext>
            </a:extLst>
          </p:cNvPr>
          <p:cNvPicPr>
            <a:picLocks noChangeAspect="1"/>
          </p:cNvPicPr>
          <p:nvPr/>
        </p:nvPicPr>
        <p:blipFill>
          <a:blip r:embed="rId4"/>
          <a:stretch>
            <a:fillRect/>
          </a:stretch>
        </p:blipFill>
        <p:spPr>
          <a:xfrm>
            <a:off x="5313900" y="3960147"/>
            <a:ext cx="3676650" cy="457200"/>
          </a:xfrm>
          <a:prstGeom prst="rect">
            <a:avLst/>
          </a:prstGeom>
        </p:spPr>
      </p:pic>
      <p:sp>
        <p:nvSpPr>
          <p:cNvPr id="8" name="Date Placeholder 7">
            <a:extLst>
              <a:ext uri="{FF2B5EF4-FFF2-40B4-BE49-F238E27FC236}">
                <a16:creationId xmlns:a16="http://schemas.microsoft.com/office/drawing/2014/main" id="{F2764A9C-7E01-45DD-BBC2-BDC34BEE1A36}"/>
              </a:ext>
            </a:extLst>
          </p:cNvPr>
          <p:cNvSpPr>
            <a:spLocks noGrp="1"/>
          </p:cNvSpPr>
          <p:nvPr>
            <p:ph type="dt" sz="half" idx="10"/>
          </p:nvPr>
        </p:nvSpPr>
        <p:spPr/>
        <p:txBody>
          <a:bodyPr/>
          <a:lstStyle/>
          <a:p>
            <a:r>
              <a:rPr lang="en-US"/>
              <a:t>25-Sep-2019</a:t>
            </a:r>
          </a:p>
        </p:txBody>
      </p:sp>
      <p:sp>
        <p:nvSpPr>
          <p:cNvPr id="9" name="Footer Placeholder 8">
            <a:extLst>
              <a:ext uri="{FF2B5EF4-FFF2-40B4-BE49-F238E27FC236}">
                <a16:creationId xmlns:a16="http://schemas.microsoft.com/office/drawing/2014/main" id="{621D5170-FAF4-4B79-BE76-6294C7FA9123}"/>
              </a:ext>
            </a:extLst>
          </p:cNvPr>
          <p:cNvSpPr>
            <a:spLocks noGrp="1"/>
          </p:cNvSpPr>
          <p:nvPr>
            <p:ph type="ftr" sz="quarter" idx="11"/>
          </p:nvPr>
        </p:nvSpPr>
        <p:spPr/>
        <p:txBody>
          <a:bodyPr/>
          <a:lstStyle/>
          <a:p>
            <a:r>
              <a:rPr lang="en-US"/>
              <a:t>3rd oneM2M Industry Day hosted by TSDSI</a:t>
            </a:r>
          </a:p>
        </p:txBody>
      </p:sp>
      <p:sp>
        <p:nvSpPr>
          <p:cNvPr id="10" name="Slide Number Placeholder 9">
            <a:extLst>
              <a:ext uri="{FF2B5EF4-FFF2-40B4-BE49-F238E27FC236}">
                <a16:creationId xmlns:a16="http://schemas.microsoft.com/office/drawing/2014/main" id="{9489BD69-AF49-4DC9-9363-79DAB1B96129}"/>
              </a:ext>
            </a:extLst>
          </p:cNvPr>
          <p:cNvSpPr>
            <a:spLocks noGrp="1"/>
          </p:cNvSpPr>
          <p:nvPr>
            <p:ph type="sldNum" sz="quarter" idx="12"/>
          </p:nvPr>
        </p:nvSpPr>
        <p:spPr/>
        <p:txBody>
          <a:bodyPr/>
          <a:lstStyle/>
          <a:p>
            <a:fld id="{B8729484-F6CD-49EB-A380-8A44EB504863}" type="slidenum">
              <a:rPr lang="en-US" smtClean="0"/>
              <a:t>22</a:t>
            </a:fld>
            <a:endParaRPr lang="en-US"/>
          </a:p>
        </p:txBody>
      </p:sp>
    </p:spTree>
    <p:extLst>
      <p:ext uri="{BB962C8B-B14F-4D97-AF65-F5344CB8AC3E}">
        <p14:creationId xmlns:p14="http://schemas.microsoft.com/office/powerpoint/2010/main" val="3924047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15900-C7B4-4453-B82B-18F10CDDAC62}"/>
              </a:ext>
            </a:extLst>
          </p:cNvPr>
          <p:cNvSpPr>
            <a:spLocks noGrp="1"/>
          </p:cNvSpPr>
          <p:nvPr>
            <p:ph type="title"/>
          </p:nvPr>
        </p:nvSpPr>
        <p:spPr/>
        <p:txBody>
          <a:bodyPr>
            <a:normAutofit/>
          </a:bodyPr>
          <a:lstStyle/>
          <a:p>
            <a:r>
              <a:rPr lang="en-IN" dirty="0"/>
              <a:t>4G and 5G Authentication | SIM is still the SE!</a:t>
            </a:r>
          </a:p>
        </p:txBody>
      </p:sp>
      <p:graphicFrame>
        <p:nvGraphicFramePr>
          <p:cNvPr id="7" name="Content Placeholder 6">
            <a:extLst>
              <a:ext uri="{FF2B5EF4-FFF2-40B4-BE49-F238E27FC236}">
                <a16:creationId xmlns:a16="http://schemas.microsoft.com/office/drawing/2014/main" id="{B0E92EB3-AED5-4186-9DEE-DCA22DD505CD}"/>
              </a:ext>
            </a:extLst>
          </p:cNvPr>
          <p:cNvGraphicFramePr>
            <a:graphicFrameLocks noGrp="1"/>
          </p:cNvGraphicFramePr>
          <p:nvPr>
            <p:ph sz="half" idx="4294967295"/>
            <p:extLst>
              <p:ext uri="{D42A27DB-BD31-4B8C-83A1-F6EECF244321}">
                <p14:modId xmlns:p14="http://schemas.microsoft.com/office/powerpoint/2010/main" val="13949081"/>
              </p:ext>
            </p:extLst>
          </p:nvPr>
        </p:nvGraphicFramePr>
        <p:xfrm>
          <a:off x="1893455" y="988723"/>
          <a:ext cx="4632325" cy="519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a:extLst>
              <a:ext uri="{FF2B5EF4-FFF2-40B4-BE49-F238E27FC236}">
                <a16:creationId xmlns:a16="http://schemas.microsoft.com/office/drawing/2014/main" id="{36B2B65E-B7DC-4062-886D-B3D3291474F7}"/>
              </a:ext>
            </a:extLst>
          </p:cNvPr>
          <p:cNvGraphicFramePr>
            <a:graphicFrameLocks noGrp="1"/>
          </p:cNvGraphicFramePr>
          <p:nvPr>
            <p:ph sz="half" idx="4294967295"/>
            <p:extLst>
              <p:ext uri="{D42A27DB-BD31-4B8C-83A1-F6EECF244321}">
                <p14:modId xmlns:p14="http://schemas.microsoft.com/office/powerpoint/2010/main" val="2466857445"/>
              </p:ext>
            </p:extLst>
          </p:nvPr>
        </p:nvGraphicFramePr>
        <p:xfrm>
          <a:off x="6232843" y="988723"/>
          <a:ext cx="4632325" cy="51990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ate Placeholder 2">
            <a:extLst>
              <a:ext uri="{FF2B5EF4-FFF2-40B4-BE49-F238E27FC236}">
                <a16:creationId xmlns:a16="http://schemas.microsoft.com/office/drawing/2014/main" id="{AA0512C4-F734-4148-BEF1-E7CA9D113E3B}"/>
              </a:ext>
            </a:extLst>
          </p:cNvPr>
          <p:cNvSpPr>
            <a:spLocks noGrp="1"/>
          </p:cNvSpPr>
          <p:nvPr>
            <p:ph type="dt" sz="half" idx="10"/>
          </p:nvPr>
        </p:nvSpPr>
        <p:spPr/>
        <p:txBody>
          <a:bodyPr/>
          <a:lstStyle/>
          <a:p>
            <a:r>
              <a:rPr lang="en-US"/>
              <a:t>25-Sep-2019</a:t>
            </a:r>
          </a:p>
        </p:txBody>
      </p:sp>
      <p:sp>
        <p:nvSpPr>
          <p:cNvPr id="9" name="Footer Placeholder 8">
            <a:extLst>
              <a:ext uri="{FF2B5EF4-FFF2-40B4-BE49-F238E27FC236}">
                <a16:creationId xmlns:a16="http://schemas.microsoft.com/office/drawing/2014/main" id="{54A344CA-207B-407F-86FE-4631C2ED23E2}"/>
              </a:ext>
            </a:extLst>
          </p:cNvPr>
          <p:cNvSpPr>
            <a:spLocks noGrp="1"/>
          </p:cNvSpPr>
          <p:nvPr>
            <p:ph type="ftr" sz="quarter" idx="11"/>
          </p:nvPr>
        </p:nvSpPr>
        <p:spPr/>
        <p:txBody>
          <a:bodyPr/>
          <a:lstStyle/>
          <a:p>
            <a:r>
              <a:rPr lang="en-US"/>
              <a:t>3rd oneM2M Industry Day hosted by TSDSI</a:t>
            </a:r>
          </a:p>
        </p:txBody>
      </p:sp>
      <p:sp>
        <p:nvSpPr>
          <p:cNvPr id="10" name="Slide Number Placeholder 9">
            <a:extLst>
              <a:ext uri="{FF2B5EF4-FFF2-40B4-BE49-F238E27FC236}">
                <a16:creationId xmlns:a16="http://schemas.microsoft.com/office/drawing/2014/main" id="{468CB54E-EE94-4FB8-9F60-B50F6F5673F0}"/>
              </a:ext>
            </a:extLst>
          </p:cNvPr>
          <p:cNvSpPr>
            <a:spLocks noGrp="1"/>
          </p:cNvSpPr>
          <p:nvPr>
            <p:ph type="sldNum" sz="quarter" idx="12"/>
          </p:nvPr>
        </p:nvSpPr>
        <p:spPr/>
        <p:txBody>
          <a:bodyPr/>
          <a:lstStyle/>
          <a:p>
            <a:fld id="{B8729484-F6CD-49EB-A380-8A44EB504863}" type="slidenum">
              <a:rPr lang="en-US" smtClean="0"/>
              <a:t>23</a:t>
            </a:fld>
            <a:endParaRPr lang="en-US"/>
          </a:p>
        </p:txBody>
      </p:sp>
    </p:spTree>
    <p:extLst>
      <p:ext uri="{BB962C8B-B14F-4D97-AF65-F5344CB8AC3E}">
        <p14:creationId xmlns:p14="http://schemas.microsoft.com/office/powerpoint/2010/main" val="416355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5375D-84F1-4486-B0B2-77927E8A2784}"/>
              </a:ext>
            </a:extLst>
          </p:cNvPr>
          <p:cNvSpPr>
            <a:spLocks noGrp="1"/>
          </p:cNvSpPr>
          <p:nvPr>
            <p:ph type="title"/>
          </p:nvPr>
        </p:nvSpPr>
        <p:spPr/>
        <p:txBody>
          <a:bodyPr/>
          <a:lstStyle/>
          <a:p>
            <a:r>
              <a:rPr lang="en-IN" dirty="0"/>
              <a:t>5G Authentication Framework</a:t>
            </a:r>
          </a:p>
        </p:txBody>
      </p:sp>
      <p:pic>
        <p:nvPicPr>
          <p:cNvPr id="7" name="Content Placeholder 6">
            <a:extLst>
              <a:ext uri="{FF2B5EF4-FFF2-40B4-BE49-F238E27FC236}">
                <a16:creationId xmlns:a16="http://schemas.microsoft.com/office/drawing/2014/main" id="{5E4DCF7B-385E-4A6D-8394-D5D45C1C8805}"/>
              </a:ext>
            </a:extLst>
          </p:cNvPr>
          <p:cNvPicPr>
            <a:picLocks noGrp="1" noChangeAspect="1"/>
          </p:cNvPicPr>
          <p:nvPr>
            <p:ph sz="half" idx="4294967295"/>
          </p:nvPr>
        </p:nvPicPr>
        <p:blipFill>
          <a:blip r:embed="rId2"/>
          <a:stretch>
            <a:fillRect/>
          </a:stretch>
        </p:blipFill>
        <p:spPr>
          <a:xfrm>
            <a:off x="1676400" y="1035444"/>
            <a:ext cx="4630738" cy="1824038"/>
          </a:xfrm>
          <a:prstGeom prst="rect">
            <a:avLst/>
          </a:prstGeom>
        </p:spPr>
      </p:pic>
      <p:sp>
        <p:nvSpPr>
          <p:cNvPr id="3" name="Content Placeholder 2">
            <a:extLst>
              <a:ext uri="{FF2B5EF4-FFF2-40B4-BE49-F238E27FC236}">
                <a16:creationId xmlns:a16="http://schemas.microsoft.com/office/drawing/2014/main" id="{1F5A70CB-C70B-49B7-8258-A96B691C7C5B}"/>
              </a:ext>
            </a:extLst>
          </p:cNvPr>
          <p:cNvSpPr>
            <a:spLocks noGrp="1"/>
          </p:cNvSpPr>
          <p:nvPr>
            <p:ph sz="half" idx="4294967295"/>
          </p:nvPr>
        </p:nvSpPr>
        <p:spPr>
          <a:xfrm>
            <a:off x="6807200" y="928688"/>
            <a:ext cx="5384800" cy="5197475"/>
          </a:xfrm>
        </p:spPr>
        <p:txBody>
          <a:bodyPr/>
          <a:lstStyle/>
          <a:p>
            <a:r>
              <a:rPr lang="en-US" sz="2017" dirty="0"/>
              <a:t>5G Networks can use the same SIM card as the one for 4G</a:t>
            </a:r>
          </a:p>
          <a:p>
            <a:r>
              <a:rPr lang="en-US" sz="2017" dirty="0"/>
              <a:t>Possible new 5G Authentication with encrypted SUPI, and a fallback to 4G Authentication</a:t>
            </a:r>
          </a:p>
          <a:p>
            <a:r>
              <a:rPr lang="en-US" sz="2017" dirty="0"/>
              <a:t>SIM Toolkit enforced to have mandated NMR, TA, Network Reject type events</a:t>
            </a:r>
          </a:p>
          <a:p>
            <a:r>
              <a:rPr lang="en-US" sz="2017" dirty="0"/>
              <a:t>Secure temporary keys for 5G but also non 3GPP security context such as </a:t>
            </a:r>
            <a:r>
              <a:rPr lang="en-US" sz="2017" dirty="0" err="1"/>
              <a:t>WiFi</a:t>
            </a:r>
            <a:r>
              <a:rPr lang="en-US" sz="2017" dirty="0"/>
              <a:t> are stored in EF_5GAUTHKEYS</a:t>
            </a:r>
          </a:p>
          <a:p>
            <a:r>
              <a:rPr lang="en-US" sz="2017" dirty="0"/>
              <a:t>A key called KAUSF derived from CK/IK, left at the AUSF and that home operator can use on its own policy.</a:t>
            </a:r>
            <a:endParaRPr lang="en-IN" sz="2017" dirty="0"/>
          </a:p>
        </p:txBody>
      </p:sp>
      <p:sp>
        <p:nvSpPr>
          <p:cNvPr id="2" name="Rectangle 1">
            <a:extLst>
              <a:ext uri="{FF2B5EF4-FFF2-40B4-BE49-F238E27FC236}">
                <a16:creationId xmlns:a16="http://schemas.microsoft.com/office/drawing/2014/main" id="{AAD8271C-1B1A-4AA8-AD27-ABED74CD4390}"/>
              </a:ext>
            </a:extLst>
          </p:cNvPr>
          <p:cNvSpPr/>
          <p:nvPr/>
        </p:nvSpPr>
        <p:spPr>
          <a:xfrm>
            <a:off x="1636124" y="2956201"/>
            <a:ext cx="4921045" cy="3229025"/>
          </a:xfrm>
          <a:prstGeom prst="rect">
            <a:avLst/>
          </a:prstGeom>
        </p:spPr>
        <p:txBody>
          <a:bodyPr wrap="square">
            <a:spAutoFit/>
          </a:bodyPr>
          <a:lstStyle/>
          <a:p>
            <a:r>
              <a:rPr lang="en-GB" sz="1568" dirty="0">
                <a:solidFill>
                  <a:srgbClr val="FF0000"/>
                </a:solidFill>
                <a:latin typeface="Times-Roman"/>
              </a:rPr>
              <a:t>ETSI TS 133501v150400p: </a:t>
            </a:r>
            <a:r>
              <a:rPr lang="en-IN" sz="1568" dirty="0">
                <a:solidFill>
                  <a:srgbClr val="FF0000"/>
                </a:solidFill>
                <a:latin typeface="Times-Roman"/>
              </a:rPr>
              <a:t>5G; </a:t>
            </a:r>
            <a:r>
              <a:rPr lang="en-GB" sz="1568" dirty="0">
                <a:solidFill>
                  <a:srgbClr val="FF0000"/>
                </a:solidFill>
                <a:latin typeface="Times-Roman"/>
              </a:rPr>
              <a:t>Security architecture and procedures for 5G System</a:t>
            </a:r>
          </a:p>
          <a:p>
            <a:pPr marL="320126" indent="-320126">
              <a:buFontTx/>
              <a:buChar char="-"/>
            </a:pPr>
            <a:r>
              <a:rPr lang="en-GB" sz="1568" dirty="0">
                <a:latin typeface="Times-Roman"/>
              </a:rPr>
              <a:t>UE and serving network shall support EAP-AKA' and 5G AKA authentication methods</a:t>
            </a:r>
          </a:p>
          <a:p>
            <a:r>
              <a:rPr lang="en-GB" sz="1568" dirty="0">
                <a:latin typeface="Times-Roman"/>
              </a:rPr>
              <a:t>NOTE: It is the home operator's decision which authentication method is selected</a:t>
            </a:r>
          </a:p>
          <a:p>
            <a:pPr marL="320126" indent="-320126">
              <a:buFontTx/>
              <a:buChar char="-"/>
            </a:pPr>
            <a:r>
              <a:rPr lang="en-GB" sz="1568" dirty="0">
                <a:latin typeface="Times-Roman"/>
              </a:rPr>
              <a:t>The USIM shall reside on a UICC. The UICC may be removable or non removable</a:t>
            </a:r>
          </a:p>
          <a:p>
            <a:r>
              <a:rPr lang="en-GB" sz="1568" dirty="0">
                <a:solidFill>
                  <a:srgbClr val="FF0000"/>
                </a:solidFill>
                <a:latin typeface="Times-Roman"/>
              </a:rPr>
              <a:t>NOTE: For non-3GPP access networks USIM applies in case of terminal with 3GPP access capabilities. If the terminal supports 3GPP access capabilities, the credentials used with EAP-AKA' and 5G AKA for non-3GPP</a:t>
            </a:r>
          </a:p>
          <a:p>
            <a:r>
              <a:rPr lang="en-GB" sz="1568" dirty="0">
                <a:solidFill>
                  <a:srgbClr val="FF0000"/>
                </a:solidFill>
                <a:latin typeface="Times-Roman"/>
              </a:rPr>
              <a:t>access networks shall reside on the UICC</a:t>
            </a:r>
            <a:endParaRPr lang="en-IN" sz="1568" dirty="0">
              <a:solidFill>
                <a:srgbClr val="FF0000"/>
              </a:solidFill>
            </a:endParaRPr>
          </a:p>
        </p:txBody>
      </p:sp>
      <p:sp>
        <p:nvSpPr>
          <p:cNvPr id="9" name="Date Placeholder 8">
            <a:extLst>
              <a:ext uri="{FF2B5EF4-FFF2-40B4-BE49-F238E27FC236}">
                <a16:creationId xmlns:a16="http://schemas.microsoft.com/office/drawing/2014/main" id="{5D1FC99A-B391-4CFB-96DD-4FD0E666F901}"/>
              </a:ext>
            </a:extLst>
          </p:cNvPr>
          <p:cNvSpPr>
            <a:spLocks noGrp="1"/>
          </p:cNvSpPr>
          <p:nvPr>
            <p:ph type="dt" sz="half" idx="10"/>
          </p:nvPr>
        </p:nvSpPr>
        <p:spPr/>
        <p:txBody>
          <a:bodyPr/>
          <a:lstStyle/>
          <a:p>
            <a:r>
              <a:rPr lang="en-US"/>
              <a:t>25-Sep-2019</a:t>
            </a:r>
          </a:p>
        </p:txBody>
      </p:sp>
      <p:sp>
        <p:nvSpPr>
          <p:cNvPr id="10" name="Footer Placeholder 9">
            <a:extLst>
              <a:ext uri="{FF2B5EF4-FFF2-40B4-BE49-F238E27FC236}">
                <a16:creationId xmlns:a16="http://schemas.microsoft.com/office/drawing/2014/main" id="{35D4BA33-E343-4229-886C-728C62E3B971}"/>
              </a:ext>
            </a:extLst>
          </p:cNvPr>
          <p:cNvSpPr>
            <a:spLocks noGrp="1"/>
          </p:cNvSpPr>
          <p:nvPr>
            <p:ph type="ftr" sz="quarter" idx="11"/>
          </p:nvPr>
        </p:nvSpPr>
        <p:spPr/>
        <p:txBody>
          <a:bodyPr/>
          <a:lstStyle/>
          <a:p>
            <a:r>
              <a:rPr lang="en-US"/>
              <a:t>3rd oneM2M Industry Day hosted by TSDSI</a:t>
            </a:r>
          </a:p>
        </p:txBody>
      </p:sp>
      <p:sp>
        <p:nvSpPr>
          <p:cNvPr id="11" name="Slide Number Placeholder 10">
            <a:extLst>
              <a:ext uri="{FF2B5EF4-FFF2-40B4-BE49-F238E27FC236}">
                <a16:creationId xmlns:a16="http://schemas.microsoft.com/office/drawing/2014/main" id="{FA993C90-96A7-4678-BB92-1F6BF3F4AA03}"/>
              </a:ext>
            </a:extLst>
          </p:cNvPr>
          <p:cNvSpPr>
            <a:spLocks noGrp="1"/>
          </p:cNvSpPr>
          <p:nvPr>
            <p:ph type="sldNum" sz="quarter" idx="12"/>
          </p:nvPr>
        </p:nvSpPr>
        <p:spPr/>
        <p:txBody>
          <a:bodyPr/>
          <a:lstStyle/>
          <a:p>
            <a:fld id="{B8729484-F6CD-49EB-A380-8A44EB504863}" type="slidenum">
              <a:rPr lang="en-US" smtClean="0"/>
              <a:t>24</a:t>
            </a:fld>
            <a:endParaRPr lang="en-US"/>
          </a:p>
        </p:txBody>
      </p:sp>
    </p:spTree>
    <p:extLst>
      <p:ext uri="{BB962C8B-B14F-4D97-AF65-F5344CB8AC3E}">
        <p14:creationId xmlns:p14="http://schemas.microsoft.com/office/powerpoint/2010/main" val="66941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4F5BA9-526C-4191-8C1F-0ECCBF7ECA4D}"/>
              </a:ext>
            </a:extLst>
          </p:cNvPr>
          <p:cNvSpPr>
            <a:spLocks noGrp="1"/>
          </p:cNvSpPr>
          <p:nvPr>
            <p:ph type="title"/>
          </p:nvPr>
        </p:nvSpPr>
        <p:spPr/>
        <p:txBody>
          <a:bodyPr/>
          <a:lstStyle/>
          <a:p>
            <a:r>
              <a:rPr lang="en-IN" dirty="0"/>
              <a:t>The plumbing for the AIS140 Standard</a:t>
            </a:r>
          </a:p>
        </p:txBody>
      </p:sp>
      <p:sp>
        <p:nvSpPr>
          <p:cNvPr id="4" name="Date Placeholder 3">
            <a:extLst>
              <a:ext uri="{FF2B5EF4-FFF2-40B4-BE49-F238E27FC236}">
                <a16:creationId xmlns:a16="http://schemas.microsoft.com/office/drawing/2014/main" id="{C51621AC-24FC-4B83-8496-27CD98347E8C}"/>
              </a:ext>
            </a:extLst>
          </p:cNvPr>
          <p:cNvSpPr>
            <a:spLocks noGrp="1"/>
          </p:cNvSpPr>
          <p:nvPr>
            <p:ph type="dt" sz="half" idx="10"/>
          </p:nvPr>
        </p:nvSpPr>
        <p:spPr/>
        <p:txBody>
          <a:bodyPr/>
          <a:lstStyle/>
          <a:p>
            <a:r>
              <a:rPr lang="en-US"/>
              <a:t>20-Sep-2017</a:t>
            </a:r>
          </a:p>
        </p:txBody>
      </p:sp>
      <p:sp>
        <p:nvSpPr>
          <p:cNvPr id="5" name="Footer Placeholder 4">
            <a:extLst>
              <a:ext uri="{FF2B5EF4-FFF2-40B4-BE49-F238E27FC236}">
                <a16:creationId xmlns:a16="http://schemas.microsoft.com/office/drawing/2014/main" id="{4C4536F7-260C-4D96-9799-995BB1AE423B}"/>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88FFD057-6B7F-44CF-9E9E-55E82C4ECAA8}"/>
              </a:ext>
            </a:extLst>
          </p:cNvPr>
          <p:cNvSpPr>
            <a:spLocks noGrp="1"/>
          </p:cNvSpPr>
          <p:nvPr>
            <p:ph type="sldNum" sz="quarter" idx="12"/>
          </p:nvPr>
        </p:nvSpPr>
        <p:spPr/>
        <p:txBody>
          <a:bodyPr/>
          <a:lstStyle/>
          <a:p>
            <a:fld id="{B8729484-F6CD-49EB-A380-8A44EB504863}" type="slidenum">
              <a:rPr lang="en-US" smtClean="0"/>
              <a:t>25</a:t>
            </a:fld>
            <a:endParaRPr lang="en-US"/>
          </a:p>
        </p:txBody>
      </p:sp>
      <p:sp>
        <p:nvSpPr>
          <p:cNvPr id="8" name="Content Placeholder 1">
            <a:extLst>
              <a:ext uri="{FF2B5EF4-FFF2-40B4-BE49-F238E27FC236}">
                <a16:creationId xmlns:a16="http://schemas.microsoft.com/office/drawing/2014/main" id="{7D4C9411-E930-4A35-88B7-E8547206EFD7}"/>
              </a:ext>
            </a:extLst>
          </p:cNvPr>
          <p:cNvSpPr txBox="1">
            <a:spLocks/>
          </p:cNvSpPr>
          <p:nvPr/>
        </p:nvSpPr>
        <p:spPr>
          <a:xfrm>
            <a:off x="1603668" y="944675"/>
            <a:ext cx="6290251" cy="5230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1800" b="1" dirty="0"/>
              <a:t>Secure Process for Device Activation</a:t>
            </a:r>
          </a:p>
          <a:p>
            <a:pPr marL="0">
              <a:spcBef>
                <a:spcPts val="600"/>
              </a:spcBef>
            </a:pPr>
            <a:r>
              <a:rPr lang="en-IN" sz="1600" dirty="0"/>
              <a:t>VLT Manufacturer Certification</a:t>
            </a:r>
          </a:p>
          <a:p>
            <a:pPr marL="0">
              <a:spcBef>
                <a:spcPts val="600"/>
              </a:spcBef>
            </a:pPr>
            <a:r>
              <a:rPr lang="en-IN" sz="1600" dirty="0"/>
              <a:t>Certification Agency Login for submission of VLT Manufacturer Data</a:t>
            </a:r>
          </a:p>
          <a:p>
            <a:pPr marL="0">
              <a:spcBef>
                <a:spcPts val="600"/>
              </a:spcBef>
            </a:pPr>
            <a:r>
              <a:rPr lang="en-IN" sz="1600" dirty="0"/>
              <a:t>VLT Manufacturer authentication and Login for creation of Dealers</a:t>
            </a:r>
          </a:p>
          <a:p>
            <a:pPr marL="0">
              <a:spcBef>
                <a:spcPts val="600"/>
              </a:spcBef>
            </a:pPr>
            <a:r>
              <a:rPr lang="en-IN" sz="1600" dirty="0"/>
              <a:t>Dealer Login for upload of Device Info</a:t>
            </a:r>
          </a:p>
          <a:p>
            <a:pPr marL="0">
              <a:spcBef>
                <a:spcPts val="600"/>
              </a:spcBef>
            </a:pPr>
            <a:r>
              <a:rPr lang="en-IN" sz="1600" dirty="0"/>
              <a:t>M2M Service Provider API for Secure Authentication Data upload including SIM-Device-Vehicle- Custodian-KYC- Subscriptions / Validity</a:t>
            </a:r>
          </a:p>
          <a:p>
            <a:pPr marL="0">
              <a:spcBef>
                <a:spcPts val="600"/>
              </a:spcBef>
            </a:pPr>
            <a:r>
              <a:rPr lang="en-IN" sz="1600" dirty="0"/>
              <a:t>Dealer / OE / OEM Login for update of AIS140 Backend Subscription Payment</a:t>
            </a:r>
          </a:p>
          <a:p>
            <a:pPr marL="0">
              <a:spcBef>
                <a:spcPts val="600"/>
              </a:spcBef>
            </a:pPr>
            <a:r>
              <a:rPr lang="en-IN" sz="1600" dirty="0"/>
              <a:t>Periodic Device Health &amp; KYC Analytics</a:t>
            </a:r>
          </a:p>
          <a:p>
            <a:pPr marL="0">
              <a:spcBef>
                <a:spcPts val="600"/>
              </a:spcBef>
            </a:pPr>
            <a:r>
              <a:rPr lang="en-IN" sz="1600" dirty="0"/>
              <a:t>Upload of Secure Authentication Data to </a:t>
            </a:r>
            <a:r>
              <a:rPr lang="en-IN" sz="1600" dirty="0" err="1"/>
              <a:t>Vaahan</a:t>
            </a:r>
            <a:endParaRPr lang="en-IN" sz="1600" dirty="0"/>
          </a:p>
          <a:p>
            <a:pPr marL="0" indent="0">
              <a:buFont typeface="Arial" panose="020B0604020202020204" pitchFamily="34" charset="0"/>
              <a:buNone/>
            </a:pPr>
            <a:r>
              <a:rPr lang="en-IN" sz="1800" b="1" dirty="0"/>
              <a:t>Data Security</a:t>
            </a:r>
          </a:p>
          <a:p>
            <a:pPr marL="0">
              <a:spcBef>
                <a:spcPts val="600"/>
              </a:spcBef>
            </a:pPr>
            <a:r>
              <a:rPr lang="en-IN" sz="1600" dirty="0"/>
              <a:t>Health Data Logging from Devices</a:t>
            </a:r>
          </a:p>
          <a:p>
            <a:pPr marL="0">
              <a:spcBef>
                <a:spcPts val="600"/>
              </a:spcBef>
            </a:pPr>
            <a:r>
              <a:rPr lang="en-IN" sz="1600" dirty="0"/>
              <a:t>PVT Data Logging from Devices</a:t>
            </a:r>
          </a:p>
          <a:p>
            <a:pPr marL="0">
              <a:spcBef>
                <a:spcPts val="600"/>
              </a:spcBef>
            </a:pPr>
            <a:r>
              <a:rPr lang="en-IN" sz="1600" dirty="0"/>
              <a:t>Alarms Data Logging from Devices</a:t>
            </a:r>
          </a:p>
          <a:p>
            <a:pPr marL="0">
              <a:spcBef>
                <a:spcPts val="600"/>
              </a:spcBef>
            </a:pPr>
            <a:r>
              <a:rPr lang="en-IN" sz="1600" dirty="0"/>
              <a:t>Health Data Analytics, Speed Alerts and Permit Holder / </a:t>
            </a:r>
            <a:r>
              <a:rPr lang="en-IN" sz="1600" dirty="0" err="1"/>
              <a:t>Vaahan</a:t>
            </a:r>
            <a:r>
              <a:rPr lang="en-IN" sz="1600" dirty="0"/>
              <a:t> Update</a:t>
            </a:r>
          </a:p>
          <a:p>
            <a:pPr marL="0">
              <a:spcBef>
                <a:spcPts val="600"/>
              </a:spcBef>
            </a:pPr>
            <a:r>
              <a:rPr lang="en-IN" sz="1600" dirty="0"/>
              <a:t>Vehicle Location Tracking and Map Views</a:t>
            </a:r>
          </a:p>
          <a:p>
            <a:pPr marL="0">
              <a:spcBef>
                <a:spcPts val="600"/>
              </a:spcBef>
            </a:pPr>
            <a:r>
              <a:rPr lang="en-IN" sz="1600" dirty="0"/>
              <a:t>Alarms Data presentation on Map View and Distribution</a:t>
            </a:r>
          </a:p>
          <a:p>
            <a:pPr marL="0" indent="0">
              <a:buFont typeface="Arial" panose="020B0604020202020204" pitchFamily="34" charset="0"/>
              <a:buNone/>
            </a:pPr>
            <a:endParaRPr lang="en-IN" sz="1600" dirty="0"/>
          </a:p>
        </p:txBody>
      </p:sp>
      <p:pic>
        <p:nvPicPr>
          <p:cNvPr id="9" name="Content Placeholder 9">
            <a:extLst>
              <a:ext uri="{FF2B5EF4-FFF2-40B4-BE49-F238E27FC236}">
                <a16:creationId xmlns:a16="http://schemas.microsoft.com/office/drawing/2014/main" id="{E4A93EA7-FF50-4446-93BA-2B0E9255EFA1}"/>
              </a:ext>
            </a:extLst>
          </p:cNvPr>
          <p:cNvPicPr>
            <a:picLocks noChangeAspect="1"/>
          </p:cNvPicPr>
          <p:nvPr/>
        </p:nvPicPr>
        <p:blipFill>
          <a:blip r:embed="rId2"/>
          <a:stretch>
            <a:fillRect/>
          </a:stretch>
        </p:blipFill>
        <p:spPr>
          <a:xfrm>
            <a:off x="7836193" y="959029"/>
            <a:ext cx="4007135" cy="2469971"/>
          </a:xfrm>
          <a:prstGeom prst="rect">
            <a:avLst/>
          </a:prstGeom>
        </p:spPr>
      </p:pic>
      <p:pic>
        <p:nvPicPr>
          <p:cNvPr id="10" name="Content Placeholder 6">
            <a:extLst>
              <a:ext uri="{FF2B5EF4-FFF2-40B4-BE49-F238E27FC236}">
                <a16:creationId xmlns:a16="http://schemas.microsoft.com/office/drawing/2014/main" id="{4AD33C27-07CD-4B5E-BF8D-2727BA5E76B4}"/>
              </a:ext>
            </a:extLst>
          </p:cNvPr>
          <p:cNvPicPr>
            <a:picLocks noChangeAspect="1"/>
          </p:cNvPicPr>
          <p:nvPr/>
        </p:nvPicPr>
        <p:blipFill>
          <a:blip r:embed="rId3"/>
          <a:stretch>
            <a:fillRect/>
          </a:stretch>
        </p:blipFill>
        <p:spPr bwMode="auto">
          <a:xfrm>
            <a:off x="7893920" y="3988337"/>
            <a:ext cx="3055018" cy="1994183"/>
          </a:xfrm>
          <a:prstGeom prst="rect">
            <a:avLst/>
          </a:prstGeom>
          <a:noFill/>
          <a:ln w="9525">
            <a:noFill/>
            <a:miter lim="800000"/>
            <a:headEnd/>
            <a:tailEnd/>
          </a:ln>
        </p:spPr>
      </p:pic>
    </p:spTree>
    <p:extLst>
      <p:ext uri="{BB962C8B-B14F-4D97-AF65-F5344CB8AC3E}">
        <p14:creationId xmlns:p14="http://schemas.microsoft.com/office/powerpoint/2010/main" val="298537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4F5BA9-526C-4191-8C1F-0ECCBF7ECA4D}"/>
              </a:ext>
            </a:extLst>
          </p:cNvPr>
          <p:cNvSpPr>
            <a:spLocks noGrp="1"/>
          </p:cNvSpPr>
          <p:nvPr>
            <p:ph type="title"/>
          </p:nvPr>
        </p:nvSpPr>
        <p:spPr/>
        <p:txBody>
          <a:bodyPr/>
          <a:lstStyle/>
          <a:p>
            <a:r>
              <a:rPr lang="en-IN" dirty="0"/>
              <a:t>The plumbing for the AIS140 Standard</a:t>
            </a:r>
          </a:p>
        </p:txBody>
      </p:sp>
      <p:sp>
        <p:nvSpPr>
          <p:cNvPr id="4" name="Date Placeholder 3">
            <a:extLst>
              <a:ext uri="{FF2B5EF4-FFF2-40B4-BE49-F238E27FC236}">
                <a16:creationId xmlns:a16="http://schemas.microsoft.com/office/drawing/2014/main" id="{C51621AC-24FC-4B83-8496-27CD98347E8C}"/>
              </a:ext>
            </a:extLst>
          </p:cNvPr>
          <p:cNvSpPr>
            <a:spLocks noGrp="1"/>
          </p:cNvSpPr>
          <p:nvPr>
            <p:ph type="dt" sz="half" idx="10"/>
          </p:nvPr>
        </p:nvSpPr>
        <p:spPr/>
        <p:txBody>
          <a:bodyPr/>
          <a:lstStyle/>
          <a:p>
            <a:r>
              <a:rPr lang="en-US"/>
              <a:t>20-Sep-2017</a:t>
            </a:r>
          </a:p>
        </p:txBody>
      </p:sp>
      <p:sp>
        <p:nvSpPr>
          <p:cNvPr id="5" name="Footer Placeholder 4">
            <a:extLst>
              <a:ext uri="{FF2B5EF4-FFF2-40B4-BE49-F238E27FC236}">
                <a16:creationId xmlns:a16="http://schemas.microsoft.com/office/drawing/2014/main" id="{4C4536F7-260C-4D96-9799-995BB1AE423B}"/>
              </a:ext>
            </a:extLst>
          </p:cNvPr>
          <p:cNvSpPr>
            <a:spLocks noGrp="1"/>
          </p:cNvSpPr>
          <p:nvPr>
            <p:ph type="ftr" sz="quarter" idx="11"/>
          </p:nvPr>
        </p:nvSpPr>
        <p:spPr/>
        <p:txBody>
          <a:bodyPr/>
          <a:lstStyle/>
          <a:p>
            <a:r>
              <a:rPr lang="en-US"/>
              <a:t>3rd oneM2M Industry Day hosted by TSDSI</a:t>
            </a:r>
          </a:p>
        </p:txBody>
      </p:sp>
      <p:sp>
        <p:nvSpPr>
          <p:cNvPr id="6" name="Slide Number Placeholder 5">
            <a:extLst>
              <a:ext uri="{FF2B5EF4-FFF2-40B4-BE49-F238E27FC236}">
                <a16:creationId xmlns:a16="http://schemas.microsoft.com/office/drawing/2014/main" id="{88FFD057-6B7F-44CF-9E9E-55E82C4ECAA8}"/>
              </a:ext>
            </a:extLst>
          </p:cNvPr>
          <p:cNvSpPr>
            <a:spLocks noGrp="1"/>
          </p:cNvSpPr>
          <p:nvPr>
            <p:ph type="sldNum" sz="quarter" idx="12"/>
          </p:nvPr>
        </p:nvSpPr>
        <p:spPr/>
        <p:txBody>
          <a:bodyPr/>
          <a:lstStyle/>
          <a:p>
            <a:fld id="{B8729484-F6CD-49EB-A380-8A44EB504863}" type="slidenum">
              <a:rPr lang="en-US" smtClean="0"/>
              <a:t>26</a:t>
            </a:fld>
            <a:endParaRPr lang="en-US"/>
          </a:p>
        </p:txBody>
      </p:sp>
      <p:sp>
        <p:nvSpPr>
          <p:cNvPr id="11" name="Content Placeholder 1">
            <a:extLst>
              <a:ext uri="{FF2B5EF4-FFF2-40B4-BE49-F238E27FC236}">
                <a16:creationId xmlns:a16="http://schemas.microsoft.com/office/drawing/2014/main" id="{8519C3AC-4879-480B-8298-D714048B2BEB}"/>
              </a:ext>
            </a:extLst>
          </p:cNvPr>
          <p:cNvSpPr txBox="1">
            <a:spLocks/>
          </p:cNvSpPr>
          <p:nvPr/>
        </p:nvSpPr>
        <p:spPr>
          <a:xfrm>
            <a:off x="1595325" y="1015141"/>
            <a:ext cx="4675459" cy="4827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1800" b="1" dirty="0"/>
              <a:t>Emergency Alarms </a:t>
            </a:r>
          </a:p>
          <a:p>
            <a:pPr marL="0" indent="0">
              <a:buFont typeface="Arial" panose="020B0604020202020204" pitchFamily="34" charset="0"/>
              <a:buNone/>
            </a:pPr>
            <a:r>
              <a:rPr lang="en-IN" sz="2000" dirty="0"/>
              <a:t>The Emergency Alarms handling is a capability of the Alarms and Alerts Server, which is a part of the AIS140 backend</a:t>
            </a:r>
          </a:p>
          <a:p>
            <a:r>
              <a:rPr lang="en-IN" sz="2000" dirty="0"/>
              <a:t>The Server undertakes to</a:t>
            </a:r>
          </a:p>
          <a:p>
            <a:pPr lvl="1"/>
            <a:r>
              <a:rPr lang="en-US" sz="2000" dirty="0"/>
              <a:t>Rules based Alarms Management</a:t>
            </a:r>
          </a:p>
          <a:p>
            <a:pPr lvl="1"/>
            <a:r>
              <a:rPr lang="en-US" sz="2000" dirty="0"/>
              <a:t>integrate with Police Department to send Panic Alarm and related PVT data</a:t>
            </a:r>
          </a:p>
          <a:p>
            <a:pPr lvl="1"/>
            <a:r>
              <a:rPr lang="en-US" sz="2000" dirty="0"/>
              <a:t>integrate with </a:t>
            </a:r>
            <a:r>
              <a:rPr lang="en-US" sz="2000" dirty="0" err="1"/>
              <a:t>Vahan</a:t>
            </a:r>
            <a:r>
              <a:rPr lang="en-US" sz="2000" dirty="0"/>
              <a:t> for sending the health data</a:t>
            </a:r>
          </a:p>
          <a:p>
            <a:pPr lvl="1"/>
            <a:r>
              <a:rPr lang="en-US" sz="2000" dirty="0"/>
              <a:t>integrate with the State Authorities for sending the Over speeding data</a:t>
            </a:r>
            <a:endParaRPr lang="en-IN" sz="2000" dirty="0"/>
          </a:p>
        </p:txBody>
      </p:sp>
      <p:pic>
        <p:nvPicPr>
          <p:cNvPr id="12" name="Content Placeholder 5">
            <a:extLst>
              <a:ext uri="{FF2B5EF4-FFF2-40B4-BE49-F238E27FC236}">
                <a16:creationId xmlns:a16="http://schemas.microsoft.com/office/drawing/2014/main" id="{AACD2C66-E7AC-4FC1-AF84-9AECAD3273F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9345" y="1150329"/>
            <a:ext cx="5384800" cy="2437925"/>
          </a:xfrm>
          <a:prstGeom prst="rect">
            <a:avLst/>
          </a:prstGeom>
        </p:spPr>
      </p:pic>
      <p:pic>
        <p:nvPicPr>
          <p:cNvPr id="13" name="Content Placeholder 15">
            <a:extLst>
              <a:ext uri="{FF2B5EF4-FFF2-40B4-BE49-F238E27FC236}">
                <a16:creationId xmlns:a16="http://schemas.microsoft.com/office/drawing/2014/main" id="{CDC9A396-7F05-4BB2-825F-8A1A97C8D834}"/>
              </a:ext>
            </a:extLst>
          </p:cNvPr>
          <p:cNvPicPr>
            <a:picLocks noChangeAspect="1"/>
          </p:cNvPicPr>
          <p:nvPr/>
        </p:nvPicPr>
        <p:blipFill>
          <a:blip r:embed="rId3"/>
          <a:stretch>
            <a:fillRect/>
          </a:stretch>
        </p:blipFill>
        <p:spPr bwMode="auto">
          <a:xfrm>
            <a:off x="6539345" y="3787878"/>
            <a:ext cx="5181600" cy="2311726"/>
          </a:xfrm>
          <a:prstGeom prst="rect">
            <a:avLst/>
          </a:prstGeom>
          <a:noFill/>
          <a:ln w="9525">
            <a:noFill/>
            <a:miter lim="800000"/>
            <a:headEnd/>
            <a:tailEnd/>
          </a:ln>
        </p:spPr>
      </p:pic>
    </p:spTree>
    <p:extLst>
      <p:ext uri="{BB962C8B-B14F-4D97-AF65-F5344CB8AC3E}">
        <p14:creationId xmlns:p14="http://schemas.microsoft.com/office/powerpoint/2010/main" val="105602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39DD-7B71-4A66-B5E0-8631F60D0E0F}"/>
              </a:ext>
            </a:extLst>
          </p:cNvPr>
          <p:cNvSpPr>
            <a:spLocks noGrp="1"/>
          </p:cNvSpPr>
          <p:nvPr>
            <p:ph type="title"/>
          </p:nvPr>
        </p:nvSpPr>
        <p:spPr/>
        <p:txBody>
          <a:bodyPr/>
          <a:lstStyle/>
          <a:p>
            <a:r>
              <a:rPr lang="en-IN" dirty="0"/>
              <a:t>Future of World Economy belongs to Apps</a:t>
            </a:r>
          </a:p>
        </p:txBody>
      </p:sp>
      <p:pic>
        <p:nvPicPr>
          <p:cNvPr id="6" name="Content Placeholder 8">
            <a:extLst>
              <a:ext uri="{FF2B5EF4-FFF2-40B4-BE49-F238E27FC236}">
                <a16:creationId xmlns:a16="http://schemas.microsoft.com/office/drawing/2014/main" id="{698568BF-8139-4BE2-A10C-2F7130074878}"/>
              </a:ext>
            </a:extLst>
          </p:cNvPr>
          <p:cNvPicPr>
            <a:picLocks noChangeAspect="1"/>
          </p:cNvPicPr>
          <p:nvPr/>
        </p:nvPicPr>
        <p:blipFill>
          <a:blip r:embed="rId2"/>
          <a:stretch>
            <a:fillRect/>
          </a:stretch>
        </p:blipFill>
        <p:spPr>
          <a:xfrm>
            <a:off x="2164006" y="1183252"/>
            <a:ext cx="2773531" cy="2354006"/>
          </a:xfrm>
          <a:prstGeom prst="rect">
            <a:avLst/>
          </a:prstGeom>
          <a:effectLst>
            <a:softEdge rad="317500"/>
          </a:effectLst>
        </p:spPr>
      </p:pic>
      <p:pic>
        <p:nvPicPr>
          <p:cNvPr id="7" name="Content Placeholder 9">
            <a:extLst>
              <a:ext uri="{FF2B5EF4-FFF2-40B4-BE49-F238E27FC236}">
                <a16:creationId xmlns:a16="http://schemas.microsoft.com/office/drawing/2014/main" id="{5E379FDB-90F5-4F84-90C9-7447B77EBFE0}"/>
              </a:ext>
            </a:extLst>
          </p:cNvPr>
          <p:cNvPicPr>
            <a:picLocks noChangeAspect="1"/>
          </p:cNvPicPr>
          <p:nvPr/>
        </p:nvPicPr>
        <p:blipFill>
          <a:blip r:embed="rId3"/>
          <a:stretch>
            <a:fillRect/>
          </a:stretch>
        </p:blipFill>
        <p:spPr>
          <a:xfrm>
            <a:off x="7104654" y="1289640"/>
            <a:ext cx="3045015" cy="1871663"/>
          </a:xfrm>
          <a:prstGeom prst="rect">
            <a:avLst/>
          </a:prstGeom>
          <a:effectLst>
            <a:softEdge rad="127000"/>
          </a:effectLst>
        </p:spPr>
      </p:pic>
      <p:pic>
        <p:nvPicPr>
          <p:cNvPr id="8" name="Picture 7">
            <a:extLst>
              <a:ext uri="{FF2B5EF4-FFF2-40B4-BE49-F238E27FC236}">
                <a16:creationId xmlns:a16="http://schemas.microsoft.com/office/drawing/2014/main" id="{75D0E0AD-DBC4-4A69-B901-84AE4BC41597}"/>
              </a:ext>
            </a:extLst>
          </p:cNvPr>
          <p:cNvPicPr>
            <a:picLocks noChangeAspect="1"/>
          </p:cNvPicPr>
          <p:nvPr/>
        </p:nvPicPr>
        <p:blipFill>
          <a:blip r:embed="rId4"/>
          <a:stretch>
            <a:fillRect/>
          </a:stretch>
        </p:blipFill>
        <p:spPr>
          <a:xfrm>
            <a:off x="1980520" y="3973037"/>
            <a:ext cx="4048732" cy="1974849"/>
          </a:xfrm>
          <a:prstGeom prst="rect">
            <a:avLst/>
          </a:prstGeom>
          <a:effectLst>
            <a:softEdge rad="317500"/>
          </a:effectLst>
        </p:spPr>
      </p:pic>
      <p:pic>
        <p:nvPicPr>
          <p:cNvPr id="9" name="Picture 8">
            <a:extLst>
              <a:ext uri="{FF2B5EF4-FFF2-40B4-BE49-F238E27FC236}">
                <a16:creationId xmlns:a16="http://schemas.microsoft.com/office/drawing/2014/main" id="{B7518921-131B-434F-A214-0A80A21B32C8}"/>
              </a:ext>
            </a:extLst>
          </p:cNvPr>
          <p:cNvPicPr>
            <a:picLocks noChangeAspect="1"/>
          </p:cNvPicPr>
          <p:nvPr/>
        </p:nvPicPr>
        <p:blipFill>
          <a:blip r:embed="rId5"/>
          <a:stretch>
            <a:fillRect/>
          </a:stretch>
        </p:blipFill>
        <p:spPr>
          <a:xfrm>
            <a:off x="7249165" y="4184718"/>
            <a:ext cx="2828819" cy="1763168"/>
          </a:xfrm>
          <a:prstGeom prst="rect">
            <a:avLst/>
          </a:prstGeom>
          <a:effectLst>
            <a:softEdge rad="127000"/>
          </a:effectLst>
        </p:spPr>
      </p:pic>
      <p:pic>
        <p:nvPicPr>
          <p:cNvPr id="10" name="Picture 9">
            <a:extLst>
              <a:ext uri="{FF2B5EF4-FFF2-40B4-BE49-F238E27FC236}">
                <a16:creationId xmlns:a16="http://schemas.microsoft.com/office/drawing/2014/main" id="{611454BF-B548-4C26-913E-BE89896BE8EA}"/>
              </a:ext>
            </a:extLst>
          </p:cNvPr>
          <p:cNvPicPr>
            <a:picLocks noChangeAspect="1"/>
          </p:cNvPicPr>
          <p:nvPr/>
        </p:nvPicPr>
        <p:blipFill>
          <a:blip r:embed="rId6"/>
          <a:stretch>
            <a:fillRect/>
          </a:stretch>
        </p:blipFill>
        <p:spPr>
          <a:xfrm>
            <a:off x="4986359" y="2648020"/>
            <a:ext cx="1847850" cy="1228725"/>
          </a:xfrm>
          <a:prstGeom prst="rect">
            <a:avLst/>
          </a:prstGeom>
          <a:effectLst>
            <a:softEdge rad="127000"/>
          </a:effectLst>
        </p:spPr>
      </p:pic>
      <p:sp>
        <p:nvSpPr>
          <p:cNvPr id="11" name="Date Placeholder 10">
            <a:extLst>
              <a:ext uri="{FF2B5EF4-FFF2-40B4-BE49-F238E27FC236}">
                <a16:creationId xmlns:a16="http://schemas.microsoft.com/office/drawing/2014/main" id="{42034BAB-37E0-40BC-8205-BFA5C2C807A6}"/>
              </a:ext>
            </a:extLst>
          </p:cNvPr>
          <p:cNvSpPr>
            <a:spLocks noGrp="1"/>
          </p:cNvSpPr>
          <p:nvPr>
            <p:ph type="dt" sz="half" idx="10"/>
          </p:nvPr>
        </p:nvSpPr>
        <p:spPr/>
        <p:txBody>
          <a:bodyPr/>
          <a:lstStyle/>
          <a:p>
            <a:r>
              <a:rPr lang="en-US"/>
              <a:t>25-Sep-2019</a:t>
            </a:r>
          </a:p>
        </p:txBody>
      </p:sp>
      <p:sp>
        <p:nvSpPr>
          <p:cNvPr id="12" name="Footer Placeholder 11">
            <a:extLst>
              <a:ext uri="{FF2B5EF4-FFF2-40B4-BE49-F238E27FC236}">
                <a16:creationId xmlns:a16="http://schemas.microsoft.com/office/drawing/2014/main" id="{DFEEDA30-EBB6-48B5-9DD8-F5F91C77916A}"/>
              </a:ext>
            </a:extLst>
          </p:cNvPr>
          <p:cNvSpPr>
            <a:spLocks noGrp="1"/>
          </p:cNvSpPr>
          <p:nvPr>
            <p:ph type="ftr" sz="quarter" idx="11"/>
          </p:nvPr>
        </p:nvSpPr>
        <p:spPr/>
        <p:txBody>
          <a:bodyPr/>
          <a:lstStyle/>
          <a:p>
            <a:r>
              <a:rPr lang="en-US"/>
              <a:t>3rd oneM2M Industry Day hosted by TSDSI</a:t>
            </a:r>
          </a:p>
        </p:txBody>
      </p:sp>
      <p:sp>
        <p:nvSpPr>
          <p:cNvPr id="13" name="Slide Number Placeholder 12">
            <a:extLst>
              <a:ext uri="{FF2B5EF4-FFF2-40B4-BE49-F238E27FC236}">
                <a16:creationId xmlns:a16="http://schemas.microsoft.com/office/drawing/2014/main" id="{9F450B42-DECC-408C-8AC4-F127BD110FC6}"/>
              </a:ext>
            </a:extLst>
          </p:cNvPr>
          <p:cNvSpPr>
            <a:spLocks noGrp="1"/>
          </p:cNvSpPr>
          <p:nvPr>
            <p:ph type="sldNum" sz="quarter" idx="12"/>
          </p:nvPr>
        </p:nvSpPr>
        <p:spPr/>
        <p:txBody>
          <a:bodyPr/>
          <a:lstStyle/>
          <a:p>
            <a:fld id="{B8729484-F6CD-49EB-A380-8A44EB504863}" type="slidenum">
              <a:rPr lang="en-US" smtClean="0"/>
              <a:t>3</a:t>
            </a:fld>
            <a:endParaRPr lang="en-US"/>
          </a:p>
        </p:txBody>
      </p:sp>
    </p:spTree>
    <p:extLst>
      <p:ext uri="{BB962C8B-B14F-4D97-AF65-F5344CB8AC3E}">
        <p14:creationId xmlns:p14="http://schemas.microsoft.com/office/powerpoint/2010/main" val="409132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5CD2-693A-438F-92C9-BDB521866830}"/>
              </a:ext>
            </a:extLst>
          </p:cNvPr>
          <p:cNvSpPr>
            <a:spLocks noGrp="1"/>
          </p:cNvSpPr>
          <p:nvPr>
            <p:ph type="title"/>
          </p:nvPr>
        </p:nvSpPr>
        <p:spPr/>
        <p:txBody>
          <a:bodyPr>
            <a:normAutofit/>
          </a:bodyPr>
          <a:lstStyle/>
          <a:p>
            <a:r>
              <a:rPr lang="en-US" dirty="0"/>
              <a:t>5G and IoT Apps need more Security than before</a:t>
            </a:r>
          </a:p>
        </p:txBody>
      </p:sp>
      <p:sp>
        <p:nvSpPr>
          <p:cNvPr id="3" name="Content Placeholder 2">
            <a:extLst>
              <a:ext uri="{FF2B5EF4-FFF2-40B4-BE49-F238E27FC236}">
                <a16:creationId xmlns:a16="http://schemas.microsoft.com/office/drawing/2014/main" id="{169971BC-632D-4388-887C-AA992432F4A3}"/>
              </a:ext>
            </a:extLst>
          </p:cNvPr>
          <p:cNvSpPr>
            <a:spLocks noGrp="1"/>
          </p:cNvSpPr>
          <p:nvPr>
            <p:ph sz="half" idx="1"/>
          </p:nvPr>
        </p:nvSpPr>
        <p:spPr>
          <a:xfrm>
            <a:off x="1089184" y="1163782"/>
            <a:ext cx="5181600" cy="5026429"/>
          </a:xfrm>
        </p:spPr>
        <p:txBody>
          <a:bodyPr>
            <a:normAutofit lnSpcReduction="10000"/>
          </a:bodyPr>
          <a:lstStyle/>
          <a:p>
            <a:r>
              <a:rPr lang="en-US" sz="2000" dirty="0"/>
              <a:t>IoT Applications and M2M Communications are exposed to a wider attack surface when compared to the Mobile and the Internet</a:t>
            </a:r>
          </a:p>
          <a:p>
            <a:r>
              <a:rPr lang="en-US" sz="2000" dirty="0"/>
              <a:t>Other than wireless and mobile, IoT Devices are dispersed</a:t>
            </a:r>
          </a:p>
          <a:p>
            <a:r>
              <a:rPr lang="en-US" sz="2000" dirty="0"/>
              <a:t>IoT / M2M value chains has several Stakeholders</a:t>
            </a:r>
          </a:p>
          <a:p>
            <a:r>
              <a:rPr lang="en-US" sz="2000" dirty="0"/>
              <a:t>There is an absence of common standards and certifications</a:t>
            </a:r>
          </a:p>
          <a:p>
            <a:r>
              <a:rPr lang="en-US" sz="2000" dirty="0"/>
              <a:t>Absence of inter-operability and transferability standards exposes users</a:t>
            </a:r>
          </a:p>
          <a:p>
            <a:r>
              <a:rPr lang="en-US" sz="2000" dirty="0"/>
              <a:t>IoT use cases are often mission critical</a:t>
            </a:r>
          </a:p>
          <a:p>
            <a:r>
              <a:rPr lang="en-US" sz="2000" dirty="0"/>
              <a:t>Devices are constrained for resources (Battery, Size, Compute power, etc.)</a:t>
            </a:r>
          </a:p>
          <a:p>
            <a:r>
              <a:rPr lang="en-US" sz="2000" dirty="0"/>
              <a:t>Price competition exposes the industry to take short cuts</a:t>
            </a:r>
          </a:p>
        </p:txBody>
      </p:sp>
      <p:sp>
        <p:nvSpPr>
          <p:cNvPr id="4" name="Date Placeholder 3">
            <a:extLst>
              <a:ext uri="{FF2B5EF4-FFF2-40B4-BE49-F238E27FC236}">
                <a16:creationId xmlns:a16="http://schemas.microsoft.com/office/drawing/2014/main" id="{6B6BABF9-7C1A-4F01-816A-C5D9B3EC6863}"/>
              </a:ext>
            </a:extLst>
          </p:cNvPr>
          <p:cNvSpPr>
            <a:spLocks noGrp="1"/>
          </p:cNvSpPr>
          <p:nvPr>
            <p:ph type="dt" sz="half" idx="10"/>
          </p:nvPr>
        </p:nvSpPr>
        <p:spPr/>
        <p:txBody>
          <a:bodyPr/>
          <a:lstStyle/>
          <a:p>
            <a:r>
              <a:rPr lang="en-US" dirty="0"/>
              <a:t>25-Sep-2019</a:t>
            </a:r>
          </a:p>
        </p:txBody>
      </p:sp>
      <p:sp>
        <p:nvSpPr>
          <p:cNvPr id="5" name="Footer Placeholder 4">
            <a:extLst>
              <a:ext uri="{FF2B5EF4-FFF2-40B4-BE49-F238E27FC236}">
                <a16:creationId xmlns:a16="http://schemas.microsoft.com/office/drawing/2014/main" id="{F809ED8F-484B-4FEF-9446-1A7A33D5A8DB}"/>
              </a:ext>
            </a:extLst>
          </p:cNvPr>
          <p:cNvSpPr>
            <a:spLocks noGrp="1"/>
          </p:cNvSpPr>
          <p:nvPr>
            <p:ph type="ftr" sz="quarter" idx="11"/>
          </p:nvPr>
        </p:nvSpPr>
        <p:spPr/>
        <p:txBody>
          <a:bodyPr/>
          <a:lstStyle/>
          <a:p>
            <a:r>
              <a:rPr lang="en-US"/>
              <a:t>6</a:t>
            </a:r>
            <a:r>
              <a:rPr lang="en-US" baseline="30000"/>
              <a:t>th</a:t>
            </a:r>
            <a:r>
              <a:rPr lang="en-US"/>
              <a:t> oneM2M </a:t>
            </a:r>
            <a:r>
              <a:rPr lang="en-US" dirty="0"/>
              <a:t>Industry Day hosted by TSDSI</a:t>
            </a:r>
          </a:p>
        </p:txBody>
      </p:sp>
      <p:sp>
        <p:nvSpPr>
          <p:cNvPr id="6" name="Slide Number Placeholder 5">
            <a:extLst>
              <a:ext uri="{FF2B5EF4-FFF2-40B4-BE49-F238E27FC236}">
                <a16:creationId xmlns:a16="http://schemas.microsoft.com/office/drawing/2014/main" id="{B6E1F3C3-0478-4943-BBFC-F0087097303B}"/>
              </a:ext>
            </a:extLst>
          </p:cNvPr>
          <p:cNvSpPr>
            <a:spLocks noGrp="1"/>
          </p:cNvSpPr>
          <p:nvPr>
            <p:ph type="sldNum" sz="quarter" idx="12"/>
          </p:nvPr>
        </p:nvSpPr>
        <p:spPr/>
        <p:txBody>
          <a:bodyPr/>
          <a:lstStyle/>
          <a:p>
            <a:fld id="{B8729484-F6CD-49EB-A380-8A44EB504863}" type="slidenum">
              <a:rPr lang="en-US" smtClean="0"/>
              <a:t>4</a:t>
            </a:fld>
            <a:endParaRPr lang="en-US"/>
          </a:p>
        </p:txBody>
      </p:sp>
      <p:sp>
        <p:nvSpPr>
          <p:cNvPr id="12" name="Content Placeholder 11">
            <a:extLst>
              <a:ext uri="{FF2B5EF4-FFF2-40B4-BE49-F238E27FC236}">
                <a16:creationId xmlns:a16="http://schemas.microsoft.com/office/drawing/2014/main" id="{D51C4475-7F90-4F78-BA69-79DF82A8A038}"/>
              </a:ext>
            </a:extLst>
          </p:cNvPr>
          <p:cNvSpPr>
            <a:spLocks noGrp="1"/>
          </p:cNvSpPr>
          <p:nvPr>
            <p:ph sz="half" idx="2"/>
          </p:nvPr>
        </p:nvSpPr>
        <p:spPr>
          <a:xfrm>
            <a:off x="6393873" y="1163782"/>
            <a:ext cx="5181600" cy="5026429"/>
          </a:xfrm>
        </p:spPr>
        <p:txBody>
          <a:bodyPr>
            <a:noAutofit/>
          </a:bodyPr>
          <a:lstStyle/>
          <a:p>
            <a:r>
              <a:rPr lang="en-IN" sz="2000" dirty="0"/>
              <a:t>5G architecture pushes what was formerly core functionality out to the “edge” of the network</a:t>
            </a:r>
          </a:p>
          <a:p>
            <a:r>
              <a:rPr lang="en-IN" sz="2000" dirty="0"/>
              <a:t>This has big implications for 5G network security</a:t>
            </a:r>
          </a:p>
          <a:p>
            <a:pPr lvl="1"/>
            <a:r>
              <a:rPr lang="en-IN" sz="1600" dirty="0"/>
              <a:t>Billions of Devices, Device to Device interactions (relegating the core network to a non-essential element for some types of communications)</a:t>
            </a:r>
          </a:p>
          <a:p>
            <a:pPr lvl="1"/>
            <a:r>
              <a:rPr lang="en-IN" sz="1600" dirty="0"/>
              <a:t>200 times 4G bandwidth</a:t>
            </a:r>
          </a:p>
          <a:p>
            <a:r>
              <a:rPr lang="en-IN" sz="2000" dirty="0"/>
              <a:t>Security concerns</a:t>
            </a:r>
          </a:p>
          <a:p>
            <a:pPr lvl="1"/>
            <a:r>
              <a:rPr lang="en-GB" sz="1600" dirty="0"/>
              <a:t>potential for unsecure or compromised devices to be used for malicious activity </a:t>
            </a:r>
          </a:p>
          <a:p>
            <a:pPr lvl="1"/>
            <a:r>
              <a:rPr lang="en-GB" sz="1600" dirty="0"/>
              <a:t>Increases attack surface by orders of magnitude due to software virtualisation and cloud</a:t>
            </a:r>
          </a:p>
          <a:p>
            <a:pPr lvl="1"/>
            <a:r>
              <a:rPr lang="en-GB" sz="1600" dirty="0"/>
              <a:t>Data explosion leading to </a:t>
            </a:r>
            <a:r>
              <a:rPr lang="en-IN" sz="1600" dirty="0"/>
              <a:t>difficulty in detecting malicious traffic</a:t>
            </a:r>
          </a:p>
          <a:p>
            <a:pPr lvl="1"/>
            <a:r>
              <a:rPr lang="en-IN" sz="1600" dirty="0"/>
              <a:t>Major share of global economic output will come to rely on global data networks</a:t>
            </a:r>
          </a:p>
        </p:txBody>
      </p:sp>
    </p:spTree>
    <p:extLst>
      <p:ext uri="{BB962C8B-B14F-4D97-AF65-F5344CB8AC3E}">
        <p14:creationId xmlns:p14="http://schemas.microsoft.com/office/powerpoint/2010/main" val="5566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C00C7EC-E6CB-4AD9-AFF8-DF4CBA24E266}"/>
              </a:ext>
            </a:extLst>
          </p:cNvPr>
          <p:cNvSpPr>
            <a:spLocks noGrp="1"/>
          </p:cNvSpPr>
          <p:nvPr>
            <p:ph type="title"/>
          </p:nvPr>
        </p:nvSpPr>
        <p:spPr/>
        <p:txBody>
          <a:bodyPr>
            <a:normAutofit/>
          </a:bodyPr>
          <a:lstStyle/>
          <a:p>
            <a:r>
              <a:rPr lang="en-IN" dirty="0"/>
              <a:t>Apps need Reliable Connectivity &amp; Trust</a:t>
            </a:r>
          </a:p>
        </p:txBody>
      </p:sp>
      <p:pic>
        <p:nvPicPr>
          <p:cNvPr id="15" name="Content Placeholder 7">
            <a:extLst>
              <a:ext uri="{FF2B5EF4-FFF2-40B4-BE49-F238E27FC236}">
                <a16:creationId xmlns:a16="http://schemas.microsoft.com/office/drawing/2014/main" id="{3CFA574B-BE74-421C-896C-B35B16D22D2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582" y="2284474"/>
            <a:ext cx="2933516" cy="226871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F5DA2D3-D4B5-4432-9F93-9C09AC367809}"/>
              </a:ext>
            </a:extLst>
          </p:cNvPr>
          <p:cNvPicPr>
            <a:picLocks noChangeAspect="1"/>
          </p:cNvPicPr>
          <p:nvPr/>
        </p:nvPicPr>
        <p:blipFill>
          <a:blip r:embed="rId3"/>
          <a:stretch>
            <a:fillRect/>
          </a:stretch>
        </p:blipFill>
        <p:spPr>
          <a:xfrm>
            <a:off x="7343945" y="2016725"/>
            <a:ext cx="2878541" cy="2804213"/>
          </a:xfrm>
          <a:prstGeom prst="rect">
            <a:avLst/>
          </a:prstGeom>
        </p:spPr>
      </p:pic>
      <p:sp>
        <p:nvSpPr>
          <p:cNvPr id="17" name="Rectangle: Rounded Corners 16">
            <a:extLst>
              <a:ext uri="{FF2B5EF4-FFF2-40B4-BE49-F238E27FC236}">
                <a16:creationId xmlns:a16="http://schemas.microsoft.com/office/drawing/2014/main" id="{E75AC20E-1294-46D0-A6F1-B3491D6C502E}"/>
              </a:ext>
            </a:extLst>
          </p:cNvPr>
          <p:cNvSpPr/>
          <p:nvPr/>
        </p:nvSpPr>
        <p:spPr>
          <a:xfrm>
            <a:off x="5342739" y="1791276"/>
            <a:ext cx="1618423" cy="3275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211" tIns="35106" rIns="70211" bIns="35106" numCol="1" spcCol="0" rtlCol="0" fromWordArt="0" anchor="ctr" anchorCtr="0" forceAA="0" compatLnSpc="1">
            <a:prstTxWarp prst="textNoShape">
              <a:avLst/>
            </a:prstTxWarp>
            <a:noAutofit/>
          </a:bodyPr>
          <a:lstStyle/>
          <a:p>
            <a:pPr algn="ctr"/>
            <a:r>
              <a:rPr lang="en-IN" dirty="0"/>
              <a:t>Available, Reliable, Resilient, Remote Manageable Connectivity</a:t>
            </a:r>
          </a:p>
        </p:txBody>
      </p:sp>
      <p:sp>
        <p:nvSpPr>
          <p:cNvPr id="18" name="Rectangle: Rounded Corners 17">
            <a:extLst>
              <a:ext uri="{FF2B5EF4-FFF2-40B4-BE49-F238E27FC236}">
                <a16:creationId xmlns:a16="http://schemas.microsoft.com/office/drawing/2014/main" id="{D7C046A3-B9FA-4143-BFC6-8FCB5B80A891}"/>
              </a:ext>
            </a:extLst>
          </p:cNvPr>
          <p:cNvSpPr/>
          <p:nvPr/>
        </p:nvSpPr>
        <p:spPr>
          <a:xfrm>
            <a:off x="2285255" y="5567521"/>
            <a:ext cx="1954236" cy="2880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IN" dirty="0"/>
              <a:t>Device Security</a:t>
            </a:r>
          </a:p>
        </p:txBody>
      </p:sp>
      <p:sp>
        <p:nvSpPr>
          <p:cNvPr id="19" name="Arrow: Right 18">
            <a:extLst>
              <a:ext uri="{FF2B5EF4-FFF2-40B4-BE49-F238E27FC236}">
                <a16:creationId xmlns:a16="http://schemas.microsoft.com/office/drawing/2014/main" id="{58614988-2C24-4384-A348-BBA06BF6F354}"/>
              </a:ext>
            </a:extLst>
          </p:cNvPr>
          <p:cNvSpPr/>
          <p:nvPr/>
        </p:nvSpPr>
        <p:spPr>
          <a:xfrm>
            <a:off x="4816237" y="3181684"/>
            <a:ext cx="356696" cy="504056"/>
          </a:xfrm>
          <a:prstGeom prst="rightArrow">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0" name="Arrow: Right 19">
            <a:extLst>
              <a:ext uri="{FF2B5EF4-FFF2-40B4-BE49-F238E27FC236}">
                <a16:creationId xmlns:a16="http://schemas.microsoft.com/office/drawing/2014/main" id="{E94020F9-5800-4BFF-9656-23403001A14C}"/>
              </a:ext>
            </a:extLst>
          </p:cNvPr>
          <p:cNvSpPr/>
          <p:nvPr/>
        </p:nvSpPr>
        <p:spPr>
          <a:xfrm>
            <a:off x="6987350" y="3209098"/>
            <a:ext cx="356696" cy="504056"/>
          </a:xfrm>
          <a:prstGeom prst="rightArrow">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1" name="Rectangle: Rounded Corners 20">
            <a:extLst>
              <a:ext uri="{FF2B5EF4-FFF2-40B4-BE49-F238E27FC236}">
                <a16:creationId xmlns:a16="http://schemas.microsoft.com/office/drawing/2014/main" id="{5AEA6998-92B6-41F7-A5E5-4F7C30F26E46}"/>
              </a:ext>
            </a:extLst>
          </p:cNvPr>
          <p:cNvSpPr/>
          <p:nvPr/>
        </p:nvSpPr>
        <p:spPr>
          <a:xfrm>
            <a:off x="5183756" y="5567521"/>
            <a:ext cx="1954236" cy="2880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IN" dirty="0"/>
              <a:t>Connectivity</a:t>
            </a:r>
          </a:p>
        </p:txBody>
      </p:sp>
      <p:sp>
        <p:nvSpPr>
          <p:cNvPr id="22" name="Rectangle: Rounded Corners 21">
            <a:extLst>
              <a:ext uri="{FF2B5EF4-FFF2-40B4-BE49-F238E27FC236}">
                <a16:creationId xmlns:a16="http://schemas.microsoft.com/office/drawing/2014/main" id="{FA3230EE-D378-4AAF-8BA4-E41527B302D7}"/>
              </a:ext>
            </a:extLst>
          </p:cNvPr>
          <p:cNvSpPr/>
          <p:nvPr/>
        </p:nvSpPr>
        <p:spPr>
          <a:xfrm>
            <a:off x="7952510" y="5561749"/>
            <a:ext cx="2269975" cy="2880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IN" dirty="0"/>
              <a:t>Application Security</a:t>
            </a:r>
          </a:p>
        </p:txBody>
      </p:sp>
      <p:cxnSp>
        <p:nvCxnSpPr>
          <p:cNvPr id="25" name="Straight Connector 24">
            <a:extLst>
              <a:ext uri="{FF2B5EF4-FFF2-40B4-BE49-F238E27FC236}">
                <a16:creationId xmlns:a16="http://schemas.microsoft.com/office/drawing/2014/main" id="{EF72035D-C5B3-4F80-971C-F5279BD64A3F}"/>
              </a:ext>
            </a:extLst>
          </p:cNvPr>
          <p:cNvCxnSpPr>
            <a:cxnSpLocks/>
          </p:cNvCxnSpPr>
          <p:nvPr/>
        </p:nvCxnSpPr>
        <p:spPr>
          <a:xfrm>
            <a:off x="5194420" y="1505314"/>
            <a:ext cx="4701" cy="3907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926298-D403-4CAB-8197-5D7326B81FA4}"/>
              </a:ext>
            </a:extLst>
          </p:cNvPr>
          <p:cNvCxnSpPr>
            <a:cxnSpLocks/>
          </p:cNvCxnSpPr>
          <p:nvPr/>
        </p:nvCxnSpPr>
        <p:spPr>
          <a:xfrm>
            <a:off x="7083268" y="1528409"/>
            <a:ext cx="4701" cy="39071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6AF0D906-6CF4-449F-83A5-B47F0B00248E}"/>
              </a:ext>
            </a:extLst>
          </p:cNvPr>
          <p:cNvSpPr/>
          <p:nvPr/>
        </p:nvSpPr>
        <p:spPr>
          <a:xfrm>
            <a:off x="2285255" y="1038696"/>
            <a:ext cx="7937229" cy="2880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IN" dirty="0"/>
              <a:t>Trust and Privacy</a:t>
            </a:r>
          </a:p>
        </p:txBody>
      </p:sp>
      <p:sp>
        <p:nvSpPr>
          <p:cNvPr id="29" name="Date Placeholder 28">
            <a:extLst>
              <a:ext uri="{FF2B5EF4-FFF2-40B4-BE49-F238E27FC236}">
                <a16:creationId xmlns:a16="http://schemas.microsoft.com/office/drawing/2014/main" id="{89A024A0-028F-4D91-AAE8-CAAE107C6DC2}"/>
              </a:ext>
            </a:extLst>
          </p:cNvPr>
          <p:cNvSpPr>
            <a:spLocks noGrp="1"/>
          </p:cNvSpPr>
          <p:nvPr>
            <p:ph type="dt" sz="half" idx="10"/>
          </p:nvPr>
        </p:nvSpPr>
        <p:spPr/>
        <p:txBody>
          <a:bodyPr/>
          <a:lstStyle/>
          <a:p>
            <a:r>
              <a:rPr lang="en-US"/>
              <a:t>25-Sep-2019</a:t>
            </a:r>
          </a:p>
        </p:txBody>
      </p:sp>
      <p:sp>
        <p:nvSpPr>
          <p:cNvPr id="30" name="Footer Placeholder 29">
            <a:extLst>
              <a:ext uri="{FF2B5EF4-FFF2-40B4-BE49-F238E27FC236}">
                <a16:creationId xmlns:a16="http://schemas.microsoft.com/office/drawing/2014/main" id="{77E8BCDC-84FD-4351-A3DF-88AC9F480AC5}"/>
              </a:ext>
            </a:extLst>
          </p:cNvPr>
          <p:cNvSpPr>
            <a:spLocks noGrp="1"/>
          </p:cNvSpPr>
          <p:nvPr>
            <p:ph type="ftr" sz="quarter" idx="11"/>
          </p:nvPr>
        </p:nvSpPr>
        <p:spPr/>
        <p:txBody>
          <a:bodyPr/>
          <a:lstStyle/>
          <a:p>
            <a:r>
              <a:rPr lang="en-US"/>
              <a:t>3rd oneM2M Industry Day hosted by TSDSI</a:t>
            </a:r>
          </a:p>
        </p:txBody>
      </p:sp>
      <p:sp>
        <p:nvSpPr>
          <p:cNvPr id="31" name="Slide Number Placeholder 30">
            <a:extLst>
              <a:ext uri="{FF2B5EF4-FFF2-40B4-BE49-F238E27FC236}">
                <a16:creationId xmlns:a16="http://schemas.microsoft.com/office/drawing/2014/main" id="{C055413F-8B60-4EFB-B880-3C8643A0A560}"/>
              </a:ext>
            </a:extLst>
          </p:cNvPr>
          <p:cNvSpPr>
            <a:spLocks noGrp="1"/>
          </p:cNvSpPr>
          <p:nvPr>
            <p:ph type="sldNum" sz="quarter" idx="12"/>
          </p:nvPr>
        </p:nvSpPr>
        <p:spPr/>
        <p:txBody>
          <a:bodyPr/>
          <a:lstStyle/>
          <a:p>
            <a:fld id="{B8729484-F6CD-49EB-A380-8A44EB504863}" type="slidenum">
              <a:rPr lang="en-US" smtClean="0"/>
              <a:t>5</a:t>
            </a:fld>
            <a:endParaRPr lang="en-US"/>
          </a:p>
        </p:txBody>
      </p:sp>
    </p:spTree>
    <p:extLst>
      <p:ext uri="{BB962C8B-B14F-4D97-AF65-F5344CB8AC3E}">
        <p14:creationId xmlns:p14="http://schemas.microsoft.com/office/powerpoint/2010/main" val="85606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A5A5-82EE-4306-9717-5DD24C23F52B}"/>
              </a:ext>
            </a:extLst>
          </p:cNvPr>
          <p:cNvSpPr>
            <a:spLocks noGrp="1"/>
          </p:cNvSpPr>
          <p:nvPr>
            <p:ph type="title"/>
          </p:nvPr>
        </p:nvSpPr>
        <p:spPr/>
        <p:txBody>
          <a:bodyPr/>
          <a:lstStyle/>
          <a:p>
            <a:r>
              <a:rPr lang="en-IN" dirty="0"/>
              <a:t>Guiding OneM2M Reference Architecture</a:t>
            </a:r>
          </a:p>
        </p:txBody>
      </p:sp>
      <p:sp>
        <p:nvSpPr>
          <p:cNvPr id="6" name="TextBox 30">
            <a:extLst>
              <a:ext uri="{FF2B5EF4-FFF2-40B4-BE49-F238E27FC236}">
                <a16:creationId xmlns:a16="http://schemas.microsoft.com/office/drawing/2014/main" id="{AA701D7D-2598-43B8-8A19-1F6891436416}"/>
              </a:ext>
            </a:extLst>
          </p:cNvPr>
          <p:cNvSpPr txBox="1"/>
          <p:nvPr/>
        </p:nvSpPr>
        <p:spPr>
          <a:xfrm>
            <a:off x="4631418" y="3830322"/>
            <a:ext cx="2340398" cy="642630"/>
          </a:xfrm>
          <a:prstGeom prst="rect">
            <a:avLst/>
          </a:prstGeom>
          <a:noFill/>
        </p:spPr>
        <p:txBody>
          <a:bodyPr wrap="square" lIns="0" rIns="0" rtlCol="0">
            <a:noAutofit/>
          </a:bodyPr>
          <a:lstStyle/>
          <a:p>
            <a:pPr algn="ctr"/>
            <a:r>
              <a:rPr lang="en-US" sz="845" b="1" dirty="0">
                <a:solidFill>
                  <a:schemeClr val="accent6"/>
                </a:solidFill>
                <a:latin typeface="Trebuchet MS" pitchFamily="34" charset="0"/>
              </a:rPr>
              <a:t>Horizontal framework, APIs, </a:t>
            </a:r>
          </a:p>
          <a:p>
            <a:pPr algn="ctr"/>
            <a:r>
              <a:rPr lang="fr-FR" sz="845" b="1" dirty="0" err="1">
                <a:solidFill>
                  <a:schemeClr val="accent6"/>
                </a:solidFill>
                <a:latin typeface="Trebuchet MS" pitchFamily="34" charset="0"/>
              </a:rPr>
              <a:t>Objects</a:t>
            </a:r>
            <a:r>
              <a:rPr lang="fr-FR" sz="845" b="1" dirty="0">
                <a:solidFill>
                  <a:schemeClr val="accent6"/>
                </a:solidFill>
                <a:latin typeface="Trebuchet MS" pitchFamily="34" charset="0"/>
              </a:rPr>
              <a:t> as Resource</a:t>
            </a:r>
          </a:p>
          <a:p>
            <a:pPr algn="ctr"/>
            <a:r>
              <a:rPr lang="fr-FR" sz="845" b="1" dirty="0">
                <a:solidFill>
                  <a:schemeClr val="accent6"/>
                </a:solidFill>
                <a:latin typeface="Trebuchet MS" pitchFamily="34" charset="0"/>
              </a:rPr>
              <a:t>Access Control Policy </a:t>
            </a:r>
            <a:endParaRPr lang="en-US" sz="845" b="1" dirty="0">
              <a:solidFill>
                <a:schemeClr val="accent6"/>
              </a:solidFill>
              <a:latin typeface="Trebuchet MS" pitchFamily="34" charset="0"/>
            </a:endParaRPr>
          </a:p>
        </p:txBody>
      </p:sp>
      <p:sp>
        <p:nvSpPr>
          <p:cNvPr id="7" name="TextBox 31">
            <a:extLst>
              <a:ext uri="{FF2B5EF4-FFF2-40B4-BE49-F238E27FC236}">
                <a16:creationId xmlns:a16="http://schemas.microsoft.com/office/drawing/2014/main" id="{B4BF5E7A-0032-4479-AC10-E87A6B92DC01}"/>
              </a:ext>
            </a:extLst>
          </p:cNvPr>
          <p:cNvSpPr txBox="1"/>
          <p:nvPr/>
        </p:nvSpPr>
        <p:spPr>
          <a:xfrm>
            <a:off x="7151752" y="3838932"/>
            <a:ext cx="1926167" cy="683801"/>
          </a:xfrm>
          <a:prstGeom prst="rect">
            <a:avLst/>
          </a:prstGeom>
          <a:noFill/>
        </p:spPr>
        <p:txBody>
          <a:bodyPr wrap="square" lIns="0" rIns="0" rtlCol="0">
            <a:noAutofit/>
          </a:bodyPr>
          <a:lstStyle/>
          <a:p>
            <a:pPr algn="ctr"/>
            <a:r>
              <a:rPr lang="en-US" sz="845" b="1" dirty="0">
                <a:solidFill>
                  <a:schemeClr val="accent6"/>
                </a:solidFill>
                <a:latin typeface="Trebuchet MS" pitchFamily="34" charset="0"/>
              </a:rPr>
              <a:t>IoT Ontologies (formal description of concepts and relationships, e.g. W3C Semantic Sensor Network) as well as big data frameworks</a:t>
            </a:r>
          </a:p>
        </p:txBody>
      </p:sp>
      <p:sp>
        <p:nvSpPr>
          <p:cNvPr id="8" name="TextBox 21">
            <a:extLst>
              <a:ext uri="{FF2B5EF4-FFF2-40B4-BE49-F238E27FC236}">
                <a16:creationId xmlns:a16="http://schemas.microsoft.com/office/drawing/2014/main" id="{FA14E9FA-E5C1-430F-80ED-60DC1962B0EB}"/>
              </a:ext>
            </a:extLst>
          </p:cNvPr>
          <p:cNvSpPr txBox="1"/>
          <p:nvPr/>
        </p:nvSpPr>
        <p:spPr>
          <a:xfrm>
            <a:off x="2139848" y="3844849"/>
            <a:ext cx="1988970" cy="239456"/>
          </a:xfrm>
          <a:prstGeom prst="rect">
            <a:avLst/>
          </a:prstGeom>
          <a:noFill/>
        </p:spPr>
        <p:txBody>
          <a:bodyPr wrap="square" rtlCol="0">
            <a:noAutofit/>
          </a:bodyPr>
          <a:lstStyle/>
          <a:p>
            <a:pPr algn="ctr"/>
            <a:endParaRPr lang="en-US" sz="1075" b="1" dirty="0">
              <a:solidFill>
                <a:srgbClr val="404040"/>
              </a:solidFill>
              <a:latin typeface="Trebuchet MS" pitchFamily="34" charset="0"/>
            </a:endParaRPr>
          </a:p>
        </p:txBody>
      </p:sp>
      <p:sp>
        <p:nvSpPr>
          <p:cNvPr id="9" name="TextBox 19">
            <a:extLst>
              <a:ext uri="{FF2B5EF4-FFF2-40B4-BE49-F238E27FC236}">
                <a16:creationId xmlns:a16="http://schemas.microsoft.com/office/drawing/2014/main" id="{FA1C3ED8-0FB4-4E93-8E00-B8E54DB7D00F}"/>
              </a:ext>
            </a:extLst>
          </p:cNvPr>
          <p:cNvSpPr txBox="1"/>
          <p:nvPr/>
        </p:nvSpPr>
        <p:spPr>
          <a:xfrm>
            <a:off x="2171251" y="3805996"/>
            <a:ext cx="1926167" cy="716737"/>
          </a:xfrm>
          <a:prstGeom prst="rect">
            <a:avLst/>
          </a:prstGeom>
          <a:noFill/>
        </p:spPr>
        <p:txBody>
          <a:bodyPr wrap="square" lIns="0" rIns="0" rtlCol="0">
            <a:noAutofit/>
          </a:bodyPr>
          <a:lstStyle/>
          <a:p>
            <a:pPr algn="ctr"/>
            <a:r>
              <a:rPr lang="en-US" sz="845" b="1" dirty="0">
                <a:solidFill>
                  <a:schemeClr val="accent6"/>
                </a:solidFill>
                <a:latin typeface="Trebuchet MS" pitchFamily="34" charset="0"/>
              </a:rPr>
              <a:t>Legacy Solutions are Technology Verticals (</a:t>
            </a:r>
            <a:r>
              <a:rPr lang="en-US" sz="845" b="1" dirty="0" err="1">
                <a:solidFill>
                  <a:schemeClr val="accent6"/>
                </a:solidFill>
                <a:latin typeface="Trebuchet MS" pitchFamily="34" charset="0"/>
              </a:rPr>
              <a:t>Zigbee</a:t>
            </a:r>
            <a:r>
              <a:rPr lang="en-US" sz="845" b="1" dirty="0">
                <a:solidFill>
                  <a:schemeClr val="accent6"/>
                </a:solidFill>
                <a:latin typeface="Trebuchet MS" pitchFamily="34" charset="0"/>
              </a:rPr>
              <a:t>, DLMS for smart meters, etc.)</a:t>
            </a:r>
          </a:p>
        </p:txBody>
      </p:sp>
      <p:sp>
        <p:nvSpPr>
          <p:cNvPr id="10" name="Rectangle à coins arrondis 92">
            <a:extLst>
              <a:ext uri="{FF2B5EF4-FFF2-40B4-BE49-F238E27FC236}">
                <a16:creationId xmlns:a16="http://schemas.microsoft.com/office/drawing/2014/main" id="{2C8C845B-3137-43BB-A8EC-922ABAA0C1EF}"/>
              </a:ext>
            </a:extLst>
          </p:cNvPr>
          <p:cNvSpPr/>
          <p:nvPr/>
        </p:nvSpPr>
        <p:spPr>
          <a:xfrm>
            <a:off x="2809961" y="2054498"/>
            <a:ext cx="615988" cy="165856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sp>
        <p:nvSpPr>
          <p:cNvPr id="11" name="Rectangle à coins arrondis 93">
            <a:extLst>
              <a:ext uri="{FF2B5EF4-FFF2-40B4-BE49-F238E27FC236}">
                <a16:creationId xmlns:a16="http://schemas.microsoft.com/office/drawing/2014/main" id="{8C4EAA42-6CFC-4A46-B1F8-47B820C72EAA}"/>
              </a:ext>
            </a:extLst>
          </p:cNvPr>
          <p:cNvSpPr/>
          <p:nvPr/>
        </p:nvSpPr>
        <p:spPr>
          <a:xfrm>
            <a:off x="3479510" y="2054498"/>
            <a:ext cx="615988" cy="165856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sp>
        <p:nvSpPr>
          <p:cNvPr id="12" name="Rectangle à coins arrondis 95">
            <a:extLst>
              <a:ext uri="{FF2B5EF4-FFF2-40B4-BE49-F238E27FC236}">
                <a16:creationId xmlns:a16="http://schemas.microsoft.com/office/drawing/2014/main" id="{5C30D110-610C-4CA4-A897-7B8FF330F73E}"/>
              </a:ext>
            </a:extLst>
          </p:cNvPr>
          <p:cNvSpPr/>
          <p:nvPr/>
        </p:nvSpPr>
        <p:spPr>
          <a:xfrm>
            <a:off x="2148061" y="2054498"/>
            <a:ext cx="615988" cy="165856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grpSp>
        <p:nvGrpSpPr>
          <p:cNvPr id="13" name="Groupe 1">
            <a:extLst>
              <a:ext uri="{FF2B5EF4-FFF2-40B4-BE49-F238E27FC236}">
                <a16:creationId xmlns:a16="http://schemas.microsoft.com/office/drawing/2014/main" id="{95CB4DC2-5CFC-47A4-B7EE-9DA44F51E953}"/>
              </a:ext>
            </a:extLst>
          </p:cNvPr>
          <p:cNvGrpSpPr/>
          <p:nvPr/>
        </p:nvGrpSpPr>
        <p:grpSpPr>
          <a:xfrm>
            <a:off x="2861624" y="2583034"/>
            <a:ext cx="286808" cy="142757"/>
            <a:chOff x="3419883" y="4290178"/>
            <a:chExt cx="797047" cy="421410"/>
          </a:xfrm>
        </p:grpSpPr>
        <p:sp>
          <p:nvSpPr>
            <p:cNvPr id="14" name="Freeform 113">
              <a:extLst>
                <a:ext uri="{FF2B5EF4-FFF2-40B4-BE49-F238E27FC236}">
                  <a16:creationId xmlns:a16="http://schemas.microsoft.com/office/drawing/2014/main" id="{7327AD93-64A1-432A-A57E-FC8D8F84D24B}"/>
                </a:ext>
              </a:extLst>
            </p:cNvPr>
            <p:cNvSpPr>
              <a:spLocks/>
            </p:cNvSpPr>
            <p:nvPr/>
          </p:nvSpPr>
          <p:spPr bwMode="auto">
            <a:xfrm>
              <a:off x="3419883" y="4290178"/>
              <a:ext cx="164144" cy="342494"/>
            </a:xfrm>
            <a:custGeom>
              <a:avLst/>
              <a:gdLst/>
              <a:ahLst/>
              <a:cxnLst>
                <a:cxn ang="0">
                  <a:pos x="18" y="92"/>
                </a:cxn>
                <a:cxn ang="0">
                  <a:pos x="22" y="91"/>
                </a:cxn>
                <a:cxn ang="0">
                  <a:pos x="27" y="92"/>
                </a:cxn>
                <a:cxn ang="0">
                  <a:pos x="27" y="34"/>
                </a:cxn>
                <a:cxn ang="0">
                  <a:pos x="39" y="34"/>
                </a:cxn>
                <a:cxn ang="0">
                  <a:pos x="43" y="32"/>
                </a:cxn>
                <a:cxn ang="0">
                  <a:pos x="43" y="27"/>
                </a:cxn>
                <a:cxn ang="0">
                  <a:pos x="32" y="3"/>
                </a:cxn>
                <a:cxn ang="0">
                  <a:pos x="28" y="0"/>
                </a:cxn>
                <a:cxn ang="0">
                  <a:pos x="15" y="0"/>
                </a:cxn>
                <a:cxn ang="0">
                  <a:pos x="11" y="3"/>
                </a:cxn>
                <a:cxn ang="0">
                  <a:pos x="0" y="27"/>
                </a:cxn>
                <a:cxn ang="0">
                  <a:pos x="1" y="32"/>
                </a:cxn>
                <a:cxn ang="0">
                  <a:pos x="4" y="34"/>
                </a:cxn>
                <a:cxn ang="0">
                  <a:pos x="18" y="34"/>
                </a:cxn>
                <a:cxn ang="0">
                  <a:pos x="18" y="92"/>
                </a:cxn>
              </a:cxnLst>
              <a:rect l="0" t="0" r="r" b="b"/>
              <a:pathLst>
                <a:path w="44" h="92">
                  <a:moveTo>
                    <a:pt x="18" y="92"/>
                  </a:moveTo>
                  <a:cubicBezTo>
                    <a:pt x="19" y="92"/>
                    <a:pt x="21" y="91"/>
                    <a:pt x="22" y="91"/>
                  </a:cubicBezTo>
                  <a:cubicBezTo>
                    <a:pt x="24" y="91"/>
                    <a:pt x="25" y="92"/>
                    <a:pt x="27" y="92"/>
                  </a:cubicBezTo>
                  <a:cubicBezTo>
                    <a:pt x="27" y="34"/>
                    <a:pt x="27" y="34"/>
                    <a:pt x="27" y="34"/>
                  </a:cubicBezTo>
                  <a:cubicBezTo>
                    <a:pt x="39" y="34"/>
                    <a:pt x="39" y="34"/>
                    <a:pt x="39" y="34"/>
                  </a:cubicBezTo>
                  <a:cubicBezTo>
                    <a:pt x="41" y="34"/>
                    <a:pt x="42" y="33"/>
                    <a:pt x="43" y="32"/>
                  </a:cubicBezTo>
                  <a:cubicBezTo>
                    <a:pt x="44" y="30"/>
                    <a:pt x="44" y="29"/>
                    <a:pt x="43" y="27"/>
                  </a:cubicBezTo>
                  <a:cubicBezTo>
                    <a:pt x="32" y="3"/>
                    <a:pt x="32" y="3"/>
                    <a:pt x="32" y="3"/>
                  </a:cubicBezTo>
                  <a:cubicBezTo>
                    <a:pt x="31" y="1"/>
                    <a:pt x="30" y="0"/>
                    <a:pt x="28" y="0"/>
                  </a:cubicBezTo>
                  <a:cubicBezTo>
                    <a:pt x="15" y="0"/>
                    <a:pt x="15" y="0"/>
                    <a:pt x="15" y="0"/>
                  </a:cubicBezTo>
                  <a:cubicBezTo>
                    <a:pt x="14" y="0"/>
                    <a:pt x="12" y="1"/>
                    <a:pt x="11" y="3"/>
                  </a:cubicBezTo>
                  <a:cubicBezTo>
                    <a:pt x="0" y="27"/>
                    <a:pt x="0" y="27"/>
                    <a:pt x="0" y="27"/>
                  </a:cubicBezTo>
                  <a:cubicBezTo>
                    <a:pt x="0" y="29"/>
                    <a:pt x="0" y="30"/>
                    <a:pt x="1" y="32"/>
                  </a:cubicBezTo>
                  <a:cubicBezTo>
                    <a:pt x="1" y="33"/>
                    <a:pt x="3" y="34"/>
                    <a:pt x="4" y="34"/>
                  </a:cubicBezTo>
                  <a:cubicBezTo>
                    <a:pt x="18" y="34"/>
                    <a:pt x="18" y="34"/>
                    <a:pt x="18" y="34"/>
                  </a:cubicBezTo>
                  <a:lnTo>
                    <a:pt x="18" y="92"/>
                  </a:lnTo>
                  <a:close/>
                </a:path>
              </a:pathLst>
            </a:cu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en-US" sz="614">
                <a:latin typeface="Trebuchet MS" pitchFamily="34" charset="0"/>
                <a:cs typeface="Tahoma" pitchFamily="34" charset="0"/>
              </a:endParaRPr>
            </a:p>
          </p:txBody>
        </p:sp>
        <p:sp>
          <p:nvSpPr>
            <p:cNvPr id="15" name="Freeform 114">
              <a:extLst>
                <a:ext uri="{FF2B5EF4-FFF2-40B4-BE49-F238E27FC236}">
                  <a16:creationId xmlns:a16="http://schemas.microsoft.com/office/drawing/2014/main" id="{BA78558B-229E-4B54-8619-3131AF740B66}"/>
                </a:ext>
              </a:extLst>
            </p:cNvPr>
            <p:cNvSpPr>
              <a:spLocks/>
            </p:cNvSpPr>
            <p:nvPr/>
          </p:nvSpPr>
          <p:spPr bwMode="auto">
            <a:xfrm>
              <a:off x="3934412" y="4364359"/>
              <a:ext cx="282518" cy="347229"/>
            </a:xfrm>
            <a:custGeom>
              <a:avLst/>
              <a:gdLst/>
              <a:ahLst/>
              <a:cxnLst>
                <a:cxn ang="0">
                  <a:pos x="72" y="36"/>
                </a:cxn>
                <a:cxn ang="0">
                  <a:pos x="46" y="36"/>
                </a:cxn>
                <a:cxn ang="0">
                  <a:pos x="46" y="30"/>
                </a:cxn>
                <a:cxn ang="0">
                  <a:pos x="54" y="30"/>
                </a:cxn>
                <a:cxn ang="0">
                  <a:pos x="61" y="24"/>
                </a:cxn>
                <a:cxn ang="0">
                  <a:pos x="61" y="6"/>
                </a:cxn>
                <a:cxn ang="0">
                  <a:pos x="54" y="0"/>
                </a:cxn>
                <a:cxn ang="0">
                  <a:pos x="19" y="0"/>
                </a:cxn>
                <a:cxn ang="0">
                  <a:pos x="13" y="6"/>
                </a:cxn>
                <a:cxn ang="0">
                  <a:pos x="13" y="24"/>
                </a:cxn>
                <a:cxn ang="0">
                  <a:pos x="19" y="30"/>
                </a:cxn>
                <a:cxn ang="0">
                  <a:pos x="27" y="30"/>
                </a:cxn>
                <a:cxn ang="0">
                  <a:pos x="27" y="36"/>
                </a:cxn>
                <a:cxn ang="0">
                  <a:pos x="4" y="36"/>
                </a:cxn>
                <a:cxn ang="0">
                  <a:pos x="0" y="41"/>
                </a:cxn>
                <a:cxn ang="0">
                  <a:pos x="0" y="88"/>
                </a:cxn>
                <a:cxn ang="0">
                  <a:pos x="4" y="93"/>
                </a:cxn>
                <a:cxn ang="0">
                  <a:pos x="8" y="88"/>
                </a:cxn>
                <a:cxn ang="0">
                  <a:pos x="8" y="59"/>
                </a:cxn>
                <a:cxn ang="0">
                  <a:pos x="67" y="59"/>
                </a:cxn>
                <a:cxn ang="0">
                  <a:pos x="67" y="88"/>
                </a:cxn>
                <a:cxn ang="0">
                  <a:pos x="72" y="93"/>
                </a:cxn>
                <a:cxn ang="0">
                  <a:pos x="76" y="88"/>
                </a:cxn>
                <a:cxn ang="0">
                  <a:pos x="76" y="41"/>
                </a:cxn>
                <a:cxn ang="0">
                  <a:pos x="72" y="36"/>
                </a:cxn>
              </a:cxnLst>
              <a:rect l="0" t="0" r="r" b="b"/>
              <a:pathLst>
                <a:path w="76" h="93">
                  <a:moveTo>
                    <a:pt x="72" y="36"/>
                  </a:moveTo>
                  <a:cubicBezTo>
                    <a:pt x="46" y="36"/>
                    <a:pt x="46" y="36"/>
                    <a:pt x="46" y="36"/>
                  </a:cubicBezTo>
                  <a:cubicBezTo>
                    <a:pt x="46" y="30"/>
                    <a:pt x="46" y="30"/>
                    <a:pt x="46" y="30"/>
                  </a:cubicBezTo>
                  <a:cubicBezTo>
                    <a:pt x="54" y="30"/>
                    <a:pt x="54" y="30"/>
                    <a:pt x="54" y="30"/>
                  </a:cubicBezTo>
                  <a:cubicBezTo>
                    <a:pt x="58" y="30"/>
                    <a:pt x="61" y="28"/>
                    <a:pt x="61" y="24"/>
                  </a:cubicBezTo>
                  <a:cubicBezTo>
                    <a:pt x="61" y="6"/>
                    <a:pt x="61" y="6"/>
                    <a:pt x="61" y="6"/>
                  </a:cubicBezTo>
                  <a:cubicBezTo>
                    <a:pt x="61" y="3"/>
                    <a:pt x="58" y="0"/>
                    <a:pt x="54" y="0"/>
                  </a:cubicBezTo>
                  <a:cubicBezTo>
                    <a:pt x="19" y="0"/>
                    <a:pt x="19" y="0"/>
                    <a:pt x="19" y="0"/>
                  </a:cubicBezTo>
                  <a:cubicBezTo>
                    <a:pt x="16" y="0"/>
                    <a:pt x="13" y="3"/>
                    <a:pt x="13" y="6"/>
                  </a:cubicBezTo>
                  <a:cubicBezTo>
                    <a:pt x="13" y="24"/>
                    <a:pt x="13" y="24"/>
                    <a:pt x="13" y="24"/>
                  </a:cubicBezTo>
                  <a:cubicBezTo>
                    <a:pt x="13" y="28"/>
                    <a:pt x="16" y="30"/>
                    <a:pt x="19" y="30"/>
                  </a:cubicBezTo>
                  <a:cubicBezTo>
                    <a:pt x="27" y="30"/>
                    <a:pt x="27" y="30"/>
                    <a:pt x="27" y="30"/>
                  </a:cubicBezTo>
                  <a:cubicBezTo>
                    <a:pt x="27" y="36"/>
                    <a:pt x="27" y="36"/>
                    <a:pt x="27" y="36"/>
                  </a:cubicBezTo>
                  <a:cubicBezTo>
                    <a:pt x="4" y="36"/>
                    <a:pt x="4" y="36"/>
                    <a:pt x="4" y="36"/>
                  </a:cubicBezTo>
                  <a:cubicBezTo>
                    <a:pt x="1" y="36"/>
                    <a:pt x="0" y="38"/>
                    <a:pt x="0" y="41"/>
                  </a:cubicBezTo>
                  <a:cubicBezTo>
                    <a:pt x="0" y="88"/>
                    <a:pt x="0" y="88"/>
                    <a:pt x="0" y="88"/>
                  </a:cubicBezTo>
                  <a:cubicBezTo>
                    <a:pt x="0" y="91"/>
                    <a:pt x="1" y="93"/>
                    <a:pt x="4" y="93"/>
                  </a:cubicBezTo>
                  <a:cubicBezTo>
                    <a:pt x="6" y="93"/>
                    <a:pt x="8" y="91"/>
                    <a:pt x="8" y="88"/>
                  </a:cubicBezTo>
                  <a:cubicBezTo>
                    <a:pt x="8" y="59"/>
                    <a:pt x="8" y="59"/>
                    <a:pt x="8" y="59"/>
                  </a:cubicBezTo>
                  <a:cubicBezTo>
                    <a:pt x="67" y="59"/>
                    <a:pt x="67" y="59"/>
                    <a:pt x="67" y="59"/>
                  </a:cubicBezTo>
                  <a:cubicBezTo>
                    <a:pt x="67" y="88"/>
                    <a:pt x="67" y="88"/>
                    <a:pt x="67" y="88"/>
                  </a:cubicBezTo>
                  <a:cubicBezTo>
                    <a:pt x="67" y="91"/>
                    <a:pt x="69" y="93"/>
                    <a:pt x="72" y="93"/>
                  </a:cubicBezTo>
                  <a:cubicBezTo>
                    <a:pt x="74" y="93"/>
                    <a:pt x="76" y="91"/>
                    <a:pt x="76" y="88"/>
                  </a:cubicBezTo>
                  <a:cubicBezTo>
                    <a:pt x="76" y="41"/>
                    <a:pt x="76" y="41"/>
                    <a:pt x="76" y="41"/>
                  </a:cubicBezTo>
                  <a:cubicBezTo>
                    <a:pt x="76" y="38"/>
                    <a:pt x="74" y="36"/>
                    <a:pt x="72" y="36"/>
                  </a:cubicBezTo>
                  <a:close/>
                </a:path>
              </a:pathLst>
            </a:cu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en-US" sz="614">
                <a:latin typeface="Trebuchet MS" pitchFamily="34" charset="0"/>
                <a:cs typeface="Tahoma" pitchFamily="34" charset="0"/>
              </a:endParaRPr>
            </a:p>
          </p:txBody>
        </p:sp>
        <p:sp>
          <p:nvSpPr>
            <p:cNvPr id="16" name="Freeform 115">
              <a:extLst>
                <a:ext uri="{FF2B5EF4-FFF2-40B4-BE49-F238E27FC236}">
                  <a16:creationId xmlns:a16="http://schemas.microsoft.com/office/drawing/2014/main" id="{25B8C6AB-13C2-402D-AF83-FF3408F73EF5}"/>
                </a:ext>
              </a:extLst>
            </p:cNvPr>
            <p:cNvSpPr>
              <a:spLocks/>
            </p:cNvSpPr>
            <p:nvPr/>
          </p:nvSpPr>
          <p:spPr bwMode="auto">
            <a:xfrm>
              <a:off x="3538256" y="4419600"/>
              <a:ext cx="374060" cy="291988"/>
            </a:xfrm>
            <a:custGeom>
              <a:avLst/>
              <a:gdLst/>
              <a:ahLst/>
              <a:cxnLst>
                <a:cxn ang="0">
                  <a:pos x="95" y="21"/>
                </a:cxn>
                <a:cxn ang="0">
                  <a:pos x="89" y="21"/>
                </a:cxn>
                <a:cxn ang="0">
                  <a:pos x="89" y="4"/>
                </a:cxn>
                <a:cxn ang="0">
                  <a:pos x="85" y="0"/>
                </a:cxn>
                <a:cxn ang="0">
                  <a:pos x="15" y="0"/>
                </a:cxn>
                <a:cxn ang="0">
                  <a:pos x="11" y="4"/>
                </a:cxn>
                <a:cxn ang="0">
                  <a:pos x="11" y="21"/>
                </a:cxn>
                <a:cxn ang="0">
                  <a:pos x="4" y="21"/>
                </a:cxn>
                <a:cxn ang="0">
                  <a:pos x="0" y="26"/>
                </a:cxn>
                <a:cxn ang="0">
                  <a:pos x="0" y="56"/>
                </a:cxn>
                <a:cxn ang="0">
                  <a:pos x="4" y="61"/>
                </a:cxn>
                <a:cxn ang="0">
                  <a:pos x="12" y="61"/>
                </a:cxn>
                <a:cxn ang="0">
                  <a:pos x="12" y="73"/>
                </a:cxn>
                <a:cxn ang="0">
                  <a:pos x="17" y="78"/>
                </a:cxn>
                <a:cxn ang="0">
                  <a:pos x="21" y="73"/>
                </a:cxn>
                <a:cxn ang="0">
                  <a:pos x="21" y="61"/>
                </a:cxn>
                <a:cxn ang="0">
                  <a:pos x="79" y="61"/>
                </a:cxn>
                <a:cxn ang="0">
                  <a:pos x="79" y="73"/>
                </a:cxn>
                <a:cxn ang="0">
                  <a:pos x="83" y="78"/>
                </a:cxn>
                <a:cxn ang="0">
                  <a:pos x="88" y="73"/>
                </a:cxn>
                <a:cxn ang="0">
                  <a:pos x="88" y="61"/>
                </a:cxn>
                <a:cxn ang="0">
                  <a:pos x="95" y="61"/>
                </a:cxn>
                <a:cxn ang="0">
                  <a:pos x="100" y="56"/>
                </a:cxn>
                <a:cxn ang="0">
                  <a:pos x="100" y="26"/>
                </a:cxn>
                <a:cxn ang="0">
                  <a:pos x="95" y="21"/>
                </a:cxn>
              </a:cxnLst>
              <a:rect l="0" t="0" r="r" b="b"/>
              <a:pathLst>
                <a:path w="100" h="78">
                  <a:moveTo>
                    <a:pt x="95" y="21"/>
                  </a:moveTo>
                  <a:cubicBezTo>
                    <a:pt x="89" y="21"/>
                    <a:pt x="89" y="21"/>
                    <a:pt x="89" y="21"/>
                  </a:cubicBezTo>
                  <a:cubicBezTo>
                    <a:pt x="89" y="4"/>
                    <a:pt x="89" y="4"/>
                    <a:pt x="89" y="4"/>
                  </a:cubicBezTo>
                  <a:cubicBezTo>
                    <a:pt x="89" y="2"/>
                    <a:pt x="87" y="0"/>
                    <a:pt x="85" y="0"/>
                  </a:cubicBezTo>
                  <a:cubicBezTo>
                    <a:pt x="15" y="0"/>
                    <a:pt x="15" y="0"/>
                    <a:pt x="15" y="0"/>
                  </a:cubicBezTo>
                  <a:cubicBezTo>
                    <a:pt x="13" y="0"/>
                    <a:pt x="11" y="2"/>
                    <a:pt x="11" y="4"/>
                  </a:cubicBezTo>
                  <a:cubicBezTo>
                    <a:pt x="11" y="21"/>
                    <a:pt x="11" y="21"/>
                    <a:pt x="11" y="21"/>
                  </a:cubicBezTo>
                  <a:cubicBezTo>
                    <a:pt x="4" y="21"/>
                    <a:pt x="4" y="21"/>
                    <a:pt x="4" y="21"/>
                  </a:cubicBezTo>
                  <a:cubicBezTo>
                    <a:pt x="2" y="21"/>
                    <a:pt x="0" y="23"/>
                    <a:pt x="0" y="26"/>
                  </a:cubicBezTo>
                  <a:cubicBezTo>
                    <a:pt x="0" y="56"/>
                    <a:pt x="0" y="56"/>
                    <a:pt x="0" y="56"/>
                  </a:cubicBezTo>
                  <a:cubicBezTo>
                    <a:pt x="0" y="59"/>
                    <a:pt x="2" y="61"/>
                    <a:pt x="4" y="61"/>
                  </a:cubicBezTo>
                  <a:cubicBezTo>
                    <a:pt x="12" y="61"/>
                    <a:pt x="12" y="61"/>
                    <a:pt x="12" y="61"/>
                  </a:cubicBezTo>
                  <a:cubicBezTo>
                    <a:pt x="12" y="73"/>
                    <a:pt x="12" y="73"/>
                    <a:pt x="12" y="73"/>
                  </a:cubicBezTo>
                  <a:cubicBezTo>
                    <a:pt x="12" y="76"/>
                    <a:pt x="14" y="78"/>
                    <a:pt x="17" y="78"/>
                  </a:cubicBezTo>
                  <a:cubicBezTo>
                    <a:pt x="19" y="78"/>
                    <a:pt x="21" y="76"/>
                    <a:pt x="21" y="73"/>
                  </a:cubicBezTo>
                  <a:cubicBezTo>
                    <a:pt x="21" y="61"/>
                    <a:pt x="21" y="61"/>
                    <a:pt x="21" y="61"/>
                  </a:cubicBezTo>
                  <a:cubicBezTo>
                    <a:pt x="79" y="61"/>
                    <a:pt x="79" y="61"/>
                    <a:pt x="79" y="61"/>
                  </a:cubicBezTo>
                  <a:cubicBezTo>
                    <a:pt x="79" y="73"/>
                    <a:pt x="79" y="73"/>
                    <a:pt x="79" y="73"/>
                  </a:cubicBezTo>
                  <a:cubicBezTo>
                    <a:pt x="79" y="76"/>
                    <a:pt x="81" y="78"/>
                    <a:pt x="83" y="78"/>
                  </a:cubicBezTo>
                  <a:cubicBezTo>
                    <a:pt x="86" y="78"/>
                    <a:pt x="88" y="76"/>
                    <a:pt x="88" y="73"/>
                  </a:cubicBezTo>
                  <a:cubicBezTo>
                    <a:pt x="88" y="61"/>
                    <a:pt x="88" y="61"/>
                    <a:pt x="88" y="61"/>
                  </a:cubicBezTo>
                  <a:cubicBezTo>
                    <a:pt x="95" y="61"/>
                    <a:pt x="95" y="61"/>
                    <a:pt x="95" y="61"/>
                  </a:cubicBezTo>
                  <a:cubicBezTo>
                    <a:pt x="98" y="61"/>
                    <a:pt x="100" y="59"/>
                    <a:pt x="100" y="56"/>
                  </a:cubicBezTo>
                  <a:cubicBezTo>
                    <a:pt x="100" y="26"/>
                    <a:pt x="100" y="26"/>
                    <a:pt x="100" y="26"/>
                  </a:cubicBezTo>
                  <a:cubicBezTo>
                    <a:pt x="100" y="23"/>
                    <a:pt x="98" y="21"/>
                    <a:pt x="95" y="21"/>
                  </a:cubicBezTo>
                  <a:close/>
                </a:path>
              </a:pathLst>
            </a:cu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en-US" sz="614">
                <a:latin typeface="Trebuchet MS" pitchFamily="34" charset="0"/>
                <a:cs typeface="Tahoma" pitchFamily="34" charset="0"/>
              </a:endParaRPr>
            </a:p>
          </p:txBody>
        </p:sp>
      </p:grpSp>
      <p:sp>
        <p:nvSpPr>
          <p:cNvPr id="17" name="Freeform 141">
            <a:extLst>
              <a:ext uri="{FF2B5EF4-FFF2-40B4-BE49-F238E27FC236}">
                <a16:creationId xmlns:a16="http://schemas.microsoft.com/office/drawing/2014/main" id="{B97896FB-CC6D-448B-B752-A0B7A2E45484}"/>
              </a:ext>
            </a:extLst>
          </p:cNvPr>
          <p:cNvSpPr>
            <a:spLocks noEditPoints="1"/>
          </p:cNvSpPr>
          <p:nvPr/>
        </p:nvSpPr>
        <p:spPr bwMode="auto">
          <a:xfrm>
            <a:off x="3522097" y="3048530"/>
            <a:ext cx="144456" cy="212176"/>
          </a:xfrm>
          <a:custGeom>
            <a:avLst/>
            <a:gdLst/>
            <a:ahLst/>
            <a:cxnLst>
              <a:cxn ang="0">
                <a:pos x="445" y="1123"/>
              </a:cxn>
              <a:cxn ang="0">
                <a:pos x="445" y="418"/>
              </a:cxn>
              <a:cxn ang="0">
                <a:pos x="446" y="417"/>
              </a:cxn>
              <a:cxn ang="0">
                <a:pos x="502" y="571"/>
              </a:cxn>
              <a:cxn ang="0">
                <a:pos x="630" y="753"/>
              </a:cxn>
              <a:cxn ang="0">
                <a:pos x="651" y="755"/>
              </a:cxn>
              <a:cxn ang="0">
                <a:pos x="661" y="733"/>
              </a:cxn>
              <a:cxn ang="0">
                <a:pos x="583" y="534"/>
              </a:cxn>
              <a:cxn ang="0">
                <a:pos x="479" y="385"/>
              </a:cxn>
              <a:cxn ang="0">
                <a:pos x="484" y="361"/>
              </a:cxn>
              <a:cxn ang="0">
                <a:pos x="475" y="328"/>
              </a:cxn>
              <a:cxn ang="0">
                <a:pos x="606" y="212"/>
              </a:cxn>
              <a:cxn ang="0">
                <a:pos x="728" y="26"/>
              </a:cxn>
              <a:cxn ang="0">
                <a:pos x="722" y="6"/>
              </a:cxn>
              <a:cxn ang="0">
                <a:pos x="699" y="4"/>
              </a:cxn>
              <a:cxn ang="0">
                <a:pos x="543" y="150"/>
              </a:cxn>
              <a:cxn ang="0">
                <a:pos x="442" y="303"/>
              </a:cxn>
              <a:cxn ang="0">
                <a:pos x="422" y="299"/>
              </a:cxn>
              <a:cxn ang="0">
                <a:pos x="383" y="314"/>
              </a:cxn>
              <a:cxn ang="0">
                <a:pos x="273" y="244"/>
              </a:cxn>
              <a:cxn ang="0">
                <a:pos x="206" y="289"/>
              </a:cxn>
              <a:cxn ang="0">
                <a:pos x="134" y="218"/>
              </a:cxn>
              <a:cxn ang="0">
                <a:pos x="140" y="190"/>
              </a:cxn>
              <a:cxn ang="0">
                <a:pos x="22" y="162"/>
              </a:cxn>
              <a:cxn ang="0">
                <a:pos x="4" y="174"/>
              </a:cxn>
              <a:cxn ang="0">
                <a:pos x="10" y="197"/>
              </a:cxn>
              <a:cxn ang="0">
                <a:pos x="195" y="303"/>
              </a:cxn>
              <a:cxn ang="0">
                <a:pos x="362" y="352"/>
              </a:cxn>
              <a:cxn ang="0">
                <a:pos x="361" y="361"/>
              </a:cxn>
              <a:cxn ang="0">
                <a:pos x="400" y="418"/>
              </a:cxn>
              <a:cxn ang="0">
                <a:pos x="400" y="1123"/>
              </a:cxn>
              <a:cxn ang="0">
                <a:pos x="424" y="1138"/>
              </a:cxn>
              <a:cxn ang="0">
                <a:pos x="445" y="1123"/>
              </a:cxn>
              <a:cxn ang="0">
                <a:pos x="205" y="245"/>
              </a:cxn>
              <a:cxn ang="0">
                <a:pos x="233" y="217"/>
              </a:cxn>
              <a:cxn ang="0">
                <a:pos x="205" y="190"/>
              </a:cxn>
              <a:cxn ang="0">
                <a:pos x="178" y="217"/>
              </a:cxn>
              <a:cxn ang="0">
                <a:pos x="205" y="245"/>
              </a:cxn>
            </a:cxnLst>
            <a:rect l="0" t="0" r="r" b="b"/>
            <a:pathLst>
              <a:path w="728" h="1138">
                <a:moveTo>
                  <a:pt x="445" y="1123"/>
                </a:moveTo>
                <a:cubicBezTo>
                  <a:pt x="445" y="418"/>
                  <a:pt x="445" y="418"/>
                  <a:pt x="445" y="418"/>
                </a:cubicBezTo>
                <a:cubicBezTo>
                  <a:pt x="445" y="418"/>
                  <a:pt x="446" y="418"/>
                  <a:pt x="446" y="417"/>
                </a:cubicBezTo>
                <a:cubicBezTo>
                  <a:pt x="456" y="450"/>
                  <a:pt x="479" y="521"/>
                  <a:pt x="502" y="571"/>
                </a:cubicBezTo>
                <a:cubicBezTo>
                  <a:pt x="533" y="638"/>
                  <a:pt x="630" y="753"/>
                  <a:pt x="630" y="753"/>
                </a:cubicBezTo>
                <a:cubicBezTo>
                  <a:pt x="630" y="753"/>
                  <a:pt x="645" y="758"/>
                  <a:pt x="651" y="755"/>
                </a:cubicBezTo>
                <a:cubicBezTo>
                  <a:pt x="659" y="751"/>
                  <a:pt x="661" y="733"/>
                  <a:pt x="661" y="733"/>
                </a:cubicBezTo>
                <a:cubicBezTo>
                  <a:pt x="661" y="733"/>
                  <a:pt x="607" y="576"/>
                  <a:pt x="583" y="534"/>
                </a:cubicBezTo>
                <a:cubicBezTo>
                  <a:pt x="562" y="498"/>
                  <a:pt x="496" y="408"/>
                  <a:pt x="479" y="385"/>
                </a:cubicBezTo>
                <a:cubicBezTo>
                  <a:pt x="482" y="377"/>
                  <a:pt x="484" y="369"/>
                  <a:pt x="484" y="361"/>
                </a:cubicBezTo>
                <a:cubicBezTo>
                  <a:pt x="484" y="349"/>
                  <a:pt x="481" y="338"/>
                  <a:pt x="475" y="328"/>
                </a:cubicBezTo>
                <a:cubicBezTo>
                  <a:pt x="493" y="314"/>
                  <a:pt x="563" y="259"/>
                  <a:pt x="606" y="212"/>
                </a:cubicBezTo>
                <a:cubicBezTo>
                  <a:pt x="657" y="159"/>
                  <a:pt x="728" y="26"/>
                  <a:pt x="728" y="26"/>
                </a:cubicBezTo>
                <a:cubicBezTo>
                  <a:pt x="728" y="26"/>
                  <a:pt x="728" y="11"/>
                  <a:pt x="722" y="6"/>
                </a:cubicBezTo>
                <a:cubicBezTo>
                  <a:pt x="716" y="0"/>
                  <a:pt x="699" y="4"/>
                  <a:pt x="699" y="4"/>
                </a:cubicBezTo>
                <a:cubicBezTo>
                  <a:pt x="699" y="4"/>
                  <a:pt x="572" y="113"/>
                  <a:pt x="543" y="150"/>
                </a:cubicBezTo>
                <a:cubicBezTo>
                  <a:pt x="517" y="183"/>
                  <a:pt x="457" y="278"/>
                  <a:pt x="442" y="303"/>
                </a:cubicBezTo>
                <a:cubicBezTo>
                  <a:pt x="436" y="300"/>
                  <a:pt x="429" y="299"/>
                  <a:pt x="422" y="299"/>
                </a:cubicBezTo>
                <a:cubicBezTo>
                  <a:pt x="407" y="299"/>
                  <a:pt x="394" y="305"/>
                  <a:pt x="383" y="314"/>
                </a:cubicBezTo>
                <a:cubicBezTo>
                  <a:pt x="366" y="302"/>
                  <a:pt x="319" y="270"/>
                  <a:pt x="273" y="244"/>
                </a:cubicBezTo>
                <a:cubicBezTo>
                  <a:pt x="262" y="270"/>
                  <a:pt x="236" y="289"/>
                  <a:pt x="206" y="289"/>
                </a:cubicBezTo>
                <a:cubicBezTo>
                  <a:pt x="167" y="289"/>
                  <a:pt x="134" y="257"/>
                  <a:pt x="134" y="218"/>
                </a:cubicBezTo>
                <a:cubicBezTo>
                  <a:pt x="134" y="208"/>
                  <a:pt x="136" y="199"/>
                  <a:pt x="140" y="190"/>
                </a:cubicBezTo>
                <a:cubicBezTo>
                  <a:pt x="80" y="174"/>
                  <a:pt x="22" y="162"/>
                  <a:pt x="22" y="162"/>
                </a:cubicBezTo>
                <a:cubicBezTo>
                  <a:pt x="22" y="162"/>
                  <a:pt x="7" y="167"/>
                  <a:pt x="4" y="174"/>
                </a:cubicBezTo>
                <a:cubicBezTo>
                  <a:pt x="0" y="181"/>
                  <a:pt x="10" y="197"/>
                  <a:pt x="10" y="197"/>
                </a:cubicBezTo>
                <a:cubicBezTo>
                  <a:pt x="10" y="197"/>
                  <a:pt x="151" y="286"/>
                  <a:pt x="195" y="303"/>
                </a:cubicBezTo>
                <a:cubicBezTo>
                  <a:pt x="231" y="317"/>
                  <a:pt x="325" y="342"/>
                  <a:pt x="362" y="352"/>
                </a:cubicBezTo>
                <a:cubicBezTo>
                  <a:pt x="361" y="355"/>
                  <a:pt x="361" y="358"/>
                  <a:pt x="361" y="361"/>
                </a:cubicBezTo>
                <a:cubicBezTo>
                  <a:pt x="361" y="387"/>
                  <a:pt x="377" y="409"/>
                  <a:pt x="400" y="418"/>
                </a:cubicBezTo>
                <a:cubicBezTo>
                  <a:pt x="400" y="1123"/>
                  <a:pt x="400" y="1123"/>
                  <a:pt x="400" y="1123"/>
                </a:cubicBezTo>
                <a:cubicBezTo>
                  <a:pt x="400" y="1123"/>
                  <a:pt x="402" y="1138"/>
                  <a:pt x="424" y="1138"/>
                </a:cubicBezTo>
                <a:cubicBezTo>
                  <a:pt x="424" y="1138"/>
                  <a:pt x="445" y="1137"/>
                  <a:pt x="445" y="1123"/>
                </a:cubicBezTo>
                <a:close/>
                <a:moveTo>
                  <a:pt x="205" y="245"/>
                </a:moveTo>
                <a:cubicBezTo>
                  <a:pt x="220" y="245"/>
                  <a:pt x="233" y="232"/>
                  <a:pt x="233" y="217"/>
                </a:cubicBezTo>
                <a:cubicBezTo>
                  <a:pt x="233" y="202"/>
                  <a:pt x="220" y="190"/>
                  <a:pt x="205" y="190"/>
                </a:cubicBezTo>
                <a:cubicBezTo>
                  <a:pt x="190" y="190"/>
                  <a:pt x="178" y="202"/>
                  <a:pt x="178" y="217"/>
                </a:cubicBezTo>
                <a:cubicBezTo>
                  <a:pt x="178" y="232"/>
                  <a:pt x="190" y="245"/>
                  <a:pt x="205" y="245"/>
                </a:cubicBezTo>
                <a:close/>
              </a:path>
            </a:pathLst>
          </a:cu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sz="614">
              <a:latin typeface="+mn-lt"/>
            </a:endParaRPr>
          </a:p>
        </p:txBody>
      </p:sp>
      <p:grpSp>
        <p:nvGrpSpPr>
          <p:cNvPr id="18" name="Group 413">
            <a:extLst>
              <a:ext uri="{FF2B5EF4-FFF2-40B4-BE49-F238E27FC236}">
                <a16:creationId xmlns:a16="http://schemas.microsoft.com/office/drawing/2014/main" id="{857C8CC1-56B0-4450-A47F-DFF0D0A07338}"/>
              </a:ext>
            </a:extLst>
          </p:cNvPr>
          <p:cNvGrpSpPr/>
          <p:nvPr/>
        </p:nvGrpSpPr>
        <p:grpSpPr>
          <a:xfrm>
            <a:off x="3714690" y="2791031"/>
            <a:ext cx="142770" cy="151938"/>
            <a:chOff x="5470525" y="4935538"/>
            <a:chExt cx="474663" cy="536575"/>
          </a:xfrm>
          <a:solidFill>
            <a:schemeClr val="tx2"/>
          </a:solidFill>
        </p:grpSpPr>
        <p:sp>
          <p:nvSpPr>
            <p:cNvPr id="19" name="Oval 5">
              <a:extLst>
                <a:ext uri="{FF2B5EF4-FFF2-40B4-BE49-F238E27FC236}">
                  <a16:creationId xmlns:a16="http://schemas.microsoft.com/office/drawing/2014/main" id="{D1A10380-6105-485B-ABCF-F522A7AEC5C1}"/>
                </a:ext>
              </a:extLst>
            </p:cNvPr>
            <p:cNvSpPr>
              <a:spLocks noChangeArrowheads="1"/>
            </p:cNvSpPr>
            <p:nvPr/>
          </p:nvSpPr>
          <p:spPr bwMode="auto">
            <a:xfrm>
              <a:off x="5567363" y="4954588"/>
              <a:ext cx="50800" cy="508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0" name="Freeform 6">
              <a:extLst>
                <a:ext uri="{FF2B5EF4-FFF2-40B4-BE49-F238E27FC236}">
                  <a16:creationId xmlns:a16="http://schemas.microsoft.com/office/drawing/2014/main" id="{EF0474C1-759F-4D86-8081-AE04CC035D15}"/>
                </a:ext>
              </a:extLst>
            </p:cNvPr>
            <p:cNvSpPr>
              <a:spLocks noEditPoints="1"/>
            </p:cNvSpPr>
            <p:nvPr/>
          </p:nvSpPr>
          <p:spPr bwMode="auto">
            <a:xfrm>
              <a:off x="5470525" y="4935538"/>
              <a:ext cx="474663" cy="474663"/>
            </a:xfrm>
            <a:custGeom>
              <a:avLst/>
              <a:gdLst>
                <a:gd name="T0" fmla="*/ 84 w 168"/>
                <a:gd name="T1" fmla="*/ 0 h 168"/>
                <a:gd name="T2" fmla="*/ 63 w 168"/>
                <a:gd name="T3" fmla="*/ 3 h 168"/>
                <a:gd name="T4" fmla="*/ 66 w 168"/>
                <a:gd name="T5" fmla="*/ 14 h 168"/>
                <a:gd name="T6" fmla="*/ 42 w 168"/>
                <a:gd name="T7" fmla="*/ 39 h 168"/>
                <a:gd name="T8" fmla="*/ 22 w 168"/>
                <a:gd name="T9" fmla="*/ 28 h 168"/>
                <a:gd name="T10" fmla="*/ 0 w 168"/>
                <a:gd name="T11" fmla="*/ 84 h 168"/>
                <a:gd name="T12" fmla="*/ 84 w 168"/>
                <a:gd name="T13" fmla="*/ 168 h 168"/>
                <a:gd name="T14" fmla="*/ 168 w 168"/>
                <a:gd name="T15" fmla="*/ 84 h 168"/>
                <a:gd name="T16" fmla="*/ 84 w 168"/>
                <a:gd name="T17" fmla="*/ 0 h 168"/>
                <a:gd name="T18" fmla="*/ 35 w 168"/>
                <a:gd name="T19" fmla="*/ 111 h 168"/>
                <a:gd name="T20" fmla="*/ 20 w 168"/>
                <a:gd name="T21" fmla="*/ 97 h 168"/>
                <a:gd name="T22" fmla="*/ 35 w 168"/>
                <a:gd name="T23" fmla="*/ 82 h 168"/>
                <a:gd name="T24" fmla="*/ 50 w 168"/>
                <a:gd name="T25" fmla="*/ 97 h 168"/>
                <a:gd name="T26" fmla="*/ 35 w 168"/>
                <a:gd name="T27" fmla="*/ 111 h 168"/>
                <a:gd name="T28" fmla="*/ 84 w 168"/>
                <a:gd name="T29" fmla="*/ 147 h 168"/>
                <a:gd name="T30" fmla="*/ 56 w 168"/>
                <a:gd name="T31" fmla="*/ 119 h 168"/>
                <a:gd name="T32" fmla="*/ 84 w 168"/>
                <a:gd name="T33" fmla="*/ 91 h 168"/>
                <a:gd name="T34" fmla="*/ 112 w 168"/>
                <a:gd name="T35" fmla="*/ 119 h 168"/>
                <a:gd name="T36" fmla="*/ 84 w 168"/>
                <a:gd name="T37" fmla="*/ 147 h 168"/>
                <a:gd name="T38" fmla="*/ 129 w 168"/>
                <a:gd name="T39" fmla="*/ 70 h 168"/>
                <a:gd name="T40" fmla="*/ 34 w 168"/>
                <a:gd name="T41" fmla="*/ 70 h 168"/>
                <a:gd name="T42" fmla="*/ 34 w 168"/>
                <a:gd name="T43" fmla="*/ 46 h 168"/>
                <a:gd name="T44" fmla="*/ 129 w 168"/>
                <a:gd name="T45" fmla="*/ 46 h 168"/>
                <a:gd name="T46" fmla="*/ 129 w 168"/>
                <a:gd name="T47"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168">
                  <a:moveTo>
                    <a:pt x="84" y="0"/>
                  </a:moveTo>
                  <a:cubicBezTo>
                    <a:pt x="77" y="0"/>
                    <a:pt x="69" y="1"/>
                    <a:pt x="63" y="3"/>
                  </a:cubicBezTo>
                  <a:cubicBezTo>
                    <a:pt x="65" y="6"/>
                    <a:pt x="66" y="10"/>
                    <a:pt x="66" y="14"/>
                  </a:cubicBezTo>
                  <a:cubicBezTo>
                    <a:pt x="66" y="28"/>
                    <a:pt x="55" y="39"/>
                    <a:pt x="42" y="39"/>
                  </a:cubicBezTo>
                  <a:cubicBezTo>
                    <a:pt x="33" y="39"/>
                    <a:pt x="26" y="34"/>
                    <a:pt x="22" y="28"/>
                  </a:cubicBezTo>
                  <a:cubicBezTo>
                    <a:pt x="8" y="43"/>
                    <a:pt x="0" y="62"/>
                    <a:pt x="0" y="84"/>
                  </a:cubicBezTo>
                  <a:cubicBezTo>
                    <a:pt x="0" y="130"/>
                    <a:pt x="38" y="168"/>
                    <a:pt x="84" y="168"/>
                  </a:cubicBezTo>
                  <a:cubicBezTo>
                    <a:pt x="130" y="168"/>
                    <a:pt x="168" y="130"/>
                    <a:pt x="168" y="84"/>
                  </a:cubicBezTo>
                  <a:cubicBezTo>
                    <a:pt x="168" y="37"/>
                    <a:pt x="130" y="0"/>
                    <a:pt x="84" y="0"/>
                  </a:cubicBezTo>
                  <a:close/>
                  <a:moveTo>
                    <a:pt x="35" y="111"/>
                  </a:moveTo>
                  <a:cubicBezTo>
                    <a:pt x="27" y="111"/>
                    <a:pt x="20" y="105"/>
                    <a:pt x="20" y="97"/>
                  </a:cubicBezTo>
                  <a:cubicBezTo>
                    <a:pt x="20" y="89"/>
                    <a:pt x="27" y="82"/>
                    <a:pt x="35" y="82"/>
                  </a:cubicBezTo>
                  <a:cubicBezTo>
                    <a:pt x="43" y="82"/>
                    <a:pt x="50" y="89"/>
                    <a:pt x="50" y="97"/>
                  </a:cubicBezTo>
                  <a:cubicBezTo>
                    <a:pt x="50" y="105"/>
                    <a:pt x="43" y="111"/>
                    <a:pt x="35" y="111"/>
                  </a:cubicBezTo>
                  <a:close/>
                  <a:moveTo>
                    <a:pt x="84" y="147"/>
                  </a:moveTo>
                  <a:cubicBezTo>
                    <a:pt x="69" y="147"/>
                    <a:pt x="56" y="134"/>
                    <a:pt x="56" y="119"/>
                  </a:cubicBezTo>
                  <a:cubicBezTo>
                    <a:pt x="56" y="103"/>
                    <a:pt x="69" y="91"/>
                    <a:pt x="84" y="91"/>
                  </a:cubicBezTo>
                  <a:cubicBezTo>
                    <a:pt x="99" y="91"/>
                    <a:pt x="112" y="103"/>
                    <a:pt x="112" y="119"/>
                  </a:cubicBezTo>
                  <a:cubicBezTo>
                    <a:pt x="112" y="134"/>
                    <a:pt x="99" y="147"/>
                    <a:pt x="84" y="147"/>
                  </a:cubicBezTo>
                  <a:close/>
                  <a:moveTo>
                    <a:pt x="129" y="70"/>
                  </a:moveTo>
                  <a:cubicBezTo>
                    <a:pt x="34" y="70"/>
                    <a:pt x="34" y="70"/>
                    <a:pt x="34" y="70"/>
                  </a:cubicBezTo>
                  <a:cubicBezTo>
                    <a:pt x="34" y="46"/>
                    <a:pt x="34" y="46"/>
                    <a:pt x="34" y="46"/>
                  </a:cubicBezTo>
                  <a:cubicBezTo>
                    <a:pt x="129" y="46"/>
                    <a:pt x="129" y="46"/>
                    <a:pt x="129" y="46"/>
                  </a:cubicBezTo>
                  <a:lnTo>
                    <a:pt x="129" y="70"/>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1" name="Freeform 7">
              <a:extLst>
                <a:ext uri="{FF2B5EF4-FFF2-40B4-BE49-F238E27FC236}">
                  <a16:creationId xmlns:a16="http://schemas.microsoft.com/office/drawing/2014/main" id="{CB0A4B18-F4AC-49E5-ABA8-25886D72465A}"/>
                </a:ext>
              </a:extLst>
            </p:cNvPr>
            <p:cNvSpPr>
              <a:spLocks noEditPoints="1"/>
            </p:cNvSpPr>
            <p:nvPr/>
          </p:nvSpPr>
          <p:spPr bwMode="auto">
            <a:xfrm>
              <a:off x="5619750" y="5073651"/>
              <a:ext cx="34925" cy="50800"/>
            </a:xfrm>
            <a:custGeom>
              <a:avLst/>
              <a:gdLst>
                <a:gd name="T0" fmla="*/ 0 w 12"/>
                <a:gd name="T1" fmla="*/ 13 h 18"/>
                <a:gd name="T2" fmla="*/ 6 w 12"/>
                <a:gd name="T3" fmla="*/ 18 h 18"/>
                <a:gd name="T4" fmla="*/ 12 w 12"/>
                <a:gd name="T5" fmla="*/ 13 h 18"/>
                <a:gd name="T6" fmla="*/ 8 w 12"/>
                <a:gd name="T7" fmla="*/ 9 h 18"/>
                <a:gd name="T8" fmla="*/ 8 w 12"/>
                <a:gd name="T9" fmla="*/ 8 h 18"/>
                <a:gd name="T10" fmla="*/ 12 w 12"/>
                <a:gd name="T11" fmla="*/ 4 h 18"/>
                <a:gd name="T12" fmla="*/ 6 w 12"/>
                <a:gd name="T13" fmla="*/ 0 h 18"/>
                <a:gd name="T14" fmla="*/ 1 w 12"/>
                <a:gd name="T15" fmla="*/ 4 h 18"/>
                <a:gd name="T16" fmla="*/ 4 w 12"/>
                <a:gd name="T17" fmla="*/ 8 h 18"/>
                <a:gd name="T18" fmla="*/ 4 w 12"/>
                <a:gd name="T19" fmla="*/ 8 h 18"/>
                <a:gd name="T20" fmla="*/ 0 w 12"/>
                <a:gd name="T21" fmla="*/ 13 h 18"/>
                <a:gd name="T22" fmla="*/ 2 w 12"/>
                <a:gd name="T23" fmla="*/ 4 h 18"/>
                <a:gd name="T24" fmla="*/ 6 w 12"/>
                <a:gd name="T25" fmla="*/ 1 h 18"/>
                <a:gd name="T26" fmla="*/ 10 w 12"/>
                <a:gd name="T27" fmla="*/ 4 h 18"/>
                <a:gd name="T28" fmla="*/ 7 w 12"/>
                <a:gd name="T29" fmla="*/ 8 h 18"/>
                <a:gd name="T30" fmla="*/ 2 w 12"/>
                <a:gd name="T31" fmla="*/ 4 h 18"/>
                <a:gd name="T32" fmla="*/ 5 w 12"/>
                <a:gd name="T33" fmla="*/ 9 h 18"/>
                <a:gd name="T34" fmla="*/ 11 w 12"/>
                <a:gd name="T35" fmla="*/ 13 h 18"/>
                <a:gd name="T36" fmla="*/ 6 w 12"/>
                <a:gd name="T37" fmla="*/ 17 h 18"/>
                <a:gd name="T38" fmla="*/ 1 w 12"/>
                <a:gd name="T39" fmla="*/ 13 h 18"/>
                <a:gd name="T40" fmla="*/ 5 w 12"/>
                <a:gd name="T4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8">
                  <a:moveTo>
                    <a:pt x="0" y="13"/>
                  </a:moveTo>
                  <a:cubicBezTo>
                    <a:pt x="0" y="16"/>
                    <a:pt x="2" y="18"/>
                    <a:pt x="6" y="18"/>
                  </a:cubicBezTo>
                  <a:cubicBezTo>
                    <a:pt x="10" y="18"/>
                    <a:pt x="12" y="16"/>
                    <a:pt x="12" y="13"/>
                  </a:cubicBezTo>
                  <a:cubicBezTo>
                    <a:pt x="12" y="10"/>
                    <a:pt x="10" y="9"/>
                    <a:pt x="8" y="9"/>
                  </a:cubicBezTo>
                  <a:cubicBezTo>
                    <a:pt x="8" y="8"/>
                    <a:pt x="8" y="8"/>
                    <a:pt x="8" y="8"/>
                  </a:cubicBezTo>
                  <a:cubicBezTo>
                    <a:pt x="10" y="8"/>
                    <a:pt x="12" y="6"/>
                    <a:pt x="12" y="4"/>
                  </a:cubicBezTo>
                  <a:cubicBezTo>
                    <a:pt x="12" y="1"/>
                    <a:pt x="10" y="0"/>
                    <a:pt x="6" y="0"/>
                  </a:cubicBezTo>
                  <a:cubicBezTo>
                    <a:pt x="2" y="0"/>
                    <a:pt x="1" y="1"/>
                    <a:pt x="1" y="4"/>
                  </a:cubicBezTo>
                  <a:cubicBezTo>
                    <a:pt x="1" y="6"/>
                    <a:pt x="2" y="8"/>
                    <a:pt x="4" y="8"/>
                  </a:cubicBezTo>
                  <a:cubicBezTo>
                    <a:pt x="4" y="8"/>
                    <a:pt x="4" y="8"/>
                    <a:pt x="4" y="8"/>
                  </a:cubicBezTo>
                  <a:cubicBezTo>
                    <a:pt x="2" y="9"/>
                    <a:pt x="0" y="11"/>
                    <a:pt x="0" y="13"/>
                  </a:cubicBezTo>
                  <a:close/>
                  <a:moveTo>
                    <a:pt x="2" y="4"/>
                  </a:moveTo>
                  <a:cubicBezTo>
                    <a:pt x="2" y="2"/>
                    <a:pt x="3" y="1"/>
                    <a:pt x="6" y="1"/>
                  </a:cubicBezTo>
                  <a:cubicBezTo>
                    <a:pt x="9" y="1"/>
                    <a:pt x="10" y="2"/>
                    <a:pt x="10" y="4"/>
                  </a:cubicBezTo>
                  <a:cubicBezTo>
                    <a:pt x="10" y="6"/>
                    <a:pt x="9" y="7"/>
                    <a:pt x="7" y="8"/>
                  </a:cubicBezTo>
                  <a:cubicBezTo>
                    <a:pt x="5" y="7"/>
                    <a:pt x="2" y="7"/>
                    <a:pt x="2" y="4"/>
                  </a:cubicBezTo>
                  <a:close/>
                  <a:moveTo>
                    <a:pt x="5" y="9"/>
                  </a:moveTo>
                  <a:cubicBezTo>
                    <a:pt x="8" y="10"/>
                    <a:pt x="11" y="10"/>
                    <a:pt x="11" y="13"/>
                  </a:cubicBezTo>
                  <a:cubicBezTo>
                    <a:pt x="11" y="16"/>
                    <a:pt x="9" y="17"/>
                    <a:pt x="6" y="17"/>
                  </a:cubicBezTo>
                  <a:cubicBezTo>
                    <a:pt x="3" y="17"/>
                    <a:pt x="1" y="15"/>
                    <a:pt x="1" y="13"/>
                  </a:cubicBezTo>
                  <a:cubicBezTo>
                    <a:pt x="1" y="11"/>
                    <a:pt x="3" y="10"/>
                    <a:pt x="5" y="9"/>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2" name="Freeform 8">
              <a:extLst>
                <a:ext uri="{FF2B5EF4-FFF2-40B4-BE49-F238E27FC236}">
                  <a16:creationId xmlns:a16="http://schemas.microsoft.com/office/drawing/2014/main" id="{15EEE99D-E274-47EC-92BA-FFC84FAEE961}"/>
                </a:ext>
              </a:extLst>
            </p:cNvPr>
            <p:cNvSpPr>
              <a:spLocks noEditPoints="1"/>
            </p:cNvSpPr>
            <p:nvPr/>
          </p:nvSpPr>
          <p:spPr bwMode="auto">
            <a:xfrm>
              <a:off x="5665788" y="5073651"/>
              <a:ext cx="33338" cy="50800"/>
            </a:xfrm>
            <a:custGeom>
              <a:avLst/>
              <a:gdLst>
                <a:gd name="T0" fmla="*/ 0 w 12"/>
                <a:gd name="T1" fmla="*/ 13 h 18"/>
                <a:gd name="T2" fmla="*/ 6 w 12"/>
                <a:gd name="T3" fmla="*/ 18 h 18"/>
                <a:gd name="T4" fmla="*/ 12 w 12"/>
                <a:gd name="T5" fmla="*/ 13 h 18"/>
                <a:gd name="T6" fmla="*/ 8 w 12"/>
                <a:gd name="T7" fmla="*/ 9 h 18"/>
                <a:gd name="T8" fmla="*/ 8 w 12"/>
                <a:gd name="T9" fmla="*/ 8 h 18"/>
                <a:gd name="T10" fmla="*/ 11 w 12"/>
                <a:gd name="T11" fmla="*/ 4 h 18"/>
                <a:gd name="T12" fmla="*/ 6 w 12"/>
                <a:gd name="T13" fmla="*/ 0 h 18"/>
                <a:gd name="T14" fmla="*/ 0 w 12"/>
                <a:gd name="T15" fmla="*/ 4 h 18"/>
                <a:gd name="T16" fmla="*/ 3 w 12"/>
                <a:gd name="T17" fmla="*/ 8 h 18"/>
                <a:gd name="T18" fmla="*/ 3 w 12"/>
                <a:gd name="T19" fmla="*/ 8 h 18"/>
                <a:gd name="T20" fmla="*/ 0 w 12"/>
                <a:gd name="T21" fmla="*/ 13 h 18"/>
                <a:gd name="T22" fmla="*/ 2 w 12"/>
                <a:gd name="T23" fmla="*/ 4 h 18"/>
                <a:gd name="T24" fmla="*/ 6 w 12"/>
                <a:gd name="T25" fmla="*/ 1 h 18"/>
                <a:gd name="T26" fmla="*/ 10 w 12"/>
                <a:gd name="T27" fmla="*/ 4 h 18"/>
                <a:gd name="T28" fmla="*/ 7 w 12"/>
                <a:gd name="T29" fmla="*/ 8 h 18"/>
                <a:gd name="T30" fmla="*/ 2 w 12"/>
                <a:gd name="T31" fmla="*/ 4 h 18"/>
                <a:gd name="T32" fmla="*/ 5 w 12"/>
                <a:gd name="T33" fmla="*/ 9 h 18"/>
                <a:gd name="T34" fmla="*/ 10 w 12"/>
                <a:gd name="T35" fmla="*/ 13 h 18"/>
                <a:gd name="T36" fmla="*/ 6 w 12"/>
                <a:gd name="T37" fmla="*/ 17 h 18"/>
                <a:gd name="T38" fmla="*/ 1 w 12"/>
                <a:gd name="T39" fmla="*/ 13 h 18"/>
                <a:gd name="T40" fmla="*/ 5 w 12"/>
                <a:gd name="T4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8">
                  <a:moveTo>
                    <a:pt x="0" y="13"/>
                  </a:moveTo>
                  <a:cubicBezTo>
                    <a:pt x="0" y="16"/>
                    <a:pt x="2" y="18"/>
                    <a:pt x="6" y="18"/>
                  </a:cubicBezTo>
                  <a:cubicBezTo>
                    <a:pt x="10" y="18"/>
                    <a:pt x="12" y="16"/>
                    <a:pt x="12" y="13"/>
                  </a:cubicBezTo>
                  <a:cubicBezTo>
                    <a:pt x="12" y="10"/>
                    <a:pt x="10" y="9"/>
                    <a:pt x="8" y="9"/>
                  </a:cubicBezTo>
                  <a:cubicBezTo>
                    <a:pt x="8" y="8"/>
                    <a:pt x="8" y="8"/>
                    <a:pt x="8" y="8"/>
                  </a:cubicBezTo>
                  <a:cubicBezTo>
                    <a:pt x="10" y="8"/>
                    <a:pt x="11" y="6"/>
                    <a:pt x="11" y="4"/>
                  </a:cubicBezTo>
                  <a:cubicBezTo>
                    <a:pt x="11" y="1"/>
                    <a:pt x="9" y="0"/>
                    <a:pt x="6" y="0"/>
                  </a:cubicBezTo>
                  <a:cubicBezTo>
                    <a:pt x="2" y="0"/>
                    <a:pt x="0" y="1"/>
                    <a:pt x="0" y="4"/>
                  </a:cubicBezTo>
                  <a:cubicBezTo>
                    <a:pt x="0" y="6"/>
                    <a:pt x="2" y="8"/>
                    <a:pt x="3" y="8"/>
                  </a:cubicBezTo>
                  <a:cubicBezTo>
                    <a:pt x="3" y="8"/>
                    <a:pt x="3" y="8"/>
                    <a:pt x="3" y="8"/>
                  </a:cubicBezTo>
                  <a:cubicBezTo>
                    <a:pt x="1" y="9"/>
                    <a:pt x="0" y="11"/>
                    <a:pt x="0" y="13"/>
                  </a:cubicBezTo>
                  <a:close/>
                  <a:moveTo>
                    <a:pt x="2" y="4"/>
                  </a:moveTo>
                  <a:cubicBezTo>
                    <a:pt x="2" y="2"/>
                    <a:pt x="3" y="1"/>
                    <a:pt x="6" y="1"/>
                  </a:cubicBezTo>
                  <a:cubicBezTo>
                    <a:pt x="9" y="1"/>
                    <a:pt x="10" y="2"/>
                    <a:pt x="10" y="4"/>
                  </a:cubicBezTo>
                  <a:cubicBezTo>
                    <a:pt x="10" y="6"/>
                    <a:pt x="9" y="7"/>
                    <a:pt x="7" y="8"/>
                  </a:cubicBezTo>
                  <a:cubicBezTo>
                    <a:pt x="4" y="7"/>
                    <a:pt x="2" y="7"/>
                    <a:pt x="2" y="4"/>
                  </a:cubicBezTo>
                  <a:close/>
                  <a:moveTo>
                    <a:pt x="5" y="9"/>
                  </a:moveTo>
                  <a:cubicBezTo>
                    <a:pt x="7" y="10"/>
                    <a:pt x="10" y="10"/>
                    <a:pt x="10" y="13"/>
                  </a:cubicBezTo>
                  <a:cubicBezTo>
                    <a:pt x="10" y="16"/>
                    <a:pt x="9" y="17"/>
                    <a:pt x="6" y="17"/>
                  </a:cubicBezTo>
                  <a:cubicBezTo>
                    <a:pt x="2" y="17"/>
                    <a:pt x="1" y="15"/>
                    <a:pt x="1" y="13"/>
                  </a:cubicBezTo>
                  <a:cubicBezTo>
                    <a:pt x="1" y="11"/>
                    <a:pt x="3" y="10"/>
                    <a:pt x="5" y="9"/>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3" name="Freeform 9">
              <a:extLst>
                <a:ext uri="{FF2B5EF4-FFF2-40B4-BE49-F238E27FC236}">
                  <a16:creationId xmlns:a16="http://schemas.microsoft.com/office/drawing/2014/main" id="{31EBD225-B38F-4189-90C3-D7AFC1B0ECA3}"/>
                </a:ext>
              </a:extLst>
            </p:cNvPr>
            <p:cNvSpPr>
              <a:spLocks noEditPoints="1"/>
            </p:cNvSpPr>
            <p:nvPr/>
          </p:nvSpPr>
          <p:spPr bwMode="auto">
            <a:xfrm>
              <a:off x="5708650" y="5073651"/>
              <a:ext cx="33338" cy="50800"/>
            </a:xfrm>
            <a:custGeom>
              <a:avLst/>
              <a:gdLst>
                <a:gd name="T0" fmla="*/ 0 w 12"/>
                <a:gd name="T1" fmla="*/ 13 h 18"/>
                <a:gd name="T2" fmla="*/ 6 w 12"/>
                <a:gd name="T3" fmla="*/ 18 h 18"/>
                <a:gd name="T4" fmla="*/ 12 w 12"/>
                <a:gd name="T5" fmla="*/ 13 h 18"/>
                <a:gd name="T6" fmla="*/ 9 w 12"/>
                <a:gd name="T7" fmla="*/ 9 h 18"/>
                <a:gd name="T8" fmla="*/ 9 w 12"/>
                <a:gd name="T9" fmla="*/ 8 h 18"/>
                <a:gd name="T10" fmla="*/ 12 w 12"/>
                <a:gd name="T11" fmla="*/ 4 h 18"/>
                <a:gd name="T12" fmla="*/ 6 w 12"/>
                <a:gd name="T13" fmla="*/ 0 h 18"/>
                <a:gd name="T14" fmla="*/ 1 w 12"/>
                <a:gd name="T15" fmla="*/ 4 h 18"/>
                <a:gd name="T16" fmla="*/ 4 w 12"/>
                <a:gd name="T17" fmla="*/ 8 h 18"/>
                <a:gd name="T18" fmla="*/ 4 w 12"/>
                <a:gd name="T19" fmla="*/ 8 h 18"/>
                <a:gd name="T20" fmla="*/ 0 w 12"/>
                <a:gd name="T21" fmla="*/ 13 h 18"/>
                <a:gd name="T22" fmla="*/ 2 w 12"/>
                <a:gd name="T23" fmla="*/ 4 h 18"/>
                <a:gd name="T24" fmla="*/ 6 w 12"/>
                <a:gd name="T25" fmla="*/ 1 h 18"/>
                <a:gd name="T26" fmla="*/ 10 w 12"/>
                <a:gd name="T27" fmla="*/ 4 h 18"/>
                <a:gd name="T28" fmla="*/ 7 w 12"/>
                <a:gd name="T29" fmla="*/ 8 h 18"/>
                <a:gd name="T30" fmla="*/ 2 w 12"/>
                <a:gd name="T31" fmla="*/ 4 h 18"/>
                <a:gd name="T32" fmla="*/ 5 w 12"/>
                <a:gd name="T33" fmla="*/ 9 h 18"/>
                <a:gd name="T34" fmla="*/ 11 w 12"/>
                <a:gd name="T35" fmla="*/ 13 h 18"/>
                <a:gd name="T36" fmla="*/ 6 w 12"/>
                <a:gd name="T37" fmla="*/ 17 h 18"/>
                <a:gd name="T38" fmla="*/ 2 w 12"/>
                <a:gd name="T39" fmla="*/ 13 h 18"/>
                <a:gd name="T40" fmla="*/ 5 w 12"/>
                <a:gd name="T4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8">
                  <a:moveTo>
                    <a:pt x="0" y="13"/>
                  </a:moveTo>
                  <a:cubicBezTo>
                    <a:pt x="0" y="16"/>
                    <a:pt x="2" y="18"/>
                    <a:pt x="6" y="18"/>
                  </a:cubicBezTo>
                  <a:cubicBezTo>
                    <a:pt x="10" y="18"/>
                    <a:pt x="12" y="16"/>
                    <a:pt x="12" y="13"/>
                  </a:cubicBezTo>
                  <a:cubicBezTo>
                    <a:pt x="12" y="10"/>
                    <a:pt x="11" y="9"/>
                    <a:pt x="9" y="9"/>
                  </a:cubicBezTo>
                  <a:cubicBezTo>
                    <a:pt x="9" y="8"/>
                    <a:pt x="9" y="8"/>
                    <a:pt x="9" y="8"/>
                  </a:cubicBezTo>
                  <a:cubicBezTo>
                    <a:pt x="11" y="8"/>
                    <a:pt x="12" y="6"/>
                    <a:pt x="12" y="4"/>
                  </a:cubicBezTo>
                  <a:cubicBezTo>
                    <a:pt x="12" y="1"/>
                    <a:pt x="10" y="0"/>
                    <a:pt x="6" y="0"/>
                  </a:cubicBezTo>
                  <a:cubicBezTo>
                    <a:pt x="3" y="0"/>
                    <a:pt x="1" y="1"/>
                    <a:pt x="1" y="4"/>
                  </a:cubicBezTo>
                  <a:cubicBezTo>
                    <a:pt x="1" y="6"/>
                    <a:pt x="2" y="8"/>
                    <a:pt x="4" y="8"/>
                  </a:cubicBezTo>
                  <a:cubicBezTo>
                    <a:pt x="4" y="8"/>
                    <a:pt x="4" y="8"/>
                    <a:pt x="4" y="8"/>
                  </a:cubicBezTo>
                  <a:cubicBezTo>
                    <a:pt x="2" y="9"/>
                    <a:pt x="0" y="11"/>
                    <a:pt x="0" y="13"/>
                  </a:cubicBezTo>
                  <a:close/>
                  <a:moveTo>
                    <a:pt x="2" y="4"/>
                  </a:moveTo>
                  <a:cubicBezTo>
                    <a:pt x="2" y="2"/>
                    <a:pt x="4" y="1"/>
                    <a:pt x="6" y="1"/>
                  </a:cubicBezTo>
                  <a:cubicBezTo>
                    <a:pt x="9" y="1"/>
                    <a:pt x="10" y="2"/>
                    <a:pt x="10" y="4"/>
                  </a:cubicBezTo>
                  <a:cubicBezTo>
                    <a:pt x="10" y="6"/>
                    <a:pt x="9" y="7"/>
                    <a:pt x="7" y="8"/>
                  </a:cubicBezTo>
                  <a:cubicBezTo>
                    <a:pt x="5" y="7"/>
                    <a:pt x="2" y="7"/>
                    <a:pt x="2" y="4"/>
                  </a:cubicBezTo>
                  <a:close/>
                  <a:moveTo>
                    <a:pt x="5" y="9"/>
                  </a:moveTo>
                  <a:cubicBezTo>
                    <a:pt x="8" y="10"/>
                    <a:pt x="11" y="10"/>
                    <a:pt x="11" y="13"/>
                  </a:cubicBezTo>
                  <a:cubicBezTo>
                    <a:pt x="11" y="16"/>
                    <a:pt x="9" y="17"/>
                    <a:pt x="6" y="17"/>
                  </a:cubicBezTo>
                  <a:cubicBezTo>
                    <a:pt x="3" y="17"/>
                    <a:pt x="2" y="15"/>
                    <a:pt x="2" y="13"/>
                  </a:cubicBezTo>
                  <a:cubicBezTo>
                    <a:pt x="2" y="11"/>
                    <a:pt x="3" y="10"/>
                    <a:pt x="5" y="9"/>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4" name="Freeform 10">
              <a:extLst>
                <a:ext uri="{FF2B5EF4-FFF2-40B4-BE49-F238E27FC236}">
                  <a16:creationId xmlns:a16="http://schemas.microsoft.com/office/drawing/2014/main" id="{AD3245E2-F6A7-4866-877C-83575CC7726E}"/>
                </a:ext>
              </a:extLst>
            </p:cNvPr>
            <p:cNvSpPr>
              <a:spLocks noEditPoints="1"/>
            </p:cNvSpPr>
            <p:nvPr/>
          </p:nvSpPr>
          <p:spPr bwMode="auto">
            <a:xfrm>
              <a:off x="5753100" y="5073651"/>
              <a:ext cx="33338" cy="50800"/>
            </a:xfrm>
            <a:custGeom>
              <a:avLst/>
              <a:gdLst>
                <a:gd name="T0" fmla="*/ 0 w 12"/>
                <a:gd name="T1" fmla="*/ 13 h 18"/>
                <a:gd name="T2" fmla="*/ 6 w 12"/>
                <a:gd name="T3" fmla="*/ 18 h 18"/>
                <a:gd name="T4" fmla="*/ 12 w 12"/>
                <a:gd name="T5" fmla="*/ 13 h 18"/>
                <a:gd name="T6" fmla="*/ 8 w 12"/>
                <a:gd name="T7" fmla="*/ 9 h 18"/>
                <a:gd name="T8" fmla="*/ 8 w 12"/>
                <a:gd name="T9" fmla="*/ 8 h 18"/>
                <a:gd name="T10" fmla="*/ 11 w 12"/>
                <a:gd name="T11" fmla="*/ 4 h 18"/>
                <a:gd name="T12" fmla="*/ 6 w 12"/>
                <a:gd name="T13" fmla="*/ 0 h 18"/>
                <a:gd name="T14" fmla="*/ 1 w 12"/>
                <a:gd name="T15" fmla="*/ 4 h 18"/>
                <a:gd name="T16" fmla="*/ 4 w 12"/>
                <a:gd name="T17" fmla="*/ 8 h 18"/>
                <a:gd name="T18" fmla="*/ 4 w 12"/>
                <a:gd name="T19" fmla="*/ 8 h 18"/>
                <a:gd name="T20" fmla="*/ 0 w 12"/>
                <a:gd name="T21" fmla="*/ 13 h 18"/>
                <a:gd name="T22" fmla="*/ 2 w 12"/>
                <a:gd name="T23" fmla="*/ 4 h 18"/>
                <a:gd name="T24" fmla="*/ 6 w 12"/>
                <a:gd name="T25" fmla="*/ 1 h 18"/>
                <a:gd name="T26" fmla="*/ 10 w 12"/>
                <a:gd name="T27" fmla="*/ 4 h 18"/>
                <a:gd name="T28" fmla="*/ 7 w 12"/>
                <a:gd name="T29" fmla="*/ 8 h 18"/>
                <a:gd name="T30" fmla="*/ 2 w 12"/>
                <a:gd name="T31" fmla="*/ 4 h 18"/>
                <a:gd name="T32" fmla="*/ 5 w 12"/>
                <a:gd name="T33" fmla="*/ 9 h 18"/>
                <a:gd name="T34" fmla="*/ 11 w 12"/>
                <a:gd name="T35" fmla="*/ 13 h 18"/>
                <a:gd name="T36" fmla="*/ 6 w 12"/>
                <a:gd name="T37" fmla="*/ 17 h 18"/>
                <a:gd name="T38" fmla="*/ 1 w 12"/>
                <a:gd name="T39" fmla="*/ 13 h 18"/>
                <a:gd name="T40" fmla="*/ 5 w 12"/>
                <a:gd name="T4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8">
                  <a:moveTo>
                    <a:pt x="0" y="13"/>
                  </a:moveTo>
                  <a:cubicBezTo>
                    <a:pt x="0" y="16"/>
                    <a:pt x="2" y="18"/>
                    <a:pt x="6" y="18"/>
                  </a:cubicBezTo>
                  <a:cubicBezTo>
                    <a:pt x="10" y="18"/>
                    <a:pt x="12" y="16"/>
                    <a:pt x="12" y="13"/>
                  </a:cubicBezTo>
                  <a:cubicBezTo>
                    <a:pt x="12" y="10"/>
                    <a:pt x="10" y="9"/>
                    <a:pt x="8" y="9"/>
                  </a:cubicBezTo>
                  <a:cubicBezTo>
                    <a:pt x="8" y="8"/>
                    <a:pt x="8" y="8"/>
                    <a:pt x="8" y="8"/>
                  </a:cubicBezTo>
                  <a:cubicBezTo>
                    <a:pt x="10" y="8"/>
                    <a:pt x="11" y="6"/>
                    <a:pt x="11" y="4"/>
                  </a:cubicBezTo>
                  <a:cubicBezTo>
                    <a:pt x="11" y="1"/>
                    <a:pt x="10" y="0"/>
                    <a:pt x="6" y="0"/>
                  </a:cubicBezTo>
                  <a:cubicBezTo>
                    <a:pt x="2" y="0"/>
                    <a:pt x="1" y="1"/>
                    <a:pt x="1" y="4"/>
                  </a:cubicBezTo>
                  <a:cubicBezTo>
                    <a:pt x="1" y="6"/>
                    <a:pt x="2" y="8"/>
                    <a:pt x="4" y="8"/>
                  </a:cubicBezTo>
                  <a:cubicBezTo>
                    <a:pt x="4" y="8"/>
                    <a:pt x="4" y="8"/>
                    <a:pt x="4" y="8"/>
                  </a:cubicBezTo>
                  <a:cubicBezTo>
                    <a:pt x="1" y="9"/>
                    <a:pt x="0" y="11"/>
                    <a:pt x="0" y="13"/>
                  </a:cubicBezTo>
                  <a:close/>
                  <a:moveTo>
                    <a:pt x="2" y="4"/>
                  </a:moveTo>
                  <a:cubicBezTo>
                    <a:pt x="2" y="2"/>
                    <a:pt x="3" y="1"/>
                    <a:pt x="6" y="1"/>
                  </a:cubicBezTo>
                  <a:cubicBezTo>
                    <a:pt x="9" y="1"/>
                    <a:pt x="10" y="2"/>
                    <a:pt x="10" y="4"/>
                  </a:cubicBezTo>
                  <a:cubicBezTo>
                    <a:pt x="10" y="6"/>
                    <a:pt x="9" y="7"/>
                    <a:pt x="7" y="8"/>
                  </a:cubicBezTo>
                  <a:cubicBezTo>
                    <a:pt x="4" y="7"/>
                    <a:pt x="2" y="7"/>
                    <a:pt x="2" y="4"/>
                  </a:cubicBezTo>
                  <a:close/>
                  <a:moveTo>
                    <a:pt x="5" y="9"/>
                  </a:moveTo>
                  <a:cubicBezTo>
                    <a:pt x="8" y="10"/>
                    <a:pt x="11" y="10"/>
                    <a:pt x="11" y="13"/>
                  </a:cubicBezTo>
                  <a:cubicBezTo>
                    <a:pt x="11" y="16"/>
                    <a:pt x="9" y="17"/>
                    <a:pt x="6" y="17"/>
                  </a:cubicBezTo>
                  <a:cubicBezTo>
                    <a:pt x="3" y="17"/>
                    <a:pt x="1" y="15"/>
                    <a:pt x="1" y="13"/>
                  </a:cubicBezTo>
                  <a:cubicBezTo>
                    <a:pt x="1" y="11"/>
                    <a:pt x="3" y="10"/>
                    <a:pt x="5" y="9"/>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5" name="Freeform 11">
              <a:extLst>
                <a:ext uri="{FF2B5EF4-FFF2-40B4-BE49-F238E27FC236}">
                  <a16:creationId xmlns:a16="http://schemas.microsoft.com/office/drawing/2014/main" id="{9EBB3FD9-BB66-4640-B308-1B2D596005E9}"/>
                </a:ext>
              </a:extLst>
            </p:cNvPr>
            <p:cNvSpPr>
              <a:spLocks/>
            </p:cNvSpPr>
            <p:nvPr/>
          </p:nvSpPr>
          <p:spPr bwMode="auto">
            <a:xfrm>
              <a:off x="5659438" y="5427663"/>
              <a:ext cx="93663" cy="44450"/>
            </a:xfrm>
            <a:custGeom>
              <a:avLst/>
              <a:gdLst>
                <a:gd name="T0" fmla="*/ 31 w 33"/>
                <a:gd name="T1" fmla="*/ 0 h 16"/>
                <a:gd name="T2" fmla="*/ 3 w 33"/>
                <a:gd name="T3" fmla="*/ 0 h 16"/>
                <a:gd name="T4" fmla="*/ 0 w 33"/>
                <a:gd name="T5" fmla="*/ 6 h 16"/>
                <a:gd name="T6" fmla="*/ 0 w 33"/>
                <a:gd name="T7" fmla="*/ 10 h 16"/>
                <a:gd name="T8" fmla="*/ 3 w 33"/>
                <a:gd name="T9" fmla="*/ 16 h 16"/>
                <a:gd name="T10" fmla="*/ 31 w 33"/>
                <a:gd name="T11" fmla="*/ 16 h 16"/>
                <a:gd name="T12" fmla="*/ 33 w 33"/>
                <a:gd name="T13" fmla="*/ 10 h 16"/>
                <a:gd name="T14" fmla="*/ 33 w 33"/>
                <a:gd name="T15" fmla="*/ 6 h 16"/>
                <a:gd name="T16" fmla="*/ 31 w 3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6">
                  <a:moveTo>
                    <a:pt x="31" y="0"/>
                  </a:moveTo>
                  <a:cubicBezTo>
                    <a:pt x="3" y="0"/>
                    <a:pt x="3" y="0"/>
                    <a:pt x="3" y="0"/>
                  </a:cubicBezTo>
                  <a:cubicBezTo>
                    <a:pt x="1" y="0"/>
                    <a:pt x="0" y="2"/>
                    <a:pt x="0" y="6"/>
                  </a:cubicBezTo>
                  <a:cubicBezTo>
                    <a:pt x="0" y="10"/>
                    <a:pt x="0" y="10"/>
                    <a:pt x="0" y="10"/>
                  </a:cubicBezTo>
                  <a:cubicBezTo>
                    <a:pt x="0" y="13"/>
                    <a:pt x="1" y="16"/>
                    <a:pt x="3" y="16"/>
                  </a:cubicBezTo>
                  <a:cubicBezTo>
                    <a:pt x="31" y="16"/>
                    <a:pt x="31" y="16"/>
                    <a:pt x="31" y="16"/>
                  </a:cubicBezTo>
                  <a:cubicBezTo>
                    <a:pt x="32" y="16"/>
                    <a:pt x="33" y="13"/>
                    <a:pt x="33" y="10"/>
                  </a:cubicBezTo>
                  <a:cubicBezTo>
                    <a:pt x="33" y="6"/>
                    <a:pt x="33" y="6"/>
                    <a:pt x="33" y="6"/>
                  </a:cubicBezTo>
                  <a:cubicBezTo>
                    <a:pt x="33" y="2"/>
                    <a:pt x="32" y="0"/>
                    <a:pt x="31" y="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6" name="Freeform 12">
              <a:extLst>
                <a:ext uri="{FF2B5EF4-FFF2-40B4-BE49-F238E27FC236}">
                  <a16:creationId xmlns:a16="http://schemas.microsoft.com/office/drawing/2014/main" id="{F28D69F2-6843-4405-965A-42EDB31E1501}"/>
                </a:ext>
              </a:extLst>
            </p:cNvPr>
            <p:cNvSpPr>
              <a:spLocks/>
            </p:cNvSpPr>
            <p:nvPr/>
          </p:nvSpPr>
          <p:spPr bwMode="auto">
            <a:xfrm>
              <a:off x="5694363" y="5232401"/>
              <a:ext cx="69850" cy="55563"/>
            </a:xfrm>
            <a:custGeom>
              <a:avLst/>
              <a:gdLst>
                <a:gd name="T0" fmla="*/ 0 w 44"/>
                <a:gd name="T1" fmla="*/ 30 h 35"/>
                <a:gd name="T2" fmla="*/ 3 w 44"/>
                <a:gd name="T3" fmla="*/ 35 h 35"/>
                <a:gd name="T4" fmla="*/ 7 w 44"/>
                <a:gd name="T5" fmla="*/ 34 h 35"/>
                <a:gd name="T6" fmla="*/ 44 w 44"/>
                <a:gd name="T7" fmla="*/ 0 h 35"/>
                <a:gd name="T8" fmla="*/ 3 w 44"/>
                <a:gd name="T9" fmla="*/ 28 h 35"/>
                <a:gd name="T10" fmla="*/ 0 w 44"/>
                <a:gd name="T11" fmla="*/ 30 h 35"/>
              </a:gdLst>
              <a:ahLst/>
              <a:cxnLst>
                <a:cxn ang="0">
                  <a:pos x="T0" y="T1"/>
                </a:cxn>
                <a:cxn ang="0">
                  <a:pos x="T2" y="T3"/>
                </a:cxn>
                <a:cxn ang="0">
                  <a:pos x="T4" y="T5"/>
                </a:cxn>
                <a:cxn ang="0">
                  <a:pos x="T6" y="T7"/>
                </a:cxn>
                <a:cxn ang="0">
                  <a:pos x="T8" y="T9"/>
                </a:cxn>
                <a:cxn ang="0">
                  <a:pos x="T10" y="T11"/>
                </a:cxn>
              </a:cxnLst>
              <a:rect l="0" t="0" r="r" b="b"/>
              <a:pathLst>
                <a:path w="44" h="35">
                  <a:moveTo>
                    <a:pt x="0" y="30"/>
                  </a:moveTo>
                  <a:lnTo>
                    <a:pt x="3" y="35"/>
                  </a:lnTo>
                  <a:lnTo>
                    <a:pt x="7" y="34"/>
                  </a:lnTo>
                  <a:lnTo>
                    <a:pt x="44" y="0"/>
                  </a:lnTo>
                  <a:lnTo>
                    <a:pt x="3" y="28"/>
                  </a:lnTo>
                  <a:lnTo>
                    <a:pt x="0" y="30"/>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sp>
          <p:nvSpPr>
            <p:cNvPr id="27" name="Freeform 13">
              <a:extLst>
                <a:ext uri="{FF2B5EF4-FFF2-40B4-BE49-F238E27FC236}">
                  <a16:creationId xmlns:a16="http://schemas.microsoft.com/office/drawing/2014/main" id="{5848E717-89E9-4747-A72E-D293744BCBBD}"/>
                </a:ext>
              </a:extLst>
            </p:cNvPr>
            <p:cNvSpPr>
              <a:spLocks/>
            </p:cNvSpPr>
            <p:nvPr/>
          </p:nvSpPr>
          <p:spPr bwMode="auto">
            <a:xfrm>
              <a:off x="5549900" y="5181601"/>
              <a:ext cx="28575" cy="39688"/>
            </a:xfrm>
            <a:custGeom>
              <a:avLst/>
              <a:gdLst>
                <a:gd name="T0" fmla="*/ 0 w 18"/>
                <a:gd name="T1" fmla="*/ 0 h 25"/>
                <a:gd name="T2" fmla="*/ 14 w 18"/>
                <a:gd name="T3" fmla="*/ 21 h 25"/>
                <a:gd name="T4" fmla="*/ 14 w 18"/>
                <a:gd name="T5" fmla="*/ 25 h 25"/>
                <a:gd name="T6" fmla="*/ 18 w 18"/>
                <a:gd name="T7" fmla="*/ 23 h 25"/>
                <a:gd name="T8" fmla="*/ 16 w 18"/>
                <a:gd name="T9" fmla="*/ 19 h 25"/>
                <a:gd name="T10" fmla="*/ 0 w 18"/>
                <a:gd name="T11" fmla="*/ 0 h 25"/>
              </a:gdLst>
              <a:ahLst/>
              <a:cxnLst>
                <a:cxn ang="0">
                  <a:pos x="T0" y="T1"/>
                </a:cxn>
                <a:cxn ang="0">
                  <a:pos x="T2" y="T3"/>
                </a:cxn>
                <a:cxn ang="0">
                  <a:pos x="T4" y="T5"/>
                </a:cxn>
                <a:cxn ang="0">
                  <a:pos x="T6" y="T7"/>
                </a:cxn>
                <a:cxn ang="0">
                  <a:pos x="T8" y="T9"/>
                </a:cxn>
                <a:cxn ang="0">
                  <a:pos x="T10" y="T11"/>
                </a:cxn>
              </a:cxnLst>
              <a:rect l="0" t="0" r="r" b="b"/>
              <a:pathLst>
                <a:path w="18" h="25">
                  <a:moveTo>
                    <a:pt x="0" y="0"/>
                  </a:moveTo>
                  <a:lnTo>
                    <a:pt x="14" y="21"/>
                  </a:lnTo>
                  <a:lnTo>
                    <a:pt x="14" y="25"/>
                  </a:lnTo>
                  <a:lnTo>
                    <a:pt x="18" y="23"/>
                  </a:lnTo>
                  <a:lnTo>
                    <a:pt x="16" y="19"/>
                  </a:lnTo>
                  <a:lnTo>
                    <a:pt x="0" y="0"/>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pPr defTabSz="702062">
                <a:defRPr/>
              </a:pPr>
              <a:endParaRPr lang="en-US" sz="614" kern="0">
                <a:solidFill>
                  <a:schemeClr val="tx1"/>
                </a:solidFill>
                <a:latin typeface="Trebuchet MS" pitchFamily="34" charset="0"/>
              </a:endParaRPr>
            </a:p>
          </p:txBody>
        </p:sp>
      </p:grpSp>
      <p:grpSp>
        <p:nvGrpSpPr>
          <p:cNvPr id="28" name="Groupe 44">
            <a:extLst>
              <a:ext uri="{FF2B5EF4-FFF2-40B4-BE49-F238E27FC236}">
                <a16:creationId xmlns:a16="http://schemas.microsoft.com/office/drawing/2014/main" id="{B39C48A6-1754-47A0-8B3F-A9BAA4464F23}"/>
              </a:ext>
            </a:extLst>
          </p:cNvPr>
          <p:cNvGrpSpPr/>
          <p:nvPr/>
        </p:nvGrpSpPr>
        <p:grpSpPr>
          <a:xfrm>
            <a:off x="2300964" y="2900702"/>
            <a:ext cx="74425" cy="116776"/>
            <a:chOff x="457200" y="3314172"/>
            <a:chExt cx="206829" cy="344715"/>
          </a:xfrm>
        </p:grpSpPr>
        <p:sp>
          <p:nvSpPr>
            <p:cNvPr id="29" name="Freeform 13">
              <a:extLst>
                <a:ext uri="{FF2B5EF4-FFF2-40B4-BE49-F238E27FC236}">
                  <a16:creationId xmlns:a16="http://schemas.microsoft.com/office/drawing/2014/main" id="{6AD0797D-FE82-4C3B-9E15-9BE51B724936}"/>
                </a:ext>
              </a:extLst>
            </p:cNvPr>
            <p:cNvSpPr>
              <a:spLocks/>
            </p:cNvSpPr>
            <p:nvPr/>
          </p:nvSpPr>
          <p:spPr bwMode="auto">
            <a:xfrm>
              <a:off x="576943" y="3508301"/>
              <a:ext cx="87086" cy="146958"/>
            </a:xfrm>
            <a:custGeom>
              <a:avLst/>
              <a:gdLst>
                <a:gd name="T0" fmla="*/ 27 w 27"/>
                <a:gd name="T1" fmla="*/ 8 h 46"/>
                <a:gd name="T2" fmla="*/ 26 w 27"/>
                <a:gd name="T3" fmla="*/ 5 h 46"/>
                <a:gd name="T4" fmla="*/ 26 w 27"/>
                <a:gd name="T5" fmla="*/ 5 h 46"/>
                <a:gd name="T6" fmla="*/ 26 w 27"/>
                <a:gd name="T7" fmla="*/ 4 h 46"/>
                <a:gd name="T8" fmla="*/ 23 w 27"/>
                <a:gd name="T9" fmla="*/ 1 h 46"/>
                <a:gd name="T10" fmla="*/ 23 w 27"/>
                <a:gd name="T11" fmla="*/ 1 h 46"/>
                <a:gd name="T12" fmla="*/ 22 w 27"/>
                <a:gd name="T13" fmla="*/ 1 h 46"/>
                <a:gd name="T14" fmla="*/ 21 w 27"/>
                <a:gd name="T15" fmla="*/ 0 h 46"/>
                <a:gd name="T16" fmla="*/ 20 w 27"/>
                <a:gd name="T17" fmla="*/ 0 h 46"/>
                <a:gd name="T18" fmla="*/ 20 w 27"/>
                <a:gd name="T19" fmla="*/ 0 h 46"/>
                <a:gd name="T20" fmla="*/ 19 w 27"/>
                <a:gd name="T21" fmla="*/ 0 h 46"/>
                <a:gd name="T22" fmla="*/ 17 w 27"/>
                <a:gd name="T23" fmla="*/ 0 h 46"/>
                <a:gd name="T24" fmla="*/ 10 w 27"/>
                <a:gd name="T25" fmla="*/ 0 h 46"/>
                <a:gd name="T26" fmla="*/ 9 w 27"/>
                <a:gd name="T27" fmla="*/ 0 h 46"/>
                <a:gd name="T28" fmla="*/ 8 w 27"/>
                <a:gd name="T29" fmla="*/ 0 h 46"/>
                <a:gd name="T30" fmla="*/ 8 w 27"/>
                <a:gd name="T31" fmla="*/ 0 h 46"/>
                <a:gd name="T32" fmla="*/ 7 w 27"/>
                <a:gd name="T33" fmla="*/ 0 h 46"/>
                <a:gd name="T34" fmla="*/ 2 w 27"/>
                <a:gd name="T35" fmla="*/ 4 h 46"/>
                <a:gd name="T36" fmla="*/ 1 w 27"/>
                <a:gd name="T37" fmla="*/ 5 h 46"/>
                <a:gd name="T38" fmla="*/ 1 w 27"/>
                <a:gd name="T39" fmla="*/ 6 h 46"/>
                <a:gd name="T40" fmla="*/ 1 w 27"/>
                <a:gd name="T41" fmla="*/ 7 h 46"/>
                <a:gd name="T42" fmla="*/ 0 w 27"/>
                <a:gd name="T43" fmla="*/ 8 h 46"/>
                <a:gd name="T44" fmla="*/ 0 w 27"/>
                <a:gd name="T45" fmla="*/ 8 h 46"/>
                <a:gd name="T46" fmla="*/ 0 w 27"/>
                <a:gd name="T47" fmla="*/ 10 h 46"/>
                <a:gd name="T48" fmla="*/ 0 w 27"/>
                <a:gd name="T49" fmla="*/ 15 h 46"/>
                <a:gd name="T50" fmla="*/ 5 w 27"/>
                <a:gd name="T51" fmla="*/ 23 h 46"/>
                <a:gd name="T52" fmla="*/ 5 w 27"/>
                <a:gd name="T53" fmla="*/ 45 h 46"/>
                <a:gd name="T54" fmla="*/ 6 w 27"/>
                <a:gd name="T55" fmla="*/ 46 h 46"/>
                <a:gd name="T56" fmla="*/ 21 w 27"/>
                <a:gd name="T57" fmla="*/ 46 h 46"/>
                <a:gd name="T58" fmla="*/ 23 w 27"/>
                <a:gd name="T59" fmla="*/ 45 h 46"/>
                <a:gd name="T60" fmla="*/ 23 w 27"/>
                <a:gd name="T61" fmla="*/ 23 h 46"/>
                <a:gd name="T62" fmla="*/ 27 w 27"/>
                <a:gd name="T63" fmla="*/ 16 h 46"/>
                <a:gd name="T64" fmla="*/ 27 w 27"/>
                <a:gd name="T65" fmla="*/ 15 h 46"/>
                <a:gd name="T66" fmla="*/ 27 w 27"/>
                <a:gd name="T67" fmla="*/ 10 h 46"/>
                <a:gd name="T68" fmla="*/ 27 w 27"/>
                <a:gd name="T69" fmla="*/ 8 h 46"/>
                <a:gd name="T70" fmla="*/ 27 w 27"/>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46">
                  <a:moveTo>
                    <a:pt x="27" y="8"/>
                  </a:moveTo>
                  <a:cubicBezTo>
                    <a:pt x="27" y="7"/>
                    <a:pt x="27" y="6"/>
                    <a:pt x="26" y="5"/>
                  </a:cubicBezTo>
                  <a:cubicBezTo>
                    <a:pt x="26" y="5"/>
                    <a:pt x="26" y="5"/>
                    <a:pt x="26" y="5"/>
                  </a:cubicBezTo>
                  <a:cubicBezTo>
                    <a:pt x="26" y="4"/>
                    <a:pt x="26" y="4"/>
                    <a:pt x="26" y="4"/>
                  </a:cubicBezTo>
                  <a:cubicBezTo>
                    <a:pt x="25" y="3"/>
                    <a:pt x="24" y="2"/>
                    <a:pt x="23" y="1"/>
                  </a:cubicBezTo>
                  <a:cubicBezTo>
                    <a:pt x="23" y="1"/>
                    <a:pt x="23" y="1"/>
                    <a:pt x="23" y="1"/>
                  </a:cubicBezTo>
                  <a:cubicBezTo>
                    <a:pt x="22" y="1"/>
                    <a:pt x="22" y="1"/>
                    <a:pt x="22" y="1"/>
                  </a:cubicBezTo>
                  <a:cubicBezTo>
                    <a:pt x="21" y="0"/>
                    <a:pt x="21" y="0"/>
                    <a:pt x="21" y="0"/>
                  </a:cubicBezTo>
                  <a:cubicBezTo>
                    <a:pt x="21" y="0"/>
                    <a:pt x="20" y="0"/>
                    <a:pt x="20" y="0"/>
                  </a:cubicBezTo>
                  <a:cubicBezTo>
                    <a:pt x="20" y="0"/>
                    <a:pt x="20" y="0"/>
                    <a:pt x="20" y="0"/>
                  </a:cubicBezTo>
                  <a:cubicBezTo>
                    <a:pt x="20" y="0"/>
                    <a:pt x="19" y="0"/>
                    <a:pt x="19" y="0"/>
                  </a:cubicBezTo>
                  <a:cubicBezTo>
                    <a:pt x="19" y="0"/>
                    <a:pt x="18" y="0"/>
                    <a:pt x="17" y="0"/>
                  </a:cubicBezTo>
                  <a:cubicBezTo>
                    <a:pt x="10" y="0"/>
                    <a:pt x="10" y="0"/>
                    <a:pt x="10" y="0"/>
                  </a:cubicBezTo>
                  <a:cubicBezTo>
                    <a:pt x="10" y="0"/>
                    <a:pt x="9" y="0"/>
                    <a:pt x="9" y="0"/>
                  </a:cubicBezTo>
                  <a:cubicBezTo>
                    <a:pt x="8" y="0"/>
                    <a:pt x="8" y="0"/>
                    <a:pt x="8" y="0"/>
                  </a:cubicBezTo>
                  <a:cubicBezTo>
                    <a:pt x="8" y="0"/>
                    <a:pt x="8" y="0"/>
                    <a:pt x="8" y="0"/>
                  </a:cubicBezTo>
                  <a:cubicBezTo>
                    <a:pt x="7" y="0"/>
                    <a:pt x="7" y="0"/>
                    <a:pt x="7" y="0"/>
                  </a:cubicBezTo>
                  <a:cubicBezTo>
                    <a:pt x="5" y="1"/>
                    <a:pt x="3" y="2"/>
                    <a:pt x="2" y="4"/>
                  </a:cubicBezTo>
                  <a:cubicBezTo>
                    <a:pt x="2" y="4"/>
                    <a:pt x="2" y="5"/>
                    <a:pt x="1" y="5"/>
                  </a:cubicBezTo>
                  <a:cubicBezTo>
                    <a:pt x="1" y="5"/>
                    <a:pt x="1" y="6"/>
                    <a:pt x="1" y="6"/>
                  </a:cubicBezTo>
                  <a:cubicBezTo>
                    <a:pt x="1" y="6"/>
                    <a:pt x="1" y="6"/>
                    <a:pt x="1" y="7"/>
                  </a:cubicBezTo>
                  <a:cubicBezTo>
                    <a:pt x="1" y="7"/>
                    <a:pt x="1" y="7"/>
                    <a:pt x="0" y="8"/>
                  </a:cubicBezTo>
                  <a:cubicBezTo>
                    <a:pt x="0" y="8"/>
                    <a:pt x="0" y="8"/>
                    <a:pt x="0" y="8"/>
                  </a:cubicBezTo>
                  <a:cubicBezTo>
                    <a:pt x="0" y="8"/>
                    <a:pt x="0" y="9"/>
                    <a:pt x="0" y="10"/>
                  </a:cubicBezTo>
                  <a:cubicBezTo>
                    <a:pt x="0" y="15"/>
                    <a:pt x="0" y="15"/>
                    <a:pt x="0" y="15"/>
                  </a:cubicBezTo>
                  <a:cubicBezTo>
                    <a:pt x="0" y="18"/>
                    <a:pt x="2" y="22"/>
                    <a:pt x="5" y="23"/>
                  </a:cubicBezTo>
                  <a:cubicBezTo>
                    <a:pt x="5" y="45"/>
                    <a:pt x="5" y="45"/>
                    <a:pt x="5" y="45"/>
                  </a:cubicBezTo>
                  <a:cubicBezTo>
                    <a:pt x="5" y="46"/>
                    <a:pt x="6" y="46"/>
                    <a:pt x="6" y="46"/>
                  </a:cubicBezTo>
                  <a:cubicBezTo>
                    <a:pt x="21" y="46"/>
                    <a:pt x="21" y="46"/>
                    <a:pt x="21" y="46"/>
                  </a:cubicBezTo>
                  <a:cubicBezTo>
                    <a:pt x="22" y="46"/>
                    <a:pt x="23" y="46"/>
                    <a:pt x="23" y="45"/>
                  </a:cubicBezTo>
                  <a:cubicBezTo>
                    <a:pt x="23" y="23"/>
                    <a:pt x="23" y="23"/>
                    <a:pt x="23" y="23"/>
                  </a:cubicBezTo>
                  <a:cubicBezTo>
                    <a:pt x="25" y="22"/>
                    <a:pt x="27" y="19"/>
                    <a:pt x="27" y="16"/>
                  </a:cubicBezTo>
                  <a:cubicBezTo>
                    <a:pt x="27" y="16"/>
                    <a:pt x="27" y="15"/>
                    <a:pt x="27" y="15"/>
                  </a:cubicBezTo>
                  <a:cubicBezTo>
                    <a:pt x="27" y="10"/>
                    <a:pt x="27" y="10"/>
                    <a:pt x="27" y="10"/>
                  </a:cubicBezTo>
                  <a:cubicBezTo>
                    <a:pt x="27" y="9"/>
                    <a:pt x="27" y="8"/>
                    <a:pt x="27" y="8"/>
                  </a:cubicBezTo>
                  <a:cubicBezTo>
                    <a:pt x="27" y="8"/>
                    <a:pt x="27" y="8"/>
                    <a:pt x="27" y="8"/>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30" name="Freeform 14">
              <a:extLst>
                <a:ext uri="{FF2B5EF4-FFF2-40B4-BE49-F238E27FC236}">
                  <a16:creationId xmlns:a16="http://schemas.microsoft.com/office/drawing/2014/main" id="{C9EDCF0D-99D9-4071-8373-4E24318E7937}"/>
                </a:ext>
              </a:extLst>
            </p:cNvPr>
            <p:cNvSpPr>
              <a:spLocks/>
            </p:cNvSpPr>
            <p:nvPr/>
          </p:nvSpPr>
          <p:spPr bwMode="auto">
            <a:xfrm>
              <a:off x="595086" y="3446615"/>
              <a:ext cx="52615" cy="50800"/>
            </a:xfrm>
            <a:custGeom>
              <a:avLst/>
              <a:gdLst>
                <a:gd name="T0" fmla="*/ 8 w 16"/>
                <a:gd name="T1" fmla="*/ 16 h 16"/>
                <a:gd name="T2" fmla="*/ 8 w 16"/>
                <a:gd name="T3" fmla="*/ 16 h 16"/>
                <a:gd name="T4" fmla="*/ 16 w 16"/>
                <a:gd name="T5" fmla="*/ 8 h 16"/>
                <a:gd name="T6" fmla="*/ 8 w 16"/>
                <a:gd name="T7" fmla="*/ 0 h 16"/>
                <a:gd name="T8" fmla="*/ 8 w 16"/>
                <a:gd name="T9" fmla="*/ 0 h 16"/>
                <a:gd name="T10" fmla="*/ 0 w 16"/>
                <a:gd name="T11" fmla="*/ 8 h 16"/>
                <a:gd name="T12" fmla="*/ 8 w 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16"/>
                  </a:moveTo>
                  <a:cubicBezTo>
                    <a:pt x="8" y="16"/>
                    <a:pt x="8" y="16"/>
                    <a:pt x="8" y="16"/>
                  </a:cubicBezTo>
                  <a:cubicBezTo>
                    <a:pt x="12" y="16"/>
                    <a:pt x="16" y="12"/>
                    <a:pt x="16" y="8"/>
                  </a:cubicBezTo>
                  <a:cubicBezTo>
                    <a:pt x="16" y="3"/>
                    <a:pt x="12" y="0"/>
                    <a:pt x="8" y="0"/>
                  </a:cubicBezTo>
                  <a:cubicBezTo>
                    <a:pt x="8" y="0"/>
                    <a:pt x="8" y="0"/>
                    <a:pt x="8" y="0"/>
                  </a:cubicBezTo>
                  <a:cubicBezTo>
                    <a:pt x="3" y="0"/>
                    <a:pt x="0" y="3"/>
                    <a:pt x="0" y="8"/>
                  </a:cubicBezTo>
                  <a:cubicBezTo>
                    <a:pt x="0" y="12"/>
                    <a:pt x="3" y="16"/>
                    <a:pt x="8" y="16"/>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31" name="Freeform 15">
              <a:extLst>
                <a:ext uri="{FF2B5EF4-FFF2-40B4-BE49-F238E27FC236}">
                  <a16:creationId xmlns:a16="http://schemas.microsoft.com/office/drawing/2014/main" id="{84ED9866-046A-425A-B7C7-04ED089F3C37}"/>
                </a:ext>
              </a:extLst>
            </p:cNvPr>
            <p:cNvSpPr>
              <a:spLocks/>
            </p:cNvSpPr>
            <p:nvPr/>
          </p:nvSpPr>
          <p:spPr bwMode="auto">
            <a:xfrm>
              <a:off x="482600" y="3314172"/>
              <a:ext cx="65314" cy="67129"/>
            </a:xfrm>
            <a:custGeom>
              <a:avLst/>
              <a:gdLst>
                <a:gd name="T0" fmla="*/ 10 w 20"/>
                <a:gd name="T1" fmla="*/ 21 h 21"/>
                <a:gd name="T2" fmla="*/ 10 w 20"/>
                <a:gd name="T3" fmla="*/ 21 h 21"/>
                <a:gd name="T4" fmla="*/ 20 w 20"/>
                <a:gd name="T5" fmla="*/ 10 h 21"/>
                <a:gd name="T6" fmla="*/ 10 w 20"/>
                <a:gd name="T7" fmla="*/ 0 h 21"/>
                <a:gd name="T8" fmla="*/ 10 w 20"/>
                <a:gd name="T9" fmla="*/ 0 h 21"/>
                <a:gd name="T10" fmla="*/ 0 w 20"/>
                <a:gd name="T11" fmla="*/ 10 h 21"/>
                <a:gd name="T12" fmla="*/ 10 w 2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21"/>
                  </a:moveTo>
                  <a:cubicBezTo>
                    <a:pt x="10" y="21"/>
                    <a:pt x="10" y="21"/>
                    <a:pt x="10" y="21"/>
                  </a:cubicBezTo>
                  <a:cubicBezTo>
                    <a:pt x="16" y="21"/>
                    <a:pt x="20" y="16"/>
                    <a:pt x="20" y="10"/>
                  </a:cubicBezTo>
                  <a:cubicBezTo>
                    <a:pt x="20" y="4"/>
                    <a:pt x="16" y="0"/>
                    <a:pt x="10" y="0"/>
                  </a:cubicBezTo>
                  <a:cubicBezTo>
                    <a:pt x="10" y="0"/>
                    <a:pt x="10" y="0"/>
                    <a:pt x="10" y="0"/>
                  </a:cubicBezTo>
                  <a:cubicBezTo>
                    <a:pt x="4" y="0"/>
                    <a:pt x="0" y="4"/>
                    <a:pt x="0" y="10"/>
                  </a:cubicBezTo>
                  <a:cubicBezTo>
                    <a:pt x="0" y="16"/>
                    <a:pt x="4" y="21"/>
                    <a:pt x="10" y="21"/>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32" name="Freeform 18">
              <a:extLst>
                <a:ext uri="{FF2B5EF4-FFF2-40B4-BE49-F238E27FC236}">
                  <a16:creationId xmlns:a16="http://schemas.microsoft.com/office/drawing/2014/main" id="{B9E4ABB6-94F6-4D20-9E5D-6C1D570982AD}"/>
                </a:ext>
              </a:extLst>
            </p:cNvPr>
            <p:cNvSpPr>
              <a:spLocks/>
            </p:cNvSpPr>
            <p:nvPr/>
          </p:nvSpPr>
          <p:spPr bwMode="auto">
            <a:xfrm>
              <a:off x="457200" y="3392186"/>
              <a:ext cx="116114" cy="266701"/>
            </a:xfrm>
            <a:custGeom>
              <a:avLst/>
              <a:gdLst>
                <a:gd name="T0" fmla="*/ 36 w 36"/>
                <a:gd name="T1" fmla="*/ 11 h 83"/>
                <a:gd name="T2" fmla="*/ 36 w 36"/>
                <a:gd name="T3" fmla="*/ 11 h 83"/>
                <a:gd name="T4" fmla="*/ 34 w 36"/>
                <a:gd name="T5" fmla="*/ 7 h 83"/>
                <a:gd name="T6" fmla="*/ 34 w 36"/>
                <a:gd name="T7" fmla="*/ 7 h 83"/>
                <a:gd name="T8" fmla="*/ 33 w 36"/>
                <a:gd name="T9" fmla="*/ 6 h 83"/>
                <a:gd name="T10" fmla="*/ 30 w 36"/>
                <a:gd name="T11" fmla="*/ 2 h 83"/>
                <a:gd name="T12" fmla="*/ 30 w 36"/>
                <a:gd name="T13" fmla="*/ 2 h 83"/>
                <a:gd name="T14" fmla="*/ 28 w 36"/>
                <a:gd name="T15" fmla="*/ 1 h 83"/>
                <a:gd name="T16" fmla="*/ 27 w 36"/>
                <a:gd name="T17" fmla="*/ 1 h 83"/>
                <a:gd name="T18" fmla="*/ 26 w 36"/>
                <a:gd name="T19" fmla="*/ 1 h 83"/>
                <a:gd name="T20" fmla="*/ 26 w 36"/>
                <a:gd name="T21" fmla="*/ 1 h 83"/>
                <a:gd name="T22" fmla="*/ 25 w 36"/>
                <a:gd name="T23" fmla="*/ 0 h 83"/>
                <a:gd name="T24" fmla="*/ 23 w 36"/>
                <a:gd name="T25" fmla="*/ 0 h 83"/>
                <a:gd name="T26" fmla="*/ 13 w 36"/>
                <a:gd name="T27" fmla="*/ 0 h 83"/>
                <a:gd name="T28" fmla="*/ 11 w 36"/>
                <a:gd name="T29" fmla="*/ 0 h 83"/>
                <a:gd name="T30" fmla="*/ 10 w 36"/>
                <a:gd name="T31" fmla="*/ 1 h 83"/>
                <a:gd name="T32" fmla="*/ 10 w 36"/>
                <a:gd name="T33" fmla="*/ 1 h 83"/>
                <a:gd name="T34" fmla="*/ 9 w 36"/>
                <a:gd name="T35" fmla="*/ 1 h 83"/>
                <a:gd name="T36" fmla="*/ 8 w 36"/>
                <a:gd name="T37" fmla="*/ 1 h 83"/>
                <a:gd name="T38" fmla="*/ 8 w 36"/>
                <a:gd name="T39" fmla="*/ 1 h 83"/>
                <a:gd name="T40" fmla="*/ 7 w 36"/>
                <a:gd name="T41" fmla="*/ 2 h 83"/>
                <a:gd name="T42" fmla="*/ 7 w 36"/>
                <a:gd name="T43" fmla="*/ 2 h 83"/>
                <a:gd name="T44" fmla="*/ 7 w 36"/>
                <a:gd name="T45" fmla="*/ 2 h 83"/>
                <a:gd name="T46" fmla="*/ 7 w 36"/>
                <a:gd name="T47" fmla="*/ 2 h 83"/>
                <a:gd name="T48" fmla="*/ 6 w 36"/>
                <a:gd name="T49" fmla="*/ 2 h 83"/>
                <a:gd name="T50" fmla="*/ 3 w 36"/>
                <a:gd name="T51" fmla="*/ 6 h 83"/>
                <a:gd name="T52" fmla="*/ 2 w 36"/>
                <a:gd name="T53" fmla="*/ 7 h 83"/>
                <a:gd name="T54" fmla="*/ 2 w 36"/>
                <a:gd name="T55" fmla="*/ 7 h 83"/>
                <a:gd name="T56" fmla="*/ 1 w 36"/>
                <a:gd name="T57" fmla="*/ 11 h 83"/>
                <a:gd name="T58" fmla="*/ 1 w 36"/>
                <a:gd name="T59" fmla="*/ 11 h 83"/>
                <a:gd name="T60" fmla="*/ 0 w 36"/>
                <a:gd name="T61" fmla="*/ 13 h 83"/>
                <a:gd name="T62" fmla="*/ 0 w 36"/>
                <a:gd name="T63" fmla="*/ 20 h 83"/>
                <a:gd name="T64" fmla="*/ 0 w 36"/>
                <a:gd name="T65" fmla="*/ 32 h 83"/>
                <a:gd name="T66" fmla="*/ 7 w 36"/>
                <a:gd name="T67" fmla="*/ 43 h 83"/>
                <a:gd name="T68" fmla="*/ 7 w 36"/>
                <a:gd name="T69" fmla="*/ 81 h 83"/>
                <a:gd name="T70" fmla="*/ 8 w 36"/>
                <a:gd name="T71" fmla="*/ 83 h 83"/>
                <a:gd name="T72" fmla="*/ 28 w 36"/>
                <a:gd name="T73" fmla="*/ 83 h 83"/>
                <a:gd name="T74" fmla="*/ 29 w 36"/>
                <a:gd name="T75" fmla="*/ 81 h 83"/>
                <a:gd name="T76" fmla="*/ 29 w 36"/>
                <a:gd name="T77" fmla="*/ 43 h 83"/>
                <a:gd name="T78" fmla="*/ 36 w 36"/>
                <a:gd name="T79" fmla="*/ 34 h 83"/>
                <a:gd name="T80" fmla="*/ 36 w 36"/>
                <a:gd name="T81" fmla="*/ 32 h 83"/>
                <a:gd name="T82" fmla="*/ 36 w 36"/>
                <a:gd name="T83" fmla="*/ 13 h 83"/>
                <a:gd name="T84" fmla="*/ 36 w 36"/>
                <a:gd name="T85"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83">
                  <a:moveTo>
                    <a:pt x="36" y="11"/>
                  </a:moveTo>
                  <a:cubicBezTo>
                    <a:pt x="36" y="11"/>
                    <a:pt x="36" y="11"/>
                    <a:pt x="36" y="11"/>
                  </a:cubicBezTo>
                  <a:cubicBezTo>
                    <a:pt x="35" y="9"/>
                    <a:pt x="35" y="8"/>
                    <a:pt x="34" y="7"/>
                  </a:cubicBezTo>
                  <a:cubicBezTo>
                    <a:pt x="34" y="7"/>
                    <a:pt x="34" y="7"/>
                    <a:pt x="34" y="7"/>
                  </a:cubicBezTo>
                  <a:cubicBezTo>
                    <a:pt x="34" y="6"/>
                    <a:pt x="34" y="6"/>
                    <a:pt x="33" y="6"/>
                  </a:cubicBezTo>
                  <a:cubicBezTo>
                    <a:pt x="33" y="4"/>
                    <a:pt x="32" y="3"/>
                    <a:pt x="30" y="2"/>
                  </a:cubicBezTo>
                  <a:cubicBezTo>
                    <a:pt x="30" y="2"/>
                    <a:pt x="30" y="2"/>
                    <a:pt x="30" y="2"/>
                  </a:cubicBezTo>
                  <a:cubicBezTo>
                    <a:pt x="29" y="2"/>
                    <a:pt x="29" y="2"/>
                    <a:pt x="28" y="1"/>
                  </a:cubicBezTo>
                  <a:cubicBezTo>
                    <a:pt x="28" y="1"/>
                    <a:pt x="27" y="1"/>
                    <a:pt x="27" y="1"/>
                  </a:cubicBezTo>
                  <a:cubicBezTo>
                    <a:pt x="27" y="1"/>
                    <a:pt x="27" y="1"/>
                    <a:pt x="26" y="1"/>
                  </a:cubicBezTo>
                  <a:cubicBezTo>
                    <a:pt x="26" y="1"/>
                    <a:pt x="26" y="1"/>
                    <a:pt x="26" y="1"/>
                  </a:cubicBezTo>
                  <a:cubicBezTo>
                    <a:pt x="25" y="0"/>
                    <a:pt x="25" y="0"/>
                    <a:pt x="25" y="0"/>
                  </a:cubicBezTo>
                  <a:cubicBezTo>
                    <a:pt x="24" y="0"/>
                    <a:pt x="24" y="0"/>
                    <a:pt x="23" y="0"/>
                  </a:cubicBezTo>
                  <a:cubicBezTo>
                    <a:pt x="13" y="0"/>
                    <a:pt x="13" y="0"/>
                    <a:pt x="13" y="0"/>
                  </a:cubicBezTo>
                  <a:cubicBezTo>
                    <a:pt x="13" y="0"/>
                    <a:pt x="12" y="0"/>
                    <a:pt x="11" y="0"/>
                  </a:cubicBezTo>
                  <a:cubicBezTo>
                    <a:pt x="11" y="0"/>
                    <a:pt x="11" y="0"/>
                    <a:pt x="10" y="1"/>
                  </a:cubicBezTo>
                  <a:cubicBezTo>
                    <a:pt x="10" y="1"/>
                    <a:pt x="10" y="1"/>
                    <a:pt x="10" y="1"/>
                  </a:cubicBezTo>
                  <a:cubicBezTo>
                    <a:pt x="10" y="1"/>
                    <a:pt x="9" y="1"/>
                    <a:pt x="9" y="1"/>
                  </a:cubicBezTo>
                  <a:cubicBezTo>
                    <a:pt x="9" y="1"/>
                    <a:pt x="8" y="1"/>
                    <a:pt x="8" y="1"/>
                  </a:cubicBezTo>
                  <a:cubicBezTo>
                    <a:pt x="8" y="1"/>
                    <a:pt x="8" y="1"/>
                    <a:pt x="8" y="1"/>
                  </a:cubicBezTo>
                  <a:cubicBezTo>
                    <a:pt x="8" y="1"/>
                    <a:pt x="8" y="2"/>
                    <a:pt x="7" y="2"/>
                  </a:cubicBezTo>
                  <a:cubicBezTo>
                    <a:pt x="7" y="2"/>
                    <a:pt x="7" y="2"/>
                    <a:pt x="7" y="2"/>
                  </a:cubicBezTo>
                  <a:cubicBezTo>
                    <a:pt x="7" y="2"/>
                    <a:pt x="7" y="2"/>
                    <a:pt x="7" y="2"/>
                  </a:cubicBezTo>
                  <a:cubicBezTo>
                    <a:pt x="7" y="2"/>
                    <a:pt x="7" y="2"/>
                    <a:pt x="7" y="2"/>
                  </a:cubicBezTo>
                  <a:cubicBezTo>
                    <a:pt x="6" y="2"/>
                    <a:pt x="6" y="2"/>
                    <a:pt x="6" y="2"/>
                  </a:cubicBezTo>
                  <a:cubicBezTo>
                    <a:pt x="5" y="3"/>
                    <a:pt x="4" y="4"/>
                    <a:pt x="3" y="6"/>
                  </a:cubicBezTo>
                  <a:cubicBezTo>
                    <a:pt x="3" y="6"/>
                    <a:pt x="2" y="6"/>
                    <a:pt x="2" y="7"/>
                  </a:cubicBezTo>
                  <a:cubicBezTo>
                    <a:pt x="2" y="7"/>
                    <a:pt x="2" y="7"/>
                    <a:pt x="2" y="7"/>
                  </a:cubicBezTo>
                  <a:cubicBezTo>
                    <a:pt x="1" y="8"/>
                    <a:pt x="1" y="9"/>
                    <a:pt x="1" y="11"/>
                  </a:cubicBezTo>
                  <a:cubicBezTo>
                    <a:pt x="1" y="11"/>
                    <a:pt x="1" y="11"/>
                    <a:pt x="1" y="11"/>
                  </a:cubicBezTo>
                  <a:cubicBezTo>
                    <a:pt x="0" y="12"/>
                    <a:pt x="0" y="12"/>
                    <a:pt x="0" y="13"/>
                  </a:cubicBezTo>
                  <a:cubicBezTo>
                    <a:pt x="0" y="20"/>
                    <a:pt x="0" y="20"/>
                    <a:pt x="0" y="20"/>
                  </a:cubicBezTo>
                  <a:cubicBezTo>
                    <a:pt x="0" y="32"/>
                    <a:pt x="0" y="32"/>
                    <a:pt x="0" y="32"/>
                  </a:cubicBezTo>
                  <a:cubicBezTo>
                    <a:pt x="0" y="37"/>
                    <a:pt x="3" y="41"/>
                    <a:pt x="7" y="43"/>
                  </a:cubicBezTo>
                  <a:cubicBezTo>
                    <a:pt x="7" y="81"/>
                    <a:pt x="7" y="81"/>
                    <a:pt x="7" y="81"/>
                  </a:cubicBezTo>
                  <a:cubicBezTo>
                    <a:pt x="7" y="82"/>
                    <a:pt x="7" y="83"/>
                    <a:pt x="8" y="83"/>
                  </a:cubicBezTo>
                  <a:cubicBezTo>
                    <a:pt x="28" y="83"/>
                    <a:pt x="28" y="83"/>
                    <a:pt x="28" y="83"/>
                  </a:cubicBezTo>
                  <a:cubicBezTo>
                    <a:pt x="29" y="83"/>
                    <a:pt x="29" y="82"/>
                    <a:pt x="29" y="81"/>
                  </a:cubicBezTo>
                  <a:cubicBezTo>
                    <a:pt x="29" y="43"/>
                    <a:pt x="29" y="43"/>
                    <a:pt x="29" y="43"/>
                  </a:cubicBezTo>
                  <a:cubicBezTo>
                    <a:pt x="33" y="41"/>
                    <a:pt x="35" y="38"/>
                    <a:pt x="36" y="34"/>
                  </a:cubicBezTo>
                  <a:cubicBezTo>
                    <a:pt x="36" y="33"/>
                    <a:pt x="36" y="32"/>
                    <a:pt x="36" y="32"/>
                  </a:cubicBezTo>
                  <a:cubicBezTo>
                    <a:pt x="36" y="13"/>
                    <a:pt x="36" y="13"/>
                    <a:pt x="36" y="13"/>
                  </a:cubicBezTo>
                  <a:cubicBezTo>
                    <a:pt x="36" y="12"/>
                    <a:pt x="36" y="12"/>
                    <a:pt x="36" y="11"/>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grpSp>
      <p:grpSp>
        <p:nvGrpSpPr>
          <p:cNvPr id="33" name="Groupe 49">
            <a:extLst>
              <a:ext uri="{FF2B5EF4-FFF2-40B4-BE49-F238E27FC236}">
                <a16:creationId xmlns:a16="http://schemas.microsoft.com/office/drawing/2014/main" id="{54E6BAF3-665A-4250-AC70-8933A6B70671}"/>
              </a:ext>
            </a:extLst>
          </p:cNvPr>
          <p:cNvGrpSpPr/>
          <p:nvPr/>
        </p:nvGrpSpPr>
        <p:grpSpPr>
          <a:xfrm>
            <a:off x="3285113" y="2717957"/>
            <a:ext cx="74425" cy="116776"/>
            <a:chOff x="457200" y="3314172"/>
            <a:chExt cx="206829" cy="344715"/>
          </a:xfrm>
        </p:grpSpPr>
        <p:sp>
          <p:nvSpPr>
            <p:cNvPr id="34" name="Freeform 13">
              <a:extLst>
                <a:ext uri="{FF2B5EF4-FFF2-40B4-BE49-F238E27FC236}">
                  <a16:creationId xmlns:a16="http://schemas.microsoft.com/office/drawing/2014/main" id="{926A714D-8DAE-401D-BB0E-4918E8535903}"/>
                </a:ext>
              </a:extLst>
            </p:cNvPr>
            <p:cNvSpPr>
              <a:spLocks/>
            </p:cNvSpPr>
            <p:nvPr/>
          </p:nvSpPr>
          <p:spPr bwMode="auto">
            <a:xfrm>
              <a:off x="576943" y="3508301"/>
              <a:ext cx="87086" cy="146958"/>
            </a:xfrm>
            <a:custGeom>
              <a:avLst/>
              <a:gdLst>
                <a:gd name="T0" fmla="*/ 27 w 27"/>
                <a:gd name="T1" fmla="*/ 8 h 46"/>
                <a:gd name="T2" fmla="*/ 26 w 27"/>
                <a:gd name="T3" fmla="*/ 5 h 46"/>
                <a:gd name="T4" fmla="*/ 26 w 27"/>
                <a:gd name="T5" fmla="*/ 5 h 46"/>
                <a:gd name="T6" fmla="*/ 26 w 27"/>
                <a:gd name="T7" fmla="*/ 4 h 46"/>
                <a:gd name="T8" fmla="*/ 23 w 27"/>
                <a:gd name="T9" fmla="*/ 1 h 46"/>
                <a:gd name="T10" fmla="*/ 23 w 27"/>
                <a:gd name="T11" fmla="*/ 1 h 46"/>
                <a:gd name="T12" fmla="*/ 22 w 27"/>
                <a:gd name="T13" fmla="*/ 1 h 46"/>
                <a:gd name="T14" fmla="*/ 21 w 27"/>
                <a:gd name="T15" fmla="*/ 0 h 46"/>
                <a:gd name="T16" fmla="*/ 20 w 27"/>
                <a:gd name="T17" fmla="*/ 0 h 46"/>
                <a:gd name="T18" fmla="*/ 20 w 27"/>
                <a:gd name="T19" fmla="*/ 0 h 46"/>
                <a:gd name="T20" fmla="*/ 19 w 27"/>
                <a:gd name="T21" fmla="*/ 0 h 46"/>
                <a:gd name="T22" fmla="*/ 17 w 27"/>
                <a:gd name="T23" fmla="*/ 0 h 46"/>
                <a:gd name="T24" fmla="*/ 10 w 27"/>
                <a:gd name="T25" fmla="*/ 0 h 46"/>
                <a:gd name="T26" fmla="*/ 9 w 27"/>
                <a:gd name="T27" fmla="*/ 0 h 46"/>
                <a:gd name="T28" fmla="*/ 8 w 27"/>
                <a:gd name="T29" fmla="*/ 0 h 46"/>
                <a:gd name="T30" fmla="*/ 8 w 27"/>
                <a:gd name="T31" fmla="*/ 0 h 46"/>
                <a:gd name="T32" fmla="*/ 7 w 27"/>
                <a:gd name="T33" fmla="*/ 0 h 46"/>
                <a:gd name="T34" fmla="*/ 2 w 27"/>
                <a:gd name="T35" fmla="*/ 4 h 46"/>
                <a:gd name="T36" fmla="*/ 1 w 27"/>
                <a:gd name="T37" fmla="*/ 5 h 46"/>
                <a:gd name="T38" fmla="*/ 1 w 27"/>
                <a:gd name="T39" fmla="*/ 6 h 46"/>
                <a:gd name="T40" fmla="*/ 1 w 27"/>
                <a:gd name="T41" fmla="*/ 7 h 46"/>
                <a:gd name="T42" fmla="*/ 0 w 27"/>
                <a:gd name="T43" fmla="*/ 8 h 46"/>
                <a:gd name="T44" fmla="*/ 0 w 27"/>
                <a:gd name="T45" fmla="*/ 8 h 46"/>
                <a:gd name="T46" fmla="*/ 0 w 27"/>
                <a:gd name="T47" fmla="*/ 10 h 46"/>
                <a:gd name="T48" fmla="*/ 0 w 27"/>
                <a:gd name="T49" fmla="*/ 15 h 46"/>
                <a:gd name="T50" fmla="*/ 5 w 27"/>
                <a:gd name="T51" fmla="*/ 23 h 46"/>
                <a:gd name="T52" fmla="*/ 5 w 27"/>
                <a:gd name="T53" fmla="*/ 45 h 46"/>
                <a:gd name="T54" fmla="*/ 6 w 27"/>
                <a:gd name="T55" fmla="*/ 46 h 46"/>
                <a:gd name="T56" fmla="*/ 21 w 27"/>
                <a:gd name="T57" fmla="*/ 46 h 46"/>
                <a:gd name="T58" fmla="*/ 23 w 27"/>
                <a:gd name="T59" fmla="*/ 45 h 46"/>
                <a:gd name="T60" fmla="*/ 23 w 27"/>
                <a:gd name="T61" fmla="*/ 23 h 46"/>
                <a:gd name="T62" fmla="*/ 27 w 27"/>
                <a:gd name="T63" fmla="*/ 16 h 46"/>
                <a:gd name="T64" fmla="*/ 27 w 27"/>
                <a:gd name="T65" fmla="*/ 15 h 46"/>
                <a:gd name="T66" fmla="*/ 27 w 27"/>
                <a:gd name="T67" fmla="*/ 10 h 46"/>
                <a:gd name="T68" fmla="*/ 27 w 27"/>
                <a:gd name="T69" fmla="*/ 8 h 46"/>
                <a:gd name="T70" fmla="*/ 27 w 27"/>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46">
                  <a:moveTo>
                    <a:pt x="27" y="8"/>
                  </a:moveTo>
                  <a:cubicBezTo>
                    <a:pt x="27" y="7"/>
                    <a:pt x="27" y="6"/>
                    <a:pt x="26" y="5"/>
                  </a:cubicBezTo>
                  <a:cubicBezTo>
                    <a:pt x="26" y="5"/>
                    <a:pt x="26" y="5"/>
                    <a:pt x="26" y="5"/>
                  </a:cubicBezTo>
                  <a:cubicBezTo>
                    <a:pt x="26" y="4"/>
                    <a:pt x="26" y="4"/>
                    <a:pt x="26" y="4"/>
                  </a:cubicBezTo>
                  <a:cubicBezTo>
                    <a:pt x="25" y="3"/>
                    <a:pt x="24" y="2"/>
                    <a:pt x="23" y="1"/>
                  </a:cubicBezTo>
                  <a:cubicBezTo>
                    <a:pt x="23" y="1"/>
                    <a:pt x="23" y="1"/>
                    <a:pt x="23" y="1"/>
                  </a:cubicBezTo>
                  <a:cubicBezTo>
                    <a:pt x="22" y="1"/>
                    <a:pt x="22" y="1"/>
                    <a:pt x="22" y="1"/>
                  </a:cubicBezTo>
                  <a:cubicBezTo>
                    <a:pt x="21" y="0"/>
                    <a:pt x="21" y="0"/>
                    <a:pt x="21" y="0"/>
                  </a:cubicBezTo>
                  <a:cubicBezTo>
                    <a:pt x="21" y="0"/>
                    <a:pt x="20" y="0"/>
                    <a:pt x="20" y="0"/>
                  </a:cubicBezTo>
                  <a:cubicBezTo>
                    <a:pt x="20" y="0"/>
                    <a:pt x="20" y="0"/>
                    <a:pt x="20" y="0"/>
                  </a:cubicBezTo>
                  <a:cubicBezTo>
                    <a:pt x="20" y="0"/>
                    <a:pt x="19" y="0"/>
                    <a:pt x="19" y="0"/>
                  </a:cubicBezTo>
                  <a:cubicBezTo>
                    <a:pt x="19" y="0"/>
                    <a:pt x="18" y="0"/>
                    <a:pt x="17" y="0"/>
                  </a:cubicBezTo>
                  <a:cubicBezTo>
                    <a:pt x="10" y="0"/>
                    <a:pt x="10" y="0"/>
                    <a:pt x="10" y="0"/>
                  </a:cubicBezTo>
                  <a:cubicBezTo>
                    <a:pt x="10" y="0"/>
                    <a:pt x="9" y="0"/>
                    <a:pt x="9" y="0"/>
                  </a:cubicBezTo>
                  <a:cubicBezTo>
                    <a:pt x="8" y="0"/>
                    <a:pt x="8" y="0"/>
                    <a:pt x="8" y="0"/>
                  </a:cubicBezTo>
                  <a:cubicBezTo>
                    <a:pt x="8" y="0"/>
                    <a:pt x="8" y="0"/>
                    <a:pt x="8" y="0"/>
                  </a:cubicBezTo>
                  <a:cubicBezTo>
                    <a:pt x="7" y="0"/>
                    <a:pt x="7" y="0"/>
                    <a:pt x="7" y="0"/>
                  </a:cubicBezTo>
                  <a:cubicBezTo>
                    <a:pt x="5" y="1"/>
                    <a:pt x="3" y="2"/>
                    <a:pt x="2" y="4"/>
                  </a:cubicBezTo>
                  <a:cubicBezTo>
                    <a:pt x="2" y="4"/>
                    <a:pt x="2" y="5"/>
                    <a:pt x="1" y="5"/>
                  </a:cubicBezTo>
                  <a:cubicBezTo>
                    <a:pt x="1" y="5"/>
                    <a:pt x="1" y="6"/>
                    <a:pt x="1" y="6"/>
                  </a:cubicBezTo>
                  <a:cubicBezTo>
                    <a:pt x="1" y="6"/>
                    <a:pt x="1" y="6"/>
                    <a:pt x="1" y="7"/>
                  </a:cubicBezTo>
                  <a:cubicBezTo>
                    <a:pt x="1" y="7"/>
                    <a:pt x="1" y="7"/>
                    <a:pt x="0" y="8"/>
                  </a:cubicBezTo>
                  <a:cubicBezTo>
                    <a:pt x="0" y="8"/>
                    <a:pt x="0" y="8"/>
                    <a:pt x="0" y="8"/>
                  </a:cubicBezTo>
                  <a:cubicBezTo>
                    <a:pt x="0" y="8"/>
                    <a:pt x="0" y="9"/>
                    <a:pt x="0" y="10"/>
                  </a:cubicBezTo>
                  <a:cubicBezTo>
                    <a:pt x="0" y="15"/>
                    <a:pt x="0" y="15"/>
                    <a:pt x="0" y="15"/>
                  </a:cubicBezTo>
                  <a:cubicBezTo>
                    <a:pt x="0" y="18"/>
                    <a:pt x="2" y="22"/>
                    <a:pt x="5" y="23"/>
                  </a:cubicBezTo>
                  <a:cubicBezTo>
                    <a:pt x="5" y="45"/>
                    <a:pt x="5" y="45"/>
                    <a:pt x="5" y="45"/>
                  </a:cubicBezTo>
                  <a:cubicBezTo>
                    <a:pt x="5" y="46"/>
                    <a:pt x="6" y="46"/>
                    <a:pt x="6" y="46"/>
                  </a:cubicBezTo>
                  <a:cubicBezTo>
                    <a:pt x="21" y="46"/>
                    <a:pt x="21" y="46"/>
                    <a:pt x="21" y="46"/>
                  </a:cubicBezTo>
                  <a:cubicBezTo>
                    <a:pt x="22" y="46"/>
                    <a:pt x="23" y="46"/>
                    <a:pt x="23" y="45"/>
                  </a:cubicBezTo>
                  <a:cubicBezTo>
                    <a:pt x="23" y="23"/>
                    <a:pt x="23" y="23"/>
                    <a:pt x="23" y="23"/>
                  </a:cubicBezTo>
                  <a:cubicBezTo>
                    <a:pt x="25" y="22"/>
                    <a:pt x="27" y="19"/>
                    <a:pt x="27" y="16"/>
                  </a:cubicBezTo>
                  <a:cubicBezTo>
                    <a:pt x="27" y="16"/>
                    <a:pt x="27" y="15"/>
                    <a:pt x="27" y="15"/>
                  </a:cubicBezTo>
                  <a:cubicBezTo>
                    <a:pt x="27" y="10"/>
                    <a:pt x="27" y="10"/>
                    <a:pt x="27" y="10"/>
                  </a:cubicBezTo>
                  <a:cubicBezTo>
                    <a:pt x="27" y="9"/>
                    <a:pt x="27" y="8"/>
                    <a:pt x="27" y="8"/>
                  </a:cubicBezTo>
                  <a:cubicBezTo>
                    <a:pt x="27" y="8"/>
                    <a:pt x="27" y="8"/>
                    <a:pt x="27" y="8"/>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35" name="Freeform 14">
              <a:extLst>
                <a:ext uri="{FF2B5EF4-FFF2-40B4-BE49-F238E27FC236}">
                  <a16:creationId xmlns:a16="http://schemas.microsoft.com/office/drawing/2014/main" id="{5E930AC6-0B11-41B9-A012-7DE8C125A68E}"/>
                </a:ext>
              </a:extLst>
            </p:cNvPr>
            <p:cNvSpPr>
              <a:spLocks/>
            </p:cNvSpPr>
            <p:nvPr/>
          </p:nvSpPr>
          <p:spPr bwMode="auto">
            <a:xfrm>
              <a:off x="595086" y="3446615"/>
              <a:ext cx="52615" cy="50800"/>
            </a:xfrm>
            <a:custGeom>
              <a:avLst/>
              <a:gdLst>
                <a:gd name="T0" fmla="*/ 8 w 16"/>
                <a:gd name="T1" fmla="*/ 16 h 16"/>
                <a:gd name="T2" fmla="*/ 8 w 16"/>
                <a:gd name="T3" fmla="*/ 16 h 16"/>
                <a:gd name="T4" fmla="*/ 16 w 16"/>
                <a:gd name="T5" fmla="*/ 8 h 16"/>
                <a:gd name="T6" fmla="*/ 8 w 16"/>
                <a:gd name="T7" fmla="*/ 0 h 16"/>
                <a:gd name="T8" fmla="*/ 8 w 16"/>
                <a:gd name="T9" fmla="*/ 0 h 16"/>
                <a:gd name="T10" fmla="*/ 0 w 16"/>
                <a:gd name="T11" fmla="*/ 8 h 16"/>
                <a:gd name="T12" fmla="*/ 8 w 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16"/>
                  </a:moveTo>
                  <a:cubicBezTo>
                    <a:pt x="8" y="16"/>
                    <a:pt x="8" y="16"/>
                    <a:pt x="8" y="16"/>
                  </a:cubicBezTo>
                  <a:cubicBezTo>
                    <a:pt x="12" y="16"/>
                    <a:pt x="16" y="12"/>
                    <a:pt x="16" y="8"/>
                  </a:cubicBezTo>
                  <a:cubicBezTo>
                    <a:pt x="16" y="3"/>
                    <a:pt x="12" y="0"/>
                    <a:pt x="8" y="0"/>
                  </a:cubicBezTo>
                  <a:cubicBezTo>
                    <a:pt x="8" y="0"/>
                    <a:pt x="8" y="0"/>
                    <a:pt x="8" y="0"/>
                  </a:cubicBezTo>
                  <a:cubicBezTo>
                    <a:pt x="3" y="0"/>
                    <a:pt x="0" y="3"/>
                    <a:pt x="0" y="8"/>
                  </a:cubicBezTo>
                  <a:cubicBezTo>
                    <a:pt x="0" y="12"/>
                    <a:pt x="3" y="16"/>
                    <a:pt x="8" y="16"/>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36" name="Freeform 15">
              <a:extLst>
                <a:ext uri="{FF2B5EF4-FFF2-40B4-BE49-F238E27FC236}">
                  <a16:creationId xmlns:a16="http://schemas.microsoft.com/office/drawing/2014/main" id="{568EF17D-1F28-4D1D-9E77-DE7A116B5EB7}"/>
                </a:ext>
              </a:extLst>
            </p:cNvPr>
            <p:cNvSpPr>
              <a:spLocks/>
            </p:cNvSpPr>
            <p:nvPr/>
          </p:nvSpPr>
          <p:spPr bwMode="auto">
            <a:xfrm>
              <a:off x="482600" y="3314172"/>
              <a:ext cx="65314" cy="67129"/>
            </a:xfrm>
            <a:custGeom>
              <a:avLst/>
              <a:gdLst>
                <a:gd name="T0" fmla="*/ 10 w 20"/>
                <a:gd name="T1" fmla="*/ 21 h 21"/>
                <a:gd name="T2" fmla="*/ 10 w 20"/>
                <a:gd name="T3" fmla="*/ 21 h 21"/>
                <a:gd name="T4" fmla="*/ 20 w 20"/>
                <a:gd name="T5" fmla="*/ 10 h 21"/>
                <a:gd name="T6" fmla="*/ 10 w 20"/>
                <a:gd name="T7" fmla="*/ 0 h 21"/>
                <a:gd name="T8" fmla="*/ 10 w 20"/>
                <a:gd name="T9" fmla="*/ 0 h 21"/>
                <a:gd name="T10" fmla="*/ 0 w 20"/>
                <a:gd name="T11" fmla="*/ 10 h 21"/>
                <a:gd name="T12" fmla="*/ 10 w 2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21"/>
                  </a:moveTo>
                  <a:cubicBezTo>
                    <a:pt x="10" y="21"/>
                    <a:pt x="10" y="21"/>
                    <a:pt x="10" y="21"/>
                  </a:cubicBezTo>
                  <a:cubicBezTo>
                    <a:pt x="16" y="21"/>
                    <a:pt x="20" y="16"/>
                    <a:pt x="20" y="10"/>
                  </a:cubicBezTo>
                  <a:cubicBezTo>
                    <a:pt x="20" y="4"/>
                    <a:pt x="16" y="0"/>
                    <a:pt x="10" y="0"/>
                  </a:cubicBezTo>
                  <a:cubicBezTo>
                    <a:pt x="10" y="0"/>
                    <a:pt x="10" y="0"/>
                    <a:pt x="10" y="0"/>
                  </a:cubicBezTo>
                  <a:cubicBezTo>
                    <a:pt x="4" y="0"/>
                    <a:pt x="0" y="4"/>
                    <a:pt x="0" y="10"/>
                  </a:cubicBezTo>
                  <a:cubicBezTo>
                    <a:pt x="0" y="16"/>
                    <a:pt x="4" y="21"/>
                    <a:pt x="10" y="21"/>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37" name="Freeform 18">
              <a:extLst>
                <a:ext uri="{FF2B5EF4-FFF2-40B4-BE49-F238E27FC236}">
                  <a16:creationId xmlns:a16="http://schemas.microsoft.com/office/drawing/2014/main" id="{107103CD-E066-4588-A794-09F493C4A345}"/>
                </a:ext>
              </a:extLst>
            </p:cNvPr>
            <p:cNvSpPr>
              <a:spLocks/>
            </p:cNvSpPr>
            <p:nvPr/>
          </p:nvSpPr>
          <p:spPr bwMode="auto">
            <a:xfrm>
              <a:off x="457200" y="3392186"/>
              <a:ext cx="116114" cy="266701"/>
            </a:xfrm>
            <a:custGeom>
              <a:avLst/>
              <a:gdLst>
                <a:gd name="T0" fmla="*/ 36 w 36"/>
                <a:gd name="T1" fmla="*/ 11 h 83"/>
                <a:gd name="T2" fmla="*/ 36 w 36"/>
                <a:gd name="T3" fmla="*/ 11 h 83"/>
                <a:gd name="T4" fmla="*/ 34 w 36"/>
                <a:gd name="T5" fmla="*/ 7 h 83"/>
                <a:gd name="T6" fmla="*/ 34 w 36"/>
                <a:gd name="T7" fmla="*/ 7 h 83"/>
                <a:gd name="T8" fmla="*/ 33 w 36"/>
                <a:gd name="T9" fmla="*/ 6 h 83"/>
                <a:gd name="T10" fmla="*/ 30 w 36"/>
                <a:gd name="T11" fmla="*/ 2 h 83"/>
                <a:gd name="T12" fmla="*/ 30 w 36"/>
                <a:gd name="T13" fmla="*/ 2 h 83"/>
                <a:gd name="T14" fmla="*/ 28 w 36"/>
                <a:gd name="T15" fmla="*/ 1 h 83"/>
                <a:gd name="T16" fmla="*/ 27 w 36"/>
                <a:gd name="T17" fmla="*/ 1 h 83"/>
                <a:gd name="T18" fmla="*/ 26 w 36"/>
                <a:gd name="T19" fmla="*/ 1 h 83"/>
                <a:gd name="T20" fmla="*/ 26 w 36"/>
                <a:gd name="T21" fmla="*/ 1 h 83"/>
                <a:gd name="T22" fmla="*/ 25 w 36"/>
                <a:gd name="T23" fmla="*/ 0 h 83"/>
                <a:gd name="T24" fmla="*/ 23 w 36"/>
                <a:gd name="T25" fmla="*/ 0 h 83"/>
                <a:gd name="T26" fmla="*/ 13 w 36"/>
                <a:gd name="T27" fmla="*/ 0 h 83"/>
                <a:gd name="T28" fmla="*/ 11 w 36"/>
                <a:gd name="T29" fmla="*/ 0 h 83"/>
                <a:gd name="T30" fmla="*/ 10 w 36"/>
                <a:gd name="T31" fmla="*/ 1 h 83"/>
                <a:gd name="T32" fmla="*/ 10 w 36"/>
                <a:gd name="T33" fmla="*/ 1 h 83"/>
                <a:gd name="T34" fmla="*/ 9 w 36"/>
                <a:gd name="T35" fmla="*/ 1 h 83"/>
                <a:gd name="T36" fmla="*/ 8 w 36"/>
                <a:gd name="T37" fmla="*/ 1 h 83"/>
                <a:gd name="T38" fmla="*/ 8 w 36"/>
                <a:gd name="T39" fmla="*/ 1 h 83"/>
                <a:gd name="T40" fmla="*/ 7 w 36"/>
                <a:gd name="T41" fmla="*/ 2 h 83"/>
                <a:gd name="T42" fmla="*/ 7 w 36"/>
                <a:gd name="T43" fmla="*/ 2 h 83"/>
                <a:gd name="T44" fmla="*/ 7 w 36"/>
                <a:gd name="T45" fmla="*/ 2 h 83"/>
                <a:gd name="T46" fmla="*/ 7 w 36"/>
                <a:gd name="T47" fmla="*/ 2 h 83"/>
                <a:gd name="T48" fmla="*/ 6 w 36"/>
                <a:gd name="T49" fmla="*/ 2 h 83"/>
                <a:gd name="T50" fmla="*/ 3 w 36"/>
                <a:gd name="T51" fmla="*/ 6 h 83"/>
                <a:gd name="T52" fmla="*/ 2 w 36"/>
                <a:gd name="T53" fmla="*/ 7 h 83"/>
                <a:gd name="T54" fmla="*/ 2 w 36"/>
                <a:gd name="T55" fmla="*/ 7 h 83"/>
                <a:gd name="T56" fmla="*/ 1 w 36"/>
                <a:gd name="T57" fmla="*/ 11 h 83"/>
                <a:gd name="T58" fmla="*/ 1 w 36"/>
                <a:gd name="T59" fmla="*/ 11 h 83"/>
                <a:gd name="T60" fmla="*/ 0 w 36"/>
                <a:gd name="T61" fmla="*/ 13 h 83"/>
                <a:gd name="T62" fmla="*/ 0 w 36"/>
                <a:gd name="T63" fmla="*/ 20 h 83"/>
                <a:gd name="T64" fmla="*/ 0 w 36"/>
                <a:gd name="T65" fmla="*/ 32 h 83"/>
                <a:gd name="T66" fmla="*/ 7 w 36"/>
                <a:gd name="T67" fmla="*/ 43 h 83"/>
                <a:gd name="T68" fmla="*/ 7 w 36"/>
                <a:gd name="T69" fmla="*/ 81 h 83"/>
                <a:gd name="T70" fmla="*/ 8 w 36"/>
                <a:gd name="T71" fmla="*/ 83 h 83"/>
                <a:gd name="T72" fmla="*/ 28 w 36"/>
                <a:gd name="T73" fmla="*/ 83 h 83"/>
                <a:gd name="T74" fmla="*/ 29 w 36"/>
                <a:gd name="T75" fmla="*/ 81 h 83"/>
                <a:gd name="T76" fmla="*/ 29 w 36"/>
                <a:gd name="T77" fmla="*/ 43 h 83"/>
                <a:gd name="T78" fmla="*/ 36 w 36"/>
                <a:gd name="T79" fmla="*/ 34 h 83"/>
                <a:gd name="T80" fmla="*/ 36 w 36"/>
                <a:gd name="T81" fmla="*/ 32 h 83"/>
                <a:gd name="T82" fmla="*/ 36 w 36"/>
                <a:gd name="T83" fmla="*/ 13 h 83"/>
                <a:gd name="T84" fmla="*/ 36 w 36"/>
                <a:gd name="T85"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83">
                  <a:moveTo>
                    <a:pt x="36" y="11"/>
                  </a:moveTo>
                  <a:cubicBezTo>
                    <a:pt x="36" y="11"/>
                    <a:pt x="36" y="11"/>
                    <a:pt x="36" y="11"/>
                  </a:cubicBezTo>
                  <a:cubicBezTo>
                    <a:pt x="35" y="9"/>
                    <a:pt x="35" y="8"/>
                    <a:pt x="34" y="7"/>
                  </a:cubicBezTo>
                  <a:cubicBezTo>
                    <a:pt x="34" y="7"/>
                    <a:pt x="34" y="7"/>
                    <a:pt x="34" y="7"/>
                  </a:cubicBezTo>
                  <a:cubicBezTo>
                    <a:pt x="34" y="6"/>
                    <a:pt x="34" y="6"/>
                    <a:pt x="33" y="6"/>
                  </a:cubicBezTo>
                  <a:cubicBezTo>
                    <a:pt x="33" y="4"/>
                    <a:pt x="32" y="3"/>
                    <a:pt x="30" y="2"/>
                  </a:cubicBezTo>
                  <a:cubicBezTo>
                    <a:pt x="30" y="2"/>
                    <a:pt x="30" y="2"/>
                    <a:pt x="30" y="2"/>
                  </a:cubicBezTo>
                  <a:cubicBezTo>
                    <a:pt x="29" y="2"/>
                    <a:pt x="29" y="2"/>
                    <a:pt x="28" y="1"/>
                  </a:cubicBezTo>
                  <a:cubicBezTo>
                    <a:pt x="28" y="1"/>
                    <a:pt x="27" y="1"/>
                    <a:pt x="27" y="1"/>
                  </a:cubicBezTo>
                  <a:cubicBezTo>
                    <a:pt x="27" y="1"/>
                    <a:pt x="27" y="1"/>
                    <a:pt x="26" y="1"/>
                  </a:cubicBezTo>
                  <a:cubicBezTo>
                    <a:pt x="26" y="1"/>
                    <a:pt x="26" y="1"/>
                    <a:pt x="26" y="1"/>
                  </a:cubicBezTo>
                  <a:cubicBezTo>
                    <a:pt x="25" y="0"/>
                    <a:pt x="25" y="0"/>
                    <a:pt x="25" y="0"/>
                  </a:cubicBezTo>
                  <a:cubicBezTo>
                    <a:pt x="24" y="0"/>
                    <a:pt x="24" y="0"/>
                    <a:pt x="23" y="0"/>
                  </a:cubicBezTo>
                  <a:cubicBezTo>
                    <a:pt x="13" y="0"/>
                    <a:pt x="13" y="0"/>
                    <a:pt x="13" y="0"/>
                  </a:cubicBezTo>
                  <a:cubicBezTo>
                    <a:pt x="13" y="0"/>
                    <a:pt x="12" y="0"/>
                    <a:pt x="11" y="0"/>
                  </a:cubicBezTo>
                  <a:cubicBezTo>
                    <a:pt x="11" y="0"/>
                    <a:pt x="11" y="0"/>
                    <a:pt x="10" y="1"/>
                  </a:cubicBezTo>
                  <a:cubicBezTo>
                    <a:pt x="10" y="1"/>
                    <a:pt x="10" y="1"/>
                    <a:pt x="10" y="1"/>
                  </a:cubicBezTo>
                  <a:cubicBezTo>
                    <a:pt x="10" y="1"/>
                    <a:pt x="9" y="1"/>
                    <a:pt x="9" y="1"/>
                  </a:cubicBezTo>
                  <a:cubicBezTo>
                    <a:pt x="9" y="1"/>
                    <a:pt x="8" y="1"/>
                    <a:pt x="8" y="1"/>
                  </a:cubicBezTo>
                  <a:cubicBezTo>
                    <a:pt x="8" y="1"/>
                    <a:pt x="8" y="1"/>
                    <a:pt x="8" y="1"/>
                  </a:cubicBezTo>
                  <a:cubicBezTo>
                    <a:pt x="8" y="1"/>
                    <a:pt x="8" y="2"/>
                    <a:pt x="7" y="2"/>
                  </a:cubicBezTo>
                  <a:cubicBezTo>
                    <a:pt x="7" y="2"/>
                    <a:pt x="7" y="2"/>
                    <a:pt x="7" y="2"/>
                  </a:cubicBezTo>
                  <a:cubicBezTo>
                    <a:pt x="7" y="2"/>
                    <a:pt x="7" y="2"/>
                    <a:pt x="7" y="2"/>
                  </a:cubicBezTo>
                  <a:cubicBezTo>
                    <a:pt x="7" y="2"/>
                    <a:pt x="7" y="2"/>
                    <a:pt x="7" y="2"/>
                  </a:cubicBezTo>
                  <a:cubicBezTo>
                    <a:pt x="6" y="2"/>
                    <a:pt x="6" y="2"/>
                    <a:pt x="6" y="2"/>
                  </a:cubicBezTo>
                  <a:cubicBezTo>
                    <a:pt x="5" y="3"/>
                    <a:pt x="4" y="4"/>
                    <a:pt x="3" y="6"/>
                  </a:cubicBezTo>
                  <a:cubicBezTo>
                    <a:pt x="3" y="6"/>
                    <a:pt x="2" y="6"/>
                    <a:pt x="2" y="7"/>
                  </a:cubicBezTo>
                  <a:cubicBezTo>
                    <a:pt x="2" y="7"/>
                    <a:pt x="2" y="7"/>
                    <a:pt x="2" y="7"/>
                  </a:cubicBezTo>
                  <a:cubicBezTo>
                    <a:pt x="1" y="8"/>
                    <a:pt x="1" y="9"/>
                    <a:pt x="1" y="11"/>
                  </a:cubicBezTo>
                  <a:cubicBezTo>
                    <a:pt x="1" y="11"/>
                    <a:pt x="1" y="11"/>
                    <a:pt x="1" y="11"/>
                  </a:cubicBezTo>
                  <a:cubicBezTo>
                    <a:pt x="0" y="12"/>
                    <a:pt x="0" y="12"/>
                    <a:pt x="0" y="13"/>
                  </a:cubicBezTo>
                  <a:cubicBezTo>
                    <a:pt x="0" y="20"/>
                    <a:pt x="0" y="20"/>
                    <a:pt x="0" y="20"/>
                  </a:cubicBezTo>
                  <a:cubicBezTo>
                    <a:pt x="0" y="32"/>
                    <a:pt x="0" y="32"/>
                    <a:pt x="0" y="32"/>
                  </a:cubicBezTo>
                  <a:cubicBezTo>
                    <a:pt x="0" y="37"/>
                    <a:pt x="3" y="41"/>
                    <a:pt x="7" y="43"/>
                  </a:cubicBezTo>
                  <a:cubicBezTo>
                    <a:pt x="7" y="81"/>
                    <a:pt x="7" y="81"/>
                    <a:pt x="7" y="81"/>
                  </a:cubicBezTo>
                  <a:cubicBezTo>
                    <a:pt x="7" y="82"/>
                    <a:pt x="7" y="83"/>
                    <a:pt x="8" y="83"/>
                  </a:cubicBezTo>
                  <a:cubicBezTo>
                    <a:pt x="28" y="83"/>
                    <a:pt x="28" y="83"/>
                    <a:pt x="28" y="83"/>
                  </a:cubicBezTo>
                  <a:cubicBezTo>
                    <a:pt x="29" y="83"/>
                    <a:pt x="29" y="82"/>
                    <a:pt x="29" y="81"/>
                  </a:cubicBezTo>
                  <a:cubicBezTo>
                    <a:pt x="29" y="43"/>
                    <a:pt x="29" y="43"/>
                    <a:pt x="29" y="43"/>
                  </a:cubicBezTo>
                  <a:cubicBezTo>
                    <a:pt x="33" y="41"/>
                    <a:pt x="35" y="38"/>
                    <a:pt x="36" y="34"/>
                  </a:cubicBezTo>
                  <a:cubicBezTo>
                    <a:pt x="36" y="33"/>
                    <a:pt x="36" y="32"/>
                    <a:pt x="36" y="32"/>
                  </a:cubicBezTo>
                  <a:cubicBezTo>
                    <a:pt x="36" y="13"/>
                    <a:pt x="36" y="13"/>
                    <a:pt x="36" y="13"/>
                  </a:cubicBezTo>
                  <a:cubicBezTo>
                    <a:pt x="36" y="12"/>
                    <a:pt x="36" y="12"/>
                    <a:pt x="36" y="11"/>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grpSp>
      <p:grpSp>
        <p:nvGrpSpPr>
          <p:cNvPr id="38" name="Groupe 54">
            <a:extLst>
              <a:ext uri="{FF2B5EF4-FFF2-40B4-BE49-F238E27FC236}">
                <a16:creationId xmlns:a16="http://schemas.microsoft.com/office/drawing/2014/main" id="{22EBACC4-C353-40ED-A546-05E77463F616}"/>
              </a:ext>
            </a:extLst>
          </p:cNvPr>
          <p:cNvGrpSpPr/>
          <p:nvPr/>
        </p:nvGrpSpPr>
        <p:grpSpPr>
          <a:xfrm>
            <a:off x="3927877" y="2599671"/>
            <a:ext cx="74425" cy="116776"/>
            <a:chOff x="457200" y="3314172"/>
            <a:chExt cx="206829" cy="344715"/>
          </a:xfrm>
        </p:grpSpPr>
        <p:sp>
          <p:nvSpPr>
            <p:cNvPr id="39" name="Freeform 13">
              <a:extLst>
                <a:ext uri="{FF2B5EF4-FFF2-40B4-BE49-F238E27FC236}">
                  <a16:creationId xmlns:a16="http://schemas.microsoft.com/office/drawing/2014/main" id="{EAA42FE8-EB05-4FFA-95E0-FDB597126C5D}"/>
                </a:ext>
              </a:extLst>
            </p:cNvPr>
            <p:cNvSpPr>
              <a:spLocks/>
            </p:cNvSpPr>
            <p:nvPr/>
          </p:nvSpPr>
          <p:spPr bwMode="auto">
            <a:xfrm>
              <a:off x="576943" y="3508301"/>
              <a:ext cx="87086" cy="146958"/>
            </a:xfrm>
            <a:custGeom>
              <a:avLst/>
              <a:gdLst>
                <a:gd name="T0" fmla="*/ 27 w 27"/>
                <a:gd name="T1" fmla="*/ 8 h 46"/>
                <a:gd name="T2" fmla="*/ 26 w 27"/>
                <a:gd name="T3" fmla="*/ 5 h 46"/>
                <a:gd name="T4" fmla="*/ 26 w 27"/>
                <a:gd name="T5" fmla="*/ 5 h 46"/>
                <a:gd name="T6" fmla="*/ 26 w 27"/>
                <a:gd name="T7" fmla="*/ 4 h 46"/>
                <a:gd name="T8" fmla="*/ 23 w 27"/>
                <a:gd name="T9" fmla="*/ 1 h 46"/>
                <a:gd name="T10" fmla="*/ 23 w 27"/>
                <a:gd name="T11" fmla="*/ 1 h 46"/>
                <a:gd name="T12" fmla="*/ 22 w 27"/>
                <a:gd name="T13" fmla="*/ 1 h 46"/>
                <a:gd name="T14" fmla="*/ 21 w 27"/>
                <a:gd name="T15" fmla="*/ 0 h 46"/>
                <a:gd name="T16" fmla="*/ 20 w 27"/>
                <a:gd name="T17" fmla="*/ 0 h 46"/>
                <a:gd name="T18" fmla="*/ 20 w 27"/>
                <a:gd name="T19" fmla="*/ 0 h 46"/>
                <a:gd name="T20" fmla="*/ 19 w 27"/>
                <a:gd name="T21" fmla="*/ 0 h 46"/>
                <a:gd name="T22" fmla="*/ 17 w 27"/>
                <a:gd name="T23" fmla="*/ 0 h 46"/>
                <a:gd name="T24" fmla="*/ 10 w 27"/>
                <a:gd name="T25" fmla="*/ 0 h 46"/>
                <a:gd name="T26" fmla="*/ 9 w 27"/>
                <a:gd name="T27" fmla="*/ 0 h 46"/>
                <a:gd name="T28" fmla="*/ 8 w 27"/>
                <a:gd name="T29" fmla="*/ 0 h 46"/>
                <a:gd name="T30" fmla="*/ 8 w 27"/>
                <a:gd name="T31" fmla="*/ 0 h 46"/>
                <a:gd name="T32" fmla="*/ 7 w 27"/>
                <a:gd name="T33" fmla="*/ 0 h 46"/>
                <a:gd name="T34" fmla="*/ 2 w 27"/>
                <a:gd name="T35" fmla="*/ 4 h 46"/>
                <a:gd name="T36" fmla="*/ 1 w 27"/>
                <a:gd name="T37" fmla="*/ 5 h 46"/>
                <a:gd name="T38" fmla="*/ 1 w 27"/>
                <a:gd name="T39" fmla="*/ 6 h 46"/>
                <a:gd name="T40" fmla="*/ 1 w 27"/>
                <a:gd name="T41" fmla="*/ 7 h 46"/>
                <a:gd name="T42" fmla="*/ 0 w 27"/>
                <a:gd name="T43" fmla="*/ 8 h 46"/>
                <a:gd name="T44" fmla="*/ 0 w 27"/>
                <a:gd name="T45" fmla="*/ 8 h 46"/>
                <a:gd name="T46" fmla="*/ 0 w 27"/>
                <a:gd name="T47" fmla="*/ 10 h 46"/>
                <a:gd name="T48" fmla="*/ 0 w 27"/>
                <a:gd name="T49" fmla="*/ 15 h 46"/>
                <a:gd name="T50" fmla="*/ 5 w 27"/>
                <a:gd name="T51" fmla="*/ 23 h 46"/>
                <a:gd name="T52" fmla="*/ 5 w 27"/>
                <a:gd name="T53" fmla="*/ 45 h 46"/>
                <a:gd name="T54" fmla="*/ 6 w 27"/>
                <a:gd name="T55" fmla="*/ 46 h 46"/>
                <a:gd name="T56" fmla="*/ 21 w 27"/>
                <a:gd name="T57" fmla="*/ 46 h 46"/>
                <a:gd name="T58" fmla="*/ 23 w 27"/>
                <a:gd name="T59" fmla="*/ 45 h 46"/>
                <a:gd name="T60" fmla="*/ 23 w 27"/>
                <a:gd name="T61" fmla="*/ 23 h 46"/>
                <a:gd name="T62" fmla="*/ 27 w 27"/>
                <a:gd name="T63" fmla="*/ 16 h 46"/>
                <a:gd name="T64" fmla="*/ 27 w 27"/>
                <a:gd name="T65" fmla="*/ 15 h 46"/>
                <a:gd name="T66" fmla="*/ 27 w 27"/>
                <a:gd name="T67" fmla="*/ 10 h 46"/>
                <a:gd name="T68" fmla="*/ 27 w 27"/>
                <a:gd name="T69" fmla="*/ 8 h 46"/>
                <a:gd name="T70" fmla="*/ 27 w 27"/>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46">
                  <a:moveTo>
                    <a:pt x="27" y="8"/>
                  </a:moveTo>
                  <a:cubicBezTo>
                    <a:pt x="27" y="7"/>
                    <a:pt x="27" y="6"/>
                    <a:pt x="26" y="5"/>
                  </a:cubicBezTo>
                  <a:cubicBezTo>
                    <a:pt x="26" y="5"/>
                    <a:pt x="26" y="5"/>
                    <a:pt x="26" y="5"/>
                  </a:cubicBezTo>
                  <a:cubicBezTo>
                    <a:pt x="26" y="4"/>
                    <a:pt x="26" y="4"/>
                    <a:pt x="26" y="4"/>
                  </a:cubicBezTo>
                  <a:cubicBezTo>
                    <a:pt x="25" y="3"/>
                    <a:pt x="24" y="2"/>
                    <a:pt x="23" y="1"/>
                  </a:cubicBezTo>
                  <a:cubicBezTo>
                    <a:pt x="23" y="1"/>
                    <a:pt x="23" y="1"/>
                    <a:pt x="23" y="1"/>
                  </a:cubicBezTo>
                  <a:cubicBezTo>
                    <a:pt x="22" y="1"/>
                    <a:pt x="22" y="1"/>
                    <a:pt x="22" y="1"/>
                  </a:cubicBezTo>
                  <a:cubicBezTo>
                    <a:pt x="21" y="0"/>
                    <a:pt x="21" y="0"/>
                    <a:pt x="21" y="0"/>
                  </a:cubicBezTo>
                  <a:cubicBezTo>
                    <a:pt x="21" y="0"/>
                    <a:pt x="20" y="0"/>
                    <a:pt x="20" y="0"/>
                  </a:cubicBezTo>
                  <a:cubicBezTo>
                    <a:pt x="20" y="0"/>
                    <a:pt x="20" y="0"/>
                    <a:pt x="20" y="0"/>
                  </a:cubicBezTo>
                  <a:cubicBezTo>
                    <a:pt x="20" y="0"/>
                    <a:pt x="19" y="0"/>
                    <a:pt x="19" y="0"/>
                  </a:cubicBezTo>
                  <a:cubicBezTo>
                    <a:pt x="19" y="0"/>
                    <a:pt x="18" y="0"/>
                    <a:pt x="17" y="0"/>
                  </a:cubicBezTo>
                  <a:cubicBezTo>
                    <a:pt x="10" y="0"/>
                    <a:pt x="10" y="0"/>
                    <a:pt x="10" y="0"/>
                  </a:cubicBezTo>
                  <a:cubicBezTo>
                    <a:pt x="10" y="0"/>
                    <a:pt x="9" y="0"/>
                    <a:pt x="9" y="0"/>
                  </a:cubicBezTo>
                  <a:cubicBezTo>
                    <a:pt x="8" y="0"/>
                    <a:pt x="8" y="0"/>
                    <a:pt x="8" y="0"/>
                  </a:cubicBezTo>
                  <a:cubicBezTo>
                    <a:pt x="8" y="0"/>
                    <a:pt x="8" y="0"/>
                    <a:pt x="8" y="0"/>
                  </a:cubicBezTo>
                  <a:cubicBezTo>
                    <a:pt x="7" y="0"/>
                    <a:pt x="7" y="0"/>
                    <a:pt x="7" y="0"/>
                  </a:cubicBezTo>
                  <a:cubicBezTo>
                    <a:pt x="5" y="1"/>
                    <a:pt x="3" y="2"/>
                    <a:pt x="2" y="4"/>
                  </a:cubicBezTo>
                  <a:cubicBezTo>
                    <a:pt x="2" y="4"/>
                    <a:pt x="2" y="5"/>
                    <a:pt x="1" y="5"/>
                  </a:cubicBezTo>
                  <a:cubicBezTo>
                    <a:pt x="1" y="5"/>
                    <a:pt x="1" y="6"/>
                    <a:pt x="1" y="6"/>
                  </a:cubicBezTo>
                  <a:cubicBezTo>
                    <a:pt x="1" y="6"/>
                    <a:pt x="1" y="6"/>
                    <a:pt x="1" y="7"/>
                  </a:cubicBezTo>
                  <a:cubicBezTo>
                    <a:pt x="1" y="7"/>
                    <a:pt x="1" y="7"/>
                    <a:pt x="0" y="8"/>
                  </a:cubicBezTo>
                  <a:cubicBezTo>
                    <a:pt x="0" y="8"/>
                    <a:pt x="0" y="8"/>
                    <a:pt x="0" y="8"/>
                  </a:cubicBezTo>
                  <a:cubicBezTo>
                    <a:pt x="0" y="8"/>
                    <a:pt x="0" y="9"/>
                    <a:pt x="0" y="10"/>
                  </a:cubicBezTo>
                  <a:cubicBezTo>
                    <a:pt x="0" y="15"/>
                    <a:pt x="0" y="15"/>
                    <a:pt x="0" y="15"/>
                  </a:cubicBezTo>
                  <a:cubicBezTo>
                    <a:pt x="0" y="18"/>
                    <a:pt x="2" y="22"/>
                    <a:pt x="5" y="23"/>
                  </a:cubicBezTo>
                  <a:cubicBezTo>
                    <a:pt x="5" y="45"/>
                    <a:pt x="5" y="45"/>
                    <a:pt x="5" y="45"/>
                  </a:cubicBezTo>
                  <a:cubicBezTo>
                    <a:pt x="5" y="46"/>
                    <a:pt x="6" y="46"/>
                    <a:pt x="6" y="46"/>
                  </a:cubicBezTo>
                  <a:cubicBezTo>
                    <a:pt x="21" y="46"/>
                    <a:pt x="21" y="46"/>
                    <a:pt x="21" y="46"/>
                  </a:cubicBezTo>
                  <a:cubicBezTo>
                    <a:pt x="22" y="46"/>
                    <a:pt x="23" y="46"/>
                    <a:pt x="23" y="45"/>
                  </a:cubicBezTo>
                  <a:cubicBezTo>
                    <a:pt x="23" y="23"/>
                    <a:pt x="23" y="23"/>
                    <a:pt x="23" y="23"/>
                  </a:cubicBezTo>
                  <a:cubicBezTo>
                    <a:pt x="25" y="22"/>
                    <a:pt x="27" y="19"/>
                    <a:pt x="27" y="16"/>
                  </a:cubicBezTo>
                  <a:cubicBezTo>
                    <a:pt x="27" y="16"/>
                    <a:pt x="27" y="15"/>
                    <a:pt x="27" y="15"/>
                  </a:cubicBezTo>
                  <a:cubicBezTo>
                    <a:pt x="27" y="10"/>
                    <a:pt x="27" y="10"/>
                    <a:pt x="27" y="10"/>
                  </a:cubicBezTo>
                  <a:cubicBezTo>
                    <a:pt x="27" y="9"/>
                    <a:pt x="27" y="8"/>
                    <a:pt x="27" y="8"/>
                  </a:cubicBezTo>
                  <a:cubicBezTo>
                    <a:pt x="27" y="8"/>
                    <a:pt x="27" y="8"/>
                    <a:pt x="27" y="8"/>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40" name="Freeform 14">
              <a:extLst>
                <a:ext uri="{FF2B5EF4-FFF2-40B4-BE49-F238E27FC236}">
                  <a16:creationId xmlns:a16="http://schemas.microsoft.com/office/drawing/2014/main" id="{8E1F27B4-4C75-4F9A-9B12-56062D9748C2}"/>
                </a:ext>
              </a:extLst>
            </p:cNvPr>
            <p:cNvSpPr>
              <a:spLocks/>
            </p:cNvSpPr>
            <p:nvPr/>
          </p:nvSpPr>
          <p:spPr bwMode="auto">
            <a:xfrm>
              <a:off x="595086" y="3446615"/>
              <a:ext cx="52615" cy="50800"/>
            </a:xfrm>
            <a:custGeom>
              <a:avLst/>
              <a:gdLst>
                <a:gd name="T0" fmla="*/ 8 w 16"/>
                <a:gd name="T1" fmla="*/ 16 h 16"/>
                <a:gd name="T2" fmla="*/ 8 w 16"/>
                <a:gd name="T3" fmla="*/ 16 h 16"/>
                <a:gd name="T4" fmla="*/ 16 w 16"/>
                <a:gd name="T5" fmla="*/ 8 h 16"/>
                <a:gd name="T6" fmla="*/ 8 w 16"/>
                <a:gd name="T7" fmla="*/ 0 h 16"/>
                <a:gd name="T8" fmla="*/ 8 w 16"/>
                <a:gd name="T9" fmla="*/ 0 h 16"/>
                <a:gd name="T10" fmla="*/ 0 w 16"/>
                <a:gd name="T11" fmla="*/ 8 h 16"/>
                <a:gd name="T12" fmla="*/ 8 w 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16"/>
                  </a:moveTo>
                  <a:cubicBezTo>
                    <a:pt x="8" y="16"/>
                    <a:pt x="8" y="16"/>
                    <a:pt x="8" y="16"/>
                  </a:cubicBezTo>
                  <a:cubicBezTo>
                    <a:pt x="12" y="16"/>
                    <a:pt x="16" y="12"/>
                    <a:pt x="16" y="8"/>
                  </a:cubicBezTo>
                  <a:cubicBezTo>
                    <a:pt x="16" y="3"/>
                    <a:pt x="12" y="0"/>
                    <a:pt x="8" y="0"/>
                  </a:cubicBezTo>
                  <a:cubicBezTo>
                    <a:pt x="8" y="0"/>
                    <a:pt x="8" y="0"/>
                    <a:pt x="8" y="0"/>
                  </a:cubicBezTo>
                  <a:cubicBezTo>
                    <a:pt x="3" y="0"/>
                    <a:pt x="0" y="3"/>
                    <a:pt x="0" y="8"/>
                  </a:cubicBezTo>
                  <a:cubicBezTo>
                    <a:pt x="0" y="12"/>
                    <a:pt x="3" y="16"/>
                    <a:pt x="8" y="16"/>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41" name="Freeform 15">
              <a:extLst>
                <a:ext uri="{FF2B5EF4-FFF2-40B4-BE49-F238E27FC236}">
                  <a16:creationId xmlns:a16="http://schemas.microsoft.com/office/drawing/2014/main" id="{F184F9D7-B46E-48CF-AD20-26C143D23BE1}"/>
                </a:ext>
              </a:extLst>
            </p:cNvPr>
            <p:cNvSpPr>
              <a:spLocks/>
            </p:cNvSpPr>
            <p:nvPr/>
          </p:nvSpPr>
          <p:spPr bwMode="auto">
            <a:xfrm>
              <a:off x="482600" y="3314172"/>
              <a:ext cx="65314" cy="67129"/>
            </a:xfrm>
            <a:custGeom>
              <a:avLst/>
              <a:gdLst>
                <a:gd name="T0" fmla="*/ 10 w 20"/>
                <a:gd name="T1" fmla="*/ 21 h 21"/>
                <a:gd name="T2" fmla="*/ 10 w 20"/>
                <a:gd name="T3" fmla="*/ 21 h 21"/>
                <a:gd name="T4" fmla="*/ 20 w 20"/>
                <a:gd name="T5" fmla="*/ 10 h 21"/>
                <a:gd name="T6" fmla="*/ 10 w 20"/>
                <a:gd name="T7" fmla="*/ 0 h 21"/>
                <a:gd name="T8" fmla="*/ 10 w 20"/>
                <a:gd name="T9" fmla="*/ 0 h 21"/>
                <a:gd name="T10" fmla="*/ 0 w 20"/>
                <a:gd name="T11" fmla="*/ 10 h 21"/>
                <a:gd name="T12" fmla="*/ 10 w 2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21"/>
                  </a:moveTo>
                  <a:cubicBezTo>
                    <a:pt x="10" y="21"/>
                    <a:pt x="10" y="21"/>
                    <a:pt x="10" y="21"/>
                  </a:cubicBezTo>
                  <a:cubicBezTo>
                    <a:pt x="16" y="21"/>
                    <a:pt x="20" y="16"/>
                    <a:pt x="20" y="10"/>
                  </a:cubicBezTo>
                  <a:cubicBezTo>
                    <a:pt x="20" y="4"/>
                    <a:pt x="16" y="0"/>
                    <a:pt x="10" y="0"/>
                  </a:cubicBezTo>
                  <a:cubicBezTo>
                    <a:pt x="10" y="0"/>
                    <a:pt x="10" y="0"/>
                    <a:pt x="10" y="0"/>
                  </a:cubicBezTo>
                  <a:cubicBezTo>
                    <a:pt x="4" y="0"/>
                    <a:pt x="0" y="4"/>
                    <a:pt x="0" y="10"/>
                  </a:cubicBezTo>
                  <a:cubicBezTo>
                    <a:pt x="0" y="16"/>
                    <a:pt x="4" y="21"/>
                    <a:pt x="10" y="21"/>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42" name="Freeform 18">
              <a:extLst>
                <a:ext uri="{FF2B5EF4-FFF2-40B4-BE49-F238E27FC236}">
                  <a16:creationId xmlns:a16="http://schemas.microsoft.com/office/drawing/2014/main" id="{6E349EDC-66E9-4686-829F-84E1689CE762}"/>
                </a:ext>
              </a:extLst>
            </p:cNvPr>
            <p:cNvSpPr>
              <a:spLocks/>
            </p:cNvSpPr>
            <p:nvPr/>
          </p:nvSpPr>
          <p:spPr bwMode="auto">
            <a:xfrm>
              <a:off x="457200" y="3392186"/>
              <a:ext cx="116114" cy="266701"/>
            </a:xfrm>
            <a:custGeom>
              <a:avLst/>
              <a:gdLst>
                <a:gd name="T0" fmla="*/ 36 w 36"/>
                <a:gd name="T1" fmla="*/ 11 h 83"/>
                <a:gd name="T2" fmla="*/ 36 w 36"/>
                <a:gd name="T3" fmla="*/ 11 h 83"/>
                <a:gd name="T4" fmla="*/ 34 w 36"/>
                <a:gd name="T5" fmla="*/ 7 h 83"/>
                <a:gd name="T6" fmla="*/ 34 w 36"/>
                <a:gd name="T7" fmla="*/ 7 h 83"/>
                <a:gd name="T8" fmla="*/ 33 w 36"/>
                <a:gd name="T9" fmla="*/ 6 h 83"/>
                <a:gd name="T10" fmla="*/ 30 w 36"/>
                <a:gd name="T11" fmla="*/ 2 h 83"/>
                <a:gd name="T12" fmla="*/ 30 w 36"/>
                <a:gd name="T13" fmla="*/ 2 h 83"/>
                <a:gd name="T14" fmla="*/ 28 w 36"/>
                <a:gd name="T15" fmla="*/ 1 h 83"/>
                <a:gd name="T16" fmla="*/ 27 w 36"/>
                <a:gd name="T17" fmla="*/ 1 h 83"/>
                <a:gd name="T18" fmla="*/ 26 w 36"/>
                <a:gd name="T19" fmla="*/ 1 h 83"/>
                <a:gd name="T20" fmla="*/ 26 w 36"/>
                <a:gd name="T21" fmla="*/ 1 h 83"/>
                <a:gd name="T22" fmla="*/ 25 w 36"/>
                <a:gd name="T23" fmla="*/ 0 h 83"/>
                <a:gd name="T24" fmla="*/ 23 w 36"/>
                <a:gd name="T25" fmla="*/ 0 h 83"/>
                <a:gd name="T26" fmla="*/ 13 w 36"/>
                <a:gd name="T27" fmla="*/ 0 h 83"/>
                <a:gd name="T28" fmla="*/ 11 w 36"/>
                <a:gd name="T29" fmla="*/ 0 h 83"/>
                <a:gd name="T30" fmla="*/ 10 w 36"/>
                <a:gd name="T31" fmla="*/ 1 h 83"/>
                <a:gd name="T32" fmla="*/ 10 w 36"/>
                <a:gd name="T33" fmla="*/ 1 h 83"/>
                <a:gd name="T34" fmla="*/ 9 w 36"/>
                <a:gd name="T35" fmla="*/ 1 h 83"/>
                <a:gd name="T36" fmla="*/ 8 w 36"/>
                <a:gd name="T37" fmla="*/ 1 h 83"/>
                <a:gd name="T38" fmla="*/ 8 w 36"/>
                <a:gd name="T39" fmla="*/ 1 h 83"/>
                <a:gd name="T40" fmla="*/ 7 w 36"/>
                <a:gd name="T41" fmla="*/ 2 h 83"/>
                <a:gd name="T42" fmla="*/ 7 w 36"/>
                <a:gd name="T43" fmla="*/ 2 h 83"/>
                <a:gd name="T44" fmla="*/ 7 w 36"/>
                <a:gd name="T45" fmla="*/ 2 h 83"/>
                <a:gd name="T46" fmla="*/ 7 w 36"/>
                <a:gd name="T47" fmla="*/ 2 h 83"/>
                <a:gd name="T48" fmla="*/ 6 w 36"/>
                <a:gd name="T49" fmla="*/ 2 h 83"/>
                <a:gd name="T50" fmla="*/ 3 w 36"/>
                <a:gd name="T51" fmla="*/ 6 h 83"/>
                <a:gd name="T52" fmla="*/ 2 w 36"/>
                <a:gd name="T53" fmla="*/ 7 h 83"/>
                <a:gd name="T54" fmla="*/ 2 w 36"/>
                <a:gd name="T55" fmla="*/ 7 h 83"/>
                <a:gd name="T56" fmla="*/ 1 w 36"/>
                <a:gd name="T57" fmla="*/ 11 h 83"/>
                <a:gd name="T58" fmla="*/ 1 w 36"/>
                <a:gd name="T59" fmla="*/ 11 h 83"/>
                <a:gd name="T60" fmla="*/ 0 w 36"/>
                <a:gd name="T61" fmla="*/ 13 h 83"/>
                <a:gd name="T62" fmla="*/ 0 w 36"/>
                <a:gd name="T63" fmla="*/ 20 h 83"/>
                <a:gd name="T64" fmla="*/ 0 w 36"/>
                <a:gd name="T65" fmla="*/ 32 h 83"/>
                <a:gd name="T66" fmla="*/ 7 w 36"/>
                <a:gd name="T67" fmla="*/ 43 h 83"/>
                <a:gd name="T68" fmla="*/ 7 w 36"/>
                <a:gd name="T69" fmla="*/ 81 h 83"/>
                <a:gd name="T70" fmla="*/ 8 w 36"/>
                <a:gd name="T71" fmla="*/ 83 h 83"/>
                <a:gd name="T72" fmla="*/ 28 w 36"/>
                <a:gd name="T73" fmla="*/ 83 h 83"/>
                <a:gd name="T74" fmla="*/ 29 w 36"/>
                <a:gd name="T75" fmla="*/ 81 h 83"/>
                <a:gd name="T76" fmla="*/ 29 w 36"/>
                <a:gd name="T77" fmla="*/ 43 h 83"/>
                <a:gd name="T78" fmla="*/ 36 w 36"/>
                <a:gd name="T79" fmla="*/ 34 h 83"/>
                <a:gd name="T80" fmla="*/ 36 w 36"/>
                <a:gd name="T81" fmla="*/ 32 h 83"/>
                <a:gd name="T82" fmla="*/ 36 w 36"/>
                <a:gd name="T83" fmla="*/ 13 h 83"/>
                <a:gd name="T84" fmla="*/ 36 w 36"/>
                <a:gd name="T85"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83">
                  <a:moveTo>
                    <a:pt x="36" y="11"/>
                  </a:moveTo>
                  <a:cubicBezTo>
                    <a:pt x="36" y="11"/>
                    <a:pt x="36" y="11"/>
                    <a:pt x="36" y="11"/>
                  </a:cubicBezTo>
                  <a:cubicBezTo>
                    <a:pt x="35" y="9"/>
                    <a:pt x="35" y="8"/>
                    <a:pt x="34" y="7"/>
                  </a:cubicBezTo>
                  <a:cubicBezTo>
                    <a:pt x="34" y="7"/>
                    <a:pt x="34" y="7"/>
                    <a:pt x="34" y="7"/>
                  </a:cubicBezTo>
                  <a:cubicBezTo>
                    <a:pt x="34" y="6"/>
                    <a:pt x="34" y="6"/>
                    <a:pt x="33" y="6"/>
                  </a:cubicBezTo>
                  <a:cubicBezTo>
                    <a:pt x="33" y="4"/>
                    <a:pt x="32" y="3"/>
                    <a:pt x="30" y="2"/>
                  </a:cubicBezTo>
                  <a:cubicBezTo>
                    <a:pt x="30" y="2"/>
                    <a:pt x="30" y="2"/>
                    <a:pt x="30" y="2"/>
                  </a:cubicBezTo>
                  <a:cubicBezTo>
                    <a:pt x="29" y="2"/>
                    <a:pt x="29" y="2"/>
                    <a:pt x="28" y="1"/>
                  </a:cubicBezTo>
                  <a:cubicBezTo>
                    <a:pt x="28" y="1"/>
                    <a:pt x="27" y="1"/>
                    <a:pt x="27" y="1"/>
                  </a:cubicBezTo>
                  <a:cubicBezTo>
                    <a:pt x="27" y="1"/>
                    <a:pt x="27" y="1"/>
                    <a:pt x="26" y="1"/>
                  </a:cubicBezTo>
                  <a:cubicBezTo>
                    <a:pt x="26" y="1"/>
                    <a:pt x="26" y="1"/>
                    <a:pt x="26" y="1"/>
                  </a:cubicBezTo>
                  <a:cubicBezTo>
                    <a:pt x="25" y="0"/>
                    <a:pt x="25" y="0"/>
                    <a:pt x="25" y="0"/>
                  </a:cubicBezTo>
                  <a:cubicBezTo>
                    <a:pt x="24" y="0"/>
                    <a:pt x="24" y="0"/>
                    <a:pt x="23" y="0"/>
                  </a:cubicBezTo>
                  <a:cubicBezTo>
                    <a:pt x="13" y="0"/>
                    <a:pt x="13" y="0"/>
                    <a:pt x="13" y="0"/>
                  </a:cubicBezTo>
                  <a:cubicBezTo>
                    <a:pt x="13" y="0"/>
                    <a:pt x="12" y="0"/>
                    <a:pt x="11" y="0"/>
                  </a:cubicBezTo>
                  <a:cubicBezTo>
                    <a:pt x="11" y="0"/>
                    <a:pt x="11" y="0"/>
                    <a:pt x="10" y="1"/>
                  </a:cubicBezTo>
                  <a:cubicBezTo>
                    <a:pt x="10" y="1"/>
                    <a:pt x="10" y="1"/>
                    <a:pt x="10" y="1"/>
                  </a:cubicBezTo>
                  <a:cubicBezTo>
                    <a:pt x="10" y="1"/>
                    <a:pt x="9" y="1"/>
                    <a:pt x="9" y="1"/>
                  </a:cubicBezTo>
                  <a:cubicBezTo>
                    <a:pt x="9" y="1"/>
                    <a:pt x="8" y="1"/>
                    <a:pt x="8" y="1"/>
                  </a:cubicBezTo>
                  <a:cubicBezTo>
                    <a:pt x="8" y="1"/>
                    <a:pt x="8" y="1"/>
                    <a:pt x="8" y="1"/>
                  </a:cubicBezTo>
                  <a:cubicBezTo>
                    <a:pt x="8" y="1"/>
                    <a:pt x="8" y="2"/>
                    <a:pt x="7" y="2"/>
                  </a:cubicBezTo>
                  <a:cubicBezTo>
                    <a:pt x="7" y="2"/>
                    <a:pt x="7" y="2"/>
                    <a:pt x="7" y="2"/>
                  </a:cubicBezTo>
                  <a:cubicBezTo>
                    <a:pt x="7" y="2"/>
                    <a:pt x="7" y="2"/>
                    <a:pt x="7" y="2"/>
                  </a:cubicBezTo>
                  <a:cubicBezTo>
                    <a:pt x="7" y="2"/>
                    <a:pt x="7" y="2"/>
                    <a:pt x="7" y="2"/>
                  </a:cubicBezTo>
                  <a:cubicBezTo>
                    <a:pt x="6" y="2"/>
                    <a:pt x="6" y="2"/>
                    <a:pt x="6" y="2"/>
                  </a:cubicBezTo>
                  <a:cubicBezTo>
                    <a:pt x="5" y="3"/>
                    <a:pt x="4" y="4"/>
                    <a:pt x="3" y="6"/>
                  </a:cubicBezTo>
                  <a:cubicBezTo>
                    <a:pt x="3" y="6"/>
                    <a:pt x="2" y="6"/>
                    <a:pt x="2" y="7"/>
                  </a:cubicBezTo>
                  <a:cubicBezTo>
                    <a:pt x="2" y="7"/>
                    <a:pt x="2" y="7"/>
                    <a:pt x="2" y="7"/>
                  </a:cubicBezTo>
                  <a:cubicBezTo>
                    <a:pt x="1" y="8"/>
                    <a:pt x="1" y="9"/>
                    <a:pt x="1" y="11"/>
                  </a:cubicBezTo>
                  <a:cubicBezTo>
                    <a:pt x="1" y="11"/>
                    <a:pt x="1" y="11"/>
                    <a:pt x="1" y="11"/>
                  </a:cubicBezTo>
                  <a:cubicBezTo>
                    <a:pt x="0" y="12"/>
                    <a:pt x="0" y="12"/>
                    <a:pt x="0" y="13"/>
                  </a:cubicBezTo>
                  <a:cubicBezTo>
                    <a:pt x="0" y="20"/>
                    <a:pt x="0" y="20"/>
                    <a:pt x="0" y="20"/>
                  </a:cubicBezTo>
                  <a:cubicBezTo>
                    <a:pt x="0" y="32"/>
                    <a:pt x="0" y="32"/>
                    <a:pt x="0" y="32"/>
                  </a:cubicBezTo>
                  <a:cubicBezTo>
                    <a:pt x="0" y="37"/>
                    <a:pt x="3" y="41"/>
                    <a:pt x="7" y="43"/>
                  </a:cubicBezTo>
                  <a:cubicBezTo>
                    <a:pt x="7" y="81"/>
                    <a:pt x="7" y="81"/>
                    <a:pt x="7" y="81"/>
                  </a:cubicBezTo>
                  <a:cubicBezTo>
                    <a:pt x="7" y="82"/>
                    <a:pt x="7" y="83"/>
                    <a:pt x="8" y="83"/>
                  </a:cubicBezTo>
                  <a:cubicBezTo>
                    <a:pt x="28" y="83"/>
                    <a:pt x="28" y="83"/>
                    <a:pt x="28" y="83"/>
                  </a:cubicBezTo>
                  <a:cubicBezTo>
                    <a:pt x="29" y="83"/>
                    <a:pt x="29" y="82"/>
                    <a:pt x="29" y="81"/>
                  </a:cubicBezTo>
                  <a:cubicBezTo>
                    <a:pt x="29" y="43"/>
                    <a:pt x="29" y="43"/>
                    <a:pt x="29" y="43"/>
                  </a:cubicBezTo>
                  <a:cubicBezTo>
                    <a:pt x="33" y="41"/>
                    <a:pt x="35" y="38"/>
                    <a:pt x="36" y="34"/>
                  </a:cubicBezTo>
                  <a:cubicBezTo>
                    <a:pt x="36" y="33"/>
                    <a:pt x="36" y="32"/>
                    <a:pt x="36" y="32"/>
                  </a:cubicBezTo>
                  <a:cubicBezTo>
                    <a:pt x="36" y="13"/>
                    <a:pt x="36" y="13"/>
                    <a:pt x="36" y="13"/>
                  </a:cubicBezTo>
                  <a:cubicBezTo>
                    <a:pt x="36" y="12"/>
                    <a:pt x="36" y="12"/>
                    <a:pt x="36" y="11"/>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grpSp>
      <p:grpSp>
        <p:nvGrpSpPr>
          <p:cNvPr id="43" name="Groupe 72">
            <a:extLst>
              <a:ext uri="{FF2B5EF4-FFF2-40B4-BE49-F238E27FC236}">
                <a16:creationId xmlns:a16="http://schemas.microsoft.com/office/drawing/2014/main" id="{543B63B6-DC40-43EA-B390-96AAAF67D9E8}"/>
              </a:ext>
            </a:extLst>
          </p:cNvPr>
          <p:cNvGrpSpPr/>
          <p:nvPr/>
        </p:nvGrpSpPr>
        <p:grpSpPr>
          <a:xfrm>
            <a:off x="2277463" y="2633524"/>
            <a:ext cx="136446" cy="73139"/>
            <a:chOff x="1039586" y="2886000"/>
            <a:chExt cx="379187" cy="215901"/>
          </a:xfrm>
        </p:grpSpPr>
        <p:sp>
          <p:nvSpPr>
            <p:cNvPr id="44" name="Freeform 19">
              <a:extLst>
                <a:ext uri="{FF2B5EF4-FFF2-40B4-BE49-F238E27FC236}">
                  <a16:creationId xmlns:a16="http://schemas.microsoft.com/office/drawing/2014/main" id="{F5F9E13E-0065-4814-8324-603691891F79}"/>
                </a:ext>
              </a:extLst>
            </p:cNvPr>
            <p:cNvSpPr>
              <a:spLocks noEditPoints="1"/>
            </p:cNvSpPr>
            <p:nvPr/>
          </p:nvSpPr>
          <p:spPr bwMode="auto">
            <a:xfrm>
              <a:off x="1039586" y="2886000"/>
              <a:ext cx="244929" cy="177800"/>
            </a:xfrm>
            <a:custGeom>
              <a:avLst/>
              <a:gdLst>
                <a:gd name="T0" fmla="*/ 76 w 76"/>
                <a:gd name="T1" fmla="*/ 34 h 55"/>
                <a:gd name="T2" fmla="*/ 76 w 76"/>
                <a:gd name="T3" fmla="*/ 7 h 55"/>
                <a:gd name="T4" fmla="*/ 70 w 76"/>
                <a:gd name="T5" fmla="*/ 0 h 55"/>
                <a:gd name="T6" fmla="*/ 55 w 76"/>
                <a:gd name="T7" fmla="*/ 0 h 55"/>
                <a:gd name="T8" fmla="*/ 21 w 76"/>
                <a:gd name="T9" fmla="*/ 0 h 55"/>
                <a:gd name="T10" fmla="*/ 6 w 76"/>
                <a:gd name="T11" fmla="*/ 0 h 55"/>
                <a:gd name="T12" fmla="*/ 0 w 76"/>
                <a:gd name="T13" fmla="*/ 7 h 55"/>
                <a:gd name="T14" fmla="*/ 0 w 76"/>
                <a:gd name="T15" fmla="*/ 22 h 55"/>
                <a:gd name="T16" fmla="*/ 0 w 76"/>
                <a:gd name="T17" fmla="*/ 48 h 55"/>
                <a:gd name="T18" fmla="*/ 6 w 76"/>
                <a:gd name="T19" fmla="*/ 55 h 55"/>
                <a:gd name="T20" fmla="*/ 69 w 76"/>
                <a:gd name="T21" fmla="*/ 55 h 55"/>
                <a:gd name="T22" fmla="*/ 69 w 76"/>
                <a:gd name="T23" fmla="*/ 48 h 55"/>
                <a:gd name="T24" fmla="*/ 76 w 76"/>
                <a:gd name="T25" fmla="*/ 34 h 55"/>
                <a:gd name="T26" fmla="*/ 65 w 76"/>
                <a:gd name="T27" fmla="*/ 43 h 55"/>
                <a:gd name="T28" fmla="*/ 13 w 76"/>
                <a:gd name="T29" fmla="*/ 43 h 55"/>
                <a:gd name="T30" fmla="*/ 13 w 76"/>
                <a:gd name="T31" fmla="*/ 10 h 55"/>
                <a:gd name="T32" fmla="*/ 65 w 76"/>
                <a:gd name="T33" fmla="*/ 10 h 55"/>
                <a:gd name="T34" fmla="*/ 65 w 76"/>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5">
                  <a:moveTo>
                    <a:pt x="76" y="34"/>
                  </a:moveTo>
                  <a:cubicBezTo>
                    <a:pt x="76" y="7"/>
                    <a:pt x="76" y="7"/>
                    <a:pt x="76" y="7"/>
                  </a:cubicBezTo>
                  <a:cubicBezTo>
                    <a:pt x="76" y="3"/>
                    <a:pt x="74" y="0"/>
                    <a:pt x="70" y="0"/>
                  </a:cubicBezTo>
                  <a:cubicBezTo>
                    <a:pt x="55" y="0"/>
                    <a:pt x="55" y="0"/>
                    <a:pt x="55" y="0"/>
                  </a:cubicBezTo>
                  <a:cubicBezTo>
                    <a:pt x="21" y="0"/>
                    <a:pt x="21" y="0"/>
                    <a:pt x="21" y="0"/>
                  </a:cubicBezTo>
                  <a:cubicBezTo>
                    <a:pt x="6" y="0"/>
                    <a:pt x="6" y="0"/>
                    <a:pt x="6" y="0"/>
                  </a:cubicBezTo>
                  <a:cubicBezTo>
                    <a:pt x="2" y="0"/>
                    <a:pt x="0" y="3"/>
                    <a:pt x="0" y="7"/>
                  </a:cubicBezTo>
                  <a:cubicBezTo>
                    <a:pt x="0" y="22"/>
                    <a:pt x="0" y="22"/>
                    <a:pt x="0" y="22"/>
                  </a:cubicBezTo>
                  <a:cubicBezTo>
                    <a:pt x="0" y="48"/>
                    <a:pt x="0" y="48"/>
                    <a:pt x="0" y="48"/>
                  </a:cubicBezTo>
                  <a:cubicBezTo>
                    <a:pt x="0" y="52"/>
                    <a:pt x="3" y="55"/>
                    <a:pt x="6" y="55"/>
                  </a:cubicBezTo>
                  <a:cubicBezTo>
                    <a:pt x="69" y="55"/>
                    <a:pt x="69" y="55"/>
                    <a:pt x="69" y="55"/>
                  </a:cubicBezTo>
                  <a:cubicBezTo>
                    <a:pt x="68" y="53"/>
                    <a:pt x="68" y="50"/>
                    <a:pt x="69" y="48"/>
                  </a:cubicBezTo>
                  <a:lnTo>
                    <a:pt x="76" y="34"/>
                  </a:lnTo>
                  <a:close/>
                  <a:moveTo>
                    <a:pt x="65" y="43"/>
                  </a:moveTo>
                  <a:cubicBezTo>
                    <a:pt x="13" y="43"/>
                    <a:pt x="13" y="43"/>
                    <a:pt x="13" y="43"/>
                  </a:cubicBezTo>
                  <a:cubicBezTo>
                    <a:pt x="13" y="10"/>
                    <a:pt x="13" y="10"/>
                    <a:pt x="13" y="10"/>
                  </a:cubicBezTo>
                  <a:cubicBezTo>
                    <a:pt x="65" y="10"/>
                    <a:pt x="65" y="10"/>
                    <a:pt x="65" y="10"/>
                  </a:cubicBezTo>
                  <a:lnTo>
                    <a:pt x="65" y="43"/>
                  </a:lnTo>
                  <a:close/>
                </a:path>
              </a:pathLst>
            </a:custGeom>
            <a:solidFill>
              <a:schemeClr val="accent4"/>
            </a:solidFill>
            <a:ln>
              <a:noFill/>
            </a:ln>
          </p:spPr>
          <p:txBody>
            <a:bodyPr vert="horz" wrap="square" lIns="70211" tIns="35106" rIns="70211" bIns="35106" numCol="1" anchor="t" anchorCtr="0" compatLnSpc="1">
              <a:prstTxWarp prst="textNoShape">
                <a:avLst/>
              </a:prstTxWarp>
            </a:bodyPr>
            <a:lstStyle/>
            <a:p>
              <a:endParaRPr lang="en-US" sz="614"/>
            </a:p>
          </p:txBody>
        </p:sp>
        <p:sp>
          <p:nvSpPr>
            <p:cNvPr id="45" name="Freeform 20">
              <a:extLst>
                <a:ext uri="{FF2B5EF4-FFF2-40B4-BE49-F238E27FC236}">
                  <a16:creationId xmlns:a16="http://schemas.microsoft.com/office/drawing/2014/main" id="{5B0B550A-EF5C-4D4D-8A84-552AB554EC33}"/>
                </a:ext>
              </a:extLst>
            </p:cNvPr>
            <p:cNvSpPr>
              <a:spLocks noEditPoints="1"/>
            </p:cNvSpPr>
            <p:nvPr/>
          </p:nvSpPr>
          <p:spPr bwMode="auto">
            <a:xfrm>
              <a:off x="1264558" y="2911400"/>
              <a:ext cx="154215" cy="190501"/>
            </a:xfrm>
            <a:custGeom>
              <a:avLst/>
              <a:gdLst>
                <a:gd name="T0" fmla="*/ 32 w 48"/>
                <a:gd name="T1" fmla="*/ 4 h 59"/>
                <a:gd name="T2" fmla="*/ 26 w 48"/>
                <a:gd name="T3" fmla="*/ 1 h 59"/>
                <a:gd name="T4" fmla="*/ 18 w 48"/>
                <a:gd name="T5" fmla="*/ 7 h 59"/>
                <a:gd name="T6" fmla="*/ 2 w 48"/>
                <a:gd name="T7" fmla="*/ 41 h 59"/>
                <a:gd name="T8" fmla="*/ 8 w 48"/>
                <a:gd name="T9" fmla="*/ 50 h 59"/>
                <a:gd name="T10" fmla="*/ 22 w 48"/>
                <a:gd name="T11" fmla="*/ 58 h 59"/>
                <a:gd name="T12" fmla="*/ 46 w 48"/>
                <a:gd name="T13" fmla="*/ 18 h 59"/>
                <a:gd name="T14" fmla="*/ 11 w 48"/>
                <a:gd name="T15" fmla="*/ 45 h 59"/>
                <a:gd name="T16" fmla="*/ 9 w 48"/>
                <a:gd name="T17" fmla="*/ 39 h 59"/>
                <a:gd name="T18" fmla="*/ 11 w 48"/>
                <a:gd name="T19" fmla="*/ 45 h 59"/>
                <a:gd name="T20" fmla="*/ 10 w 48"/>
                <a:gd name="T21" fmla="*/ 38 h 59"/>
                <a:gd name="T22" fmla="*/ 16 w 48"/>
                <a:gd name="T23" fmla="*/ 36 h 59"/>
                <a:gd name="T24" fmla="*/ 17 w 48"/>
                <a:gd name="T25" fmla="*/ 35 h 59"/>
                <a:gd name="T26" fmla="*/ 14 w 48"/>
                <a:gd name="T27" fmla="*/ 29 h 59"/>
                <a:gd name="T28" fmla="*/ 17 w 48"/>
                <a:gd name="T29" fmla="*/ 35 h 59"/>
                <a:gd name="T30" fmla="*/ 13 w 48"/>
                <a:gd name="T31" fmla="*/ 46 h 59"/>
                <a:gd name="T32" fmla="*/ 19 w 48"/>
                <a:gd name="T33" fmla="*/ 45 h 59"/>
                <a:gd name="T34" fmla="*/ 20 w 48"/>
                <a:gd name="T35" fmla="*/ 43 h 59"/>
                <a:gd name="T36" fmla="*/ 17 w 48"/>
                <a:gd name="T37" fmla="*/ 37 h 59"/>
                <a:gd name="T38" fmla="*/ 20 w 48"/>
                <a:gd name="T39" fmla="*/ 43 h 59"/>
                <a:gd name="T40" fmla="*/ 18 w 48"/>
                <a:gd name="T41" fmla="*/ 36 h 59"/>
                <a:gd name="T42" fmla="*/ 24 w 48"/>
                <a:gd name="T43" fmla="*/ 34 h 59"/>
                <a:gd name="T44" fmla="*/ 23 w 48"/>
                <a:gd name="T45" fmla="*/ 52 h 59"/>
                <a:gd name="T46" fmla="*/ 21 w 48"/>
                <a:gd name="T47" fmla="*/ 46 h 59"/>
                <a:gd name="T48" fmla="*/ 23 w 48"/>
                <a:gd name="T49" fmla="*/ 52 h 59"/>
                <a:gd name="T50" fmla="*/ 22 w 48"/>
                <a:gd name="T51" fmla="*/ 44 h 59"/>
                <a:gd name="T52" fmla="*/ 28 w 48"/>
                <a:gd name="T53" fmla="*/ 43 h 59"/>
                <a:gd name="T54" fmla="*/ 29 w 48"/>
                <a:gd name="T55" fmla="*/ 41 h 59"/>
                <a:gd name="T56" fmla="*/ 26 w 48"/>
                <a:gd name="T57" fmla="*/ 35 h 59"/>
                <a:gd name="T58" fmla="*/ 29 w 48"/>
                <a:gd name="T59" fmla="*/ 41 h 59"/>
                <a:gd name="T60" fmla="*/ 16 w 48"/>
                <a:gd name="T61" fmla="*/ 25 h 59"/>
                <a:gd name="T62" fmla="*/ 41 w 48"/>
                <a:gd name="T6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9">
                  <a:moveTo>
                    <a:pt x="45" y="11"/>
                  </a:moveTo>
                  <a:cubicBezTo>
                    <a:pt x="32" y="4"/>
                    <a:pt x="32" y="4"/>
                    <a:pt x="32" y="4"/>
                  </a:cubicBezTo>
                  <a:cubicBezTo>
                    <a:pt x="32" y="4"/>
                    <a:pt x="32" y="4"/>
                    <a:pt x="32" y="4"/>
                  </a:cubicBezTo>
                  <a:cubicBezTo>
                    <a:pt x="26" y="1"/>
                    <a:pt x="26" y="1"/>
                    <a:pt x="26" y="1"/>
                  </a:cubicBezTo>
                  <a:cubicBezTo>
                    <a:pt x="24" y="0"/>
                    <a:pt x="22" y="1"/>
                    <a:pt x="20" y="4"/>
                  </a:cubicBezTo>
                  <a:cubicBezTo>
                    <a:pt x="18" y="7"/>
                    <a:pt x="18" y="7"/>
                    <a:pt x="18" y="7"/>
                  </a:cubicBezTo>
                  <a:cubicBezTo>
                    <a:pt x="3" y="37"/>
                    <a:pt x="3" y="37"/>
                    <a:pt x="3" y="37"/>
                  </a:cubicBezTo>
                  <a:cubicBezTo>
                    <a:pt x="2" y="41"/>
                    <a:pt x="2" y="41"/>
                    <a:pt x="2" y="41"/>
                  </a:cubicBezTo>
                  <a:cubicBezTo>
                    <a:pt x="0" y="44"/>
                    <a:pt x="1" y="47"/>
                    <a:pt x="3" y="48"/>
                  </a:cubicBezTo>
                  <a:cubicBezTo>
                    <a:pt x="8" y="50"/>
                    <a:pt x="8" y="50"/>
                    <a:pt x="8" y="50"/>
                  </a:cubicBezTo>
                  <a:cubicBezTo>
                    <a:pt x="8" y="50"/>
                    <a:pt x="8" y="50"/>
                    <a:pt x="8" y="50"/>
                  </a:cubicBezTo>
                  <a:cubicBezTo>
                    <a:pt x="22" y="58"/>
                    <a:pt x="22" y="58"/>
                    <a:pt x="22" y="58"/>
                  </a:cubicBezTo>
                  <a:cubicBezTo>
                    <a:pt x="24" y="59"/>
                    <a:pt x="27" y="58"/>
                    <a:pt x="28" y="55"/>
                  </a:cubicBezTo>
                  <a:cubicBezTo>
                    <a:pt x="46" y="18"/>
                    <a:pt x="46" y="18"/>
                    <a:pt x="46" y="18"/>
                  </a:cubicBezTo>
                  <a:cubicBezTo>
                    <a:pt x="48" y="15"/>
                    <a:pt x="47" y="12"/>
                    <a:pt x="45" y="11"/>
                  </a:cubicBezTo>
                  <a:close/>
                  <a:moveTo>
                    <a:pt x="11" y="45"/>
                  </a:moveTo>
                  <a:cubicBezTo>
                    <a:pt x="7" y="43"/>
                    <a:pt x="7" y="43"/>
                    <a:pt x="7" y="43"/>
                  </a:cubicBezTo>
                  <a:cubicBezTo>
                    <a:pt x="9" y="39"/>
                    <a:pt x="9" y="39"/>
                    <a:pt x="9" y="39"/>
                  </a:cubicBezTo>
                  <a:cubicBezTo>
                    <a:pt x="13" y="42"/>
                    <a:pt x="13" y="42"/>
                    <a:pt x="13" y="42"/>
                  </a:cubicBezTo>
                  <a:lnTo>
                    <a:pt x="11" y="45"/>
                  </a:lnTo>
                  <a:close/>
                  <a:moveTo>
                    <a:pt x="14" y="40"/>
                  </a:moveTo>
                  <a:cubicBezTo>
                    <a:pt x="10" y="38"/>
                    <a:pt x="10" y="38"/>
                    <a:pt x="10" y="38"/>
                  </a:cubicBezTo>
                  <a:cubicBezTo>
                    <a:pt x="11" y="34"/>
                    <a:pt x="11" y="34"/>
                    <a:pt x="11" y="34"/>
                  </a:cubicBezTo>
                  <a:cubicBezTo>
                    <a:pt x="16" y="36"/>
                    <a:pt x="16" y="36"/>
                    <a:pt x="16" y="36"/>
                  </a:cubicBezTo>
                  <a:lnTo>
                    <a:pt x="14" y="40"/>
                  </a:lnTo>
                  <a:close/>
                  <a:moveTo>
                    <a:pt x="17" y="35"/>
                  </a:moveTo>
                  <a:cubicBezTo>
                    <a:pt x="12" y="32"/>
                    <a:pt x="12" y="32"/>
                    <a:pt x="12" y="32"/>
                  </a:cubicBezTo>
                  <a:cubicBezTo>
                    <a:pt x="14" y="29"/>
                    <a:pt x="14" y="29"/>
                    <a:pt x="14" y="29"/>
                  </a:cubicBezTo>
                  <a:cubicBezTo>
                    <a:pt x="18" y="31"/>
                    <a:pt x="18" y="31"/>
                    <a:pt x="18" y="31"/>
                  </a:cubicBezTo>
                  <a:lnTo>
                    <a:pt x="17" y="35"/>
                  </a:lnTo>
                  <a:close/>
                  <a:moveTo>
                    <a:pt x="17" y="48"/>
                  </a:moveTo>
                  <a:cubicBezTo>
                    <a:pt x="13" y="46"/>
                    <a:pt x="13" y="46"/>
                    <a:pt x="13" y="46"/>
                  </a:cubicBezTo>
                  <a:cubicBezTo>
                    <a:pt x="15" y="42"/>
                    <a:pt x="15" y="42"/>
                    <a:pt x="15" y="42"/>
                  </a:cubicBezTo>
                  <a:cubicBezTo>
                    <a:pt x="19" y="45"/>
                    <a:pt x="19" y="45"/>
                    <a:pt x="19" y="45"/>
                  </a:cubicBezTo>
                  <a:lnTo>
                    <a:pt x="17" y="48"/>
                  </a:lnTo>
                  <a:close/>
                  <a:moveTo>
                    <a:pt x="20" y="43"/>
                  </a:moveTo>
                  <a:cubicBezTo>
                    <a:pt x="16" y="41"/>
                    <a:pt x="16" y="41"/>
                    <a:pt x="16" y="41"/>
                  </a:cubicBezTo>
                  <a:cubicBezTo>
                    <a:pt x="17" y="37"/>
                    <a:pt x="17" y="37"/>
                    <a:pt x="17" y="37"/>
                  </a:cubicBezTo>
                  <a:cubicBezTo>
                    <a:pt x="22" y="40"/>
                    <a:pt x="22" y="40"/>
                    <a:pt x="22" y="40"/>
                  </a:cubicBezTo>
                  <a:lnTo>
                    <a:pt x="20" y="43"/>
                  </a:lnTo>
                  <a:close/>
                  <a:moveTo>
                    <a:pt x="23" y="38"/>
                  </a:moveTo>
                  <a:cubicBezTo>
                    <a:pt x="18" y="36"/>
                    <a:pt x="18" y="36"/>
                    <a:pt x="18" y="36"/>
                  </a:cubicBezTo>
                  <a:cubicBezTo>
                    <a:pt x="20" y="32"/>
                    <a:pt x="20" y="32"/>
                    <a:pt x="20" y="32"/>
                  </a:cubicBezTo>
                  <a:cubicBezTo>
                    <a:pt x="24" y="34"/>
                    <a:pt x="24" y="34"/>
                    <a:pt x="24" y="34"/>
                  </a:cubicBezTo>
                  <a:lnTo>
                    <a:pt x="23" y="38"/>
                  </a:lnTo>
                  <a:close/>
                  <a:moveTo>
                    <a:pt x="23" y="52"/>
                  </a:moveTo>
                  <a:cubicBezTo>
                    <a:pt x="19" y="49"/>
                    <a:pt x="19" y="49"/>
                    <a:pt x="19" y="49"/>
                  </a:cubicBezTo>
                  <a:cubicBezTo>
                    <a:pt x="21" y="46"/>
                    <a:pt x="21" y="46"/>
                    <a:pt x="21" y="46"/>
                  </a:cubicBezTo>
                  <a:cubicBezTo>
                    <a:pt x="25" y="48"/>
                    <a:pt x="25" y="48"/>
                    <a:pt x="25" y="48"/>
                  </a:cubicBezTo>
                  <a:lnTo>
                    <a:pt x="23" y="52"/>
                  </a:lnTo>
                  <a:close/>
                  <a:moveTo>
                    <a:pt x="26" y="46"/>
                  </a:moveTo>
                  <a:cubicBezTo>
                    <a:pt x="22" y="44"/>
                    <a:pt x="22" y="44"/>
                    <a:pt x="22" y="44"/>
                  </a:cubicBezTo>
                  <a:cubicBezTo>
                    <a:pt x="23" y="41"/>
                    <a:pt x="23" y="41"/>
                    <a:pt x="23" y="41"/>
                  </a:cubicBezTo>
                  <a:cubicBezTo>
                    <a:pt x="28" y="43"/>
                    <a:pt x="28" y="43"/>
                    <a:pt x="28" y="43"/>
                  </a:cubicBezTo>
                  <a:lnTo>
                    <a:pt x="26" y="46"/>
                  </a:lnTo>
                  <a:close/>
                  <a:moveTo>
                    <a:pt x="29" y="41"/>
                  </a:moveTo>
                  <a:cubicBezTo>
                    <a:pt x="24" y="39"/>
                    <a:pt x="24" y="39"/>
                    <a:pt x="24" y="39"/>
                  </a:cubicBezTo>
                  <a:cubicBezTo>
                    <a:pt x="26" y="35"/>
                    <a:pt x="26" y="35"/>
                    <a:pt x="26" y="35"/>
                  </a:cubicBezTo>
                  <a:cubicBezTo>
                    <a:pt x="30" y="38"/>
                    <a:pt x="30" y="38"/>
                    <a:pt x="30" y="38"/>
                  </a:cubicBezTo>
                  <a:lnTo>
                    <a:pt x="29" y="41"/>
                  </a:lnTo>
                  <a:close/>
                  <a:moveTo>
                    <a:pt x="33" y="33"/>
                  </a:moveTo>
                  <a:cubicBezTo>
                    <a:pt x="16" y="25"/>
                    <a:pt x="16" y="25"/>
                    <a:pt x="16" y="25"/>
                  </a:cubicBezTo>
                  <a:cubicBezTo>
                    <a:pt x="24" y="8"/>
                    <a:pt x="24" y="8"/>
                    <a:pt x="24" y="8"/>
                  </a:cubicBezTo>
                  <a:cubicBezTo>
                    <a:pt x="41" y="17"/>
                    <a:pt x="41" y="17"/>
                    <a:pt x="41" y="17"/>
                  </a:cubicBezTo>
                  <a:lnTo>
                    <a:pt x="33" y="33"/>
                  </a:lnTo>
                  <a:close/>
                </a:path>
              </a:pathLst>
            </a:custGeom>
            <a:solidFill>
              <a:schemeClr val="accent4"/>
            </a:solidFill>
            <a:ln>
              <a:noFill/>
            </a:ln>
          </p:spPr>
          <p:txBody>
            <a:bodyPr vert="horz" wrap="square" lIns="70211" tIns="35106" rIns="70211" bIns="35106" numCol="1" anchor="t" anchorCtr="0" compatLnSpc="1">
              <a:prstTxWarp prst="textNoShape">
                <a:avLst/>
              </a:prstTxWarp>
            </a:bodyPr>
            <a:lstStyle/>
            <a:p>
              <a:endParaRPr lang="en-US" sz="614"/>
            </a:p>
          </p:txBody>
        </p:sp>
      </p:grpSp>
      <p:grpSp>
        <p:nvGrpSpPr>
          <p:cNvPr id="46" name="Groupe 86">
            <a:extLst>
              <a:ext uri="{FF2B5EF4-FFF2-40B4-BE49-F238E27FC236}">
                <a16:creationId xmlns:a16="http://schemas.microsoft.com/office/drawing/2014/main" id="{0C5265FF-9727-420F-A056-EE94415F736B}"/>
              </a:ext>
            </a:extLst>
          </p:cNvPr>
          <p:cNvGrpSpPr/>
          <p:nvPr/>
        </p:nvGrpSpPr>
        <p:grpSpPr>
          <a:xfrm>
            <a:off x="3626556" y="2592476"/>
            <a:ext cx="136446" cy="73139"/>
            <a:chOff x="1039586" y="2886000"/>
            <a:chExt cx="379187" cy="215901"/>
          </a:xfrm>
        </p:grpSpPr>
        <p:sp>
          <p:nvSpPr>
            <p:cNvPr id="47" name="Freeform 19">
              <a:extLst>
                <a:ext uri="{FF2B5EF4-FFF2-40B4-BE49-F238E27FC236}">
                  <a16:creationId xmlns:a16="http://schemas.microsoft.com/office/drawing/2014/main" id="{6CF5F91A-7006-4AB8-B13F-E3C347518501}"/>
                </a:ext>
              </a:extLst>
            </p:cNvPr>
            <p:cNvSpPr>
              <a:spLocks noEditPoints="1"/>
            </p:cNvSpPr>
            <p:nvPr/>
          </p:nvSpPr>
          <p:spPr bwMode="auto">
            <a:xfrm>
              <a:off x="1039586" y="2886000"/>
              <a:ext cx="244929" cy="177800"/>
            </a:xfrm>
            <a:custGeom>
              <a:avLst/>
              <a:gdLst>
                <a:gd name="T0" fmla="*/ 76 w 76"/>
                <a:gd name="T1" fmla="*/ 34 h 55"/>
                <a:gd name="T2" fmla="*/ 76 w 76"/>
                <a:gd name="T3" fmla="*/ 7 h 55"/>
                <a:gd name="T4" fmla="*/ 70 w 76"/>
                <a:gd name="T5" fmla="*/ 0 h 55"/>
                <a:gd name="T6" fmla="*/ 55 w 76"/>
                <a:gd name="T7" fmla="*/ 0 h 55"/>
                <a:gd name="T8" fmla="*/ 21 w 76"/>
                <a:gd name="T9" fmla="*/ 0 h 55"/>
                <a:gd name="T10" fmla="*/ 6 w 76"/>
                <a:gd name="T11" fmla="*/ 0 h 55"/>
                <a:gd name="T12" fmla="*/ 0 w 76"/>
                <a:gd name="T13" fmla="*/ 7 h 55"/>
                <a:gd name="T14" fmla="*/ 0 w 76"/>
                <a:gd name="T15" fmla="*/ 22 h 55"/>
                <a:gd name="T16" fmla="*/ 0 w 76"/>
                <a:gd name="T17" fmla="*/ 48 h 55"/>
                <a:gd name="T18" fmla="*/ 6 w 76"/>
                <a:gd name="T19" fmla="*/ 55 h 55"/>
                <a:gd name="T20" fmla="*/ 69 w 76"/>
                <a:gd name="T21" fmla="*/ 55 h 55"/>
                <a:gd name="T22" fmla="*/ 69 w 76"/>
                <a:gd name="T23" fmla="*/ 48 h 55"/>
                <a:gd name="T24" fmla="*/ 76 w 76"/>
                <a:gd name="T25" fmla="*/ 34 h 55"/>
                <a:gd name="T26" fmla="*/ 65 w 76"/>
                <a:gd name="T27" fmla="*/ 43 h 55"/>
                <a:gd name="T28" fmla="*/ 13 w 76"/>
                <a:gd name="T29" fmla="*/ 43 h 55"/>
                <a:gd name="T30" fmla="*/ 13 w 76"/>
                <a:gd name="T31" fmla="*/ 10 h 55"/>
                <a:gd name="T32" fmla="*/ 65 w 76"/>
                <a:gd name="T33" fmla="*/ 10 h 55"/>
                <a:gd name="T34" fmla="*/ 65 w 76"/>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5">
                  <a:moveTo>
                    <a:pt x="76" y="34"/>
                  </a:moveTo>
                  <a:cubicBezTo>
                    <a:pt x="76" y="7"/>
                    <a:pt x="76" y="7"/>
                    <a:pt x="76" y="7"/>
                  </a:cubicBezTo>
                  <a:cubicBezTo>
                    <a:pt x="76" y="3"/>
                    <a:pt x="74" y="0"/>
                    <a:pt x="70" y="0"/>
                  </a:cubicBezTo>
                  <a:cubicBezTo>
                    <a:pt x="55" y="0"/>
                    <a:pt x="55" y="0"/>
                    <a:pt x="55" y="0"/>
                  </a:cubicBezTo>
                  <a:cubicBezTo>
                    <a:pt x="21" y="0"/>
                    <a:pt x="21" y="0"/>
                    <a:pt x="21" y="0"/>
                  </a:cubicBezTo>
                  <a:cubicBezTo>
                    <a:pt x="6" y="0"/>
                    <a:pt x="6" y="0"/>
                    <a:pt x="6" y="0"/>
                  </a:cubicBezTo>
                  <a:cubicBezTo>
                    <a:pt x="2" y="0"/>
                    <a:pt x="0" y="3"/>
                    <a:pt x="0" y="7"/>
                  </a:cubicBezTo>
                  <a:cubicBezTo>
                    <a:pt x="0" y="22"/>
                    <a:pt x="0" y="22"/>
                    <a:pt x="0" y="22"/>
                  </a:cubicBezTo>
                  <a:cubicBezTo>
                    <a:pt x="0" y="48"/>
                    <a:pt x="0" y="48"/>
                    <a:pt x="0" y="48"/>
                  </a:cubicBezTo>
                  <a:cubicBezTo>
                    <a:pt x="0" y="52"/>
                    <a:pt x="3" y="55"/>
                    <a:pt x="6" y="55"/>
                  </a:cubicBezTo>
                  <a:cubicBezTo>
                    <a:pt x="69" y="55"/>
                    <a:pt x="69" y="55"/>
                    <a:pt x="69" y="55"/>
                  </a:cubicBezTo>
                  <a:cubicBezTo>
                    <a:pt x="68" y="53"/>
                    <a:pt x="68" y="50"/>
                    <a:pt x="69" y="48"/>
                  </a:cubicBezTo>
                  <a:lnTo>
                    <a:pt x="76" y="34"/>
                  </a:lnTo>
                  <a:close/>
                  <a:moveTo>
                    <a:pt x="65" y="43"/>
                  </a:moveTo>
                  <a:cubicBezTo>
                    <a:pt x="13" y="43"/>
                    <a:pt x="13" y="43"/>
                    <a:pt x="13" y="43"/>
                  </a:cubicBezTo>
                  <a:cubicBezTo>
                    <a:pt x="13" y="10"/>
                    <a:pt x="13" y="10"/>
                    <a:pt x="13" y="10"/>
                  </a:cubicBezTo>
                  <a:cubicBezTo>
                    <a:pt x="65" y="10"/>
                    <a:pt x="65" y="10"/>
                    <a:pt x="65" y="10"/>
                  </a:cubicBezTo>
                  <a:lnTo>
                    <a:pt x="65" y="43"/>
                  </a:lnTo>
                  <a:close/>
                </a:path>
              </a:pathLst>
            </a:custGeom>
            <a:solidFill>
              <a:schemeClr val="accent4"/>
            </a:solidFill>
            <a:ln>
              <a:noFill/>
            </a:ln>
          </p:spPr>
          <p:txBody>
            <a:bodyPr vert="horz" wrap="square" lIns="70211" tIns="35106" rIns="70211" bIns="35106" numCol="1" anchor="t" anchorCtr="0" compatLnSpc="1">
              <a:prstTxWarp prst="textNoShape">
                <a:avLst/>
              </a:prstTxWarp>
            </a:bodyPr>
            <a:lstStyle/>
            <a:p>
              <a:endParaRPr lang="en-US" sz="614"/>
            </a:p>
          </p:txBody>
        </p:sp>
        <p:sp>
          <p:nvSpPr>
            <p:cNvPr id="48" name="Freeform 20">
              <a:extLst>
                <a:ext uri="{FF2B5EF4-FFF2-40B4-BE49-F238E27FC236}">
                  <a16:creationId xmlns:a16="http://schemas.microsoft.com/office/drawing/2014/main" id="{6DE7FB91-4D14-43FB-98A3-0F934AD4A9AD}"/>
                </a:ext>
              </a:extLst>
            </p:cNvPr>
            <p:cNvSpPr>
              <a:spLocks noEditPoints="1"/>
            </p:cNvSpPr>
            <p:nvPr/>
          </p:nvSpPr>
          <p:spPr bwMode="auto">
            <a:xfrm>
              <a:off x="1264558" y="2911400"/>
              <a:ext cx="154215" cy="190501"/>
            </a:xfrm>
            <a:custGeom>
              <a:avLst/>
              <a:gdLst>
                <a:gd name="T0" fmla="*/ 32 w 48"/>
                <a:gd name="T1" fmla="*/ 4 h 59"/>
                <a:gd name="T2" fmla="*/ 26 w 48"/>
                <a:gd name="T3" fmla="*/ 1 h 59"/>
                <a:gd name="T4" fmla="*/ 18 w 48"/>
                <a:gd name="T5" fmla="*/ 7 h 59"/>
                <a:gd name="T6" fmla="*/ 2 w 48"/>
                <a:gd name="T7" fmla="*/ 41 h 59"/>
                <a:gd name="T8" fmla="*/ 8 w 48"/>
                <a:gd name="T9" fmla="*/ 50 h 59"/>
                <a:gd name="T10" fmla="*/ 22 w 48"/>
                <a:gd name="T11" fmla="*/ 58 h 59"/>
                <a:gd name="T12" fmla="*/ 46 w 48"/>
                <a:gd name="T13" fmla="*/ 18 h 59"/>
                <a:gd name="T14" fmla="*/ 11 w 48"/>
                <a:gd name="T15" fmla="*/ 45 h 59"/>
                <a:gd name="T16" fmla="*/ 9 w 48"/>
                <a:gd name="T17" fmla="*/ 39 h 59"/>
                <a:gd name="T18" fmla="*/ 11 w 48"/>
                <a:gd name="T19" fmla="*/ 45 h 59"/>
                <a:gd name="T20" fmla="*/ 10 w 48"/>
                <a:gd name="T21" fmla="*/ 38 h 59"/>
                <a:gd name="T22" fmla="*/ 16 w 48"/>
                <a:gd name="T23" fmla="*/ 36 h 59"/>
                <a:gd name="T24" fmla="*/ 17 w 48"/>
                <a:gd name="T25" fmla="*/ 35 h 59"/>
                <a:gd name="T26" fmla="*/ 14 w 48"/>
                <a:gd name="T27" fmla="*/ 29 h 59"/>
                <a:gd name="T28" fmla="*/ 17 w 48"/>
                <a:gd name="T29" fmla="*/ 35 h 59"/>
                <a:gd name="T30" fmla="*/ 13 w 48"/>
                <a:gd name="T31" fmla="*/ 46 h 59"/>
                <a:gd name="T32" fmla="*/ 19 w 48"/>
                <a:gd name="T33" fmla="*/ 45 h 59"/>
                <a:gd name="T34" fmla="*/ 20 w 48"/>
                <a:gd name="T35" fmla="*/ 43 h 59"/>
                <a:gd name="T36" fmla="*/ 17 w 48"/>
                <a:gd name="T37" fmla="*/ 37 h 59"/>
                <a:gd name="T38" fmla="*/ 20 w 48"/>
                <a:gd name="T39" fmla="*/ 43 h 59"/>
                <a:gd name="T40" fmla="*/ 18 w 48"/>
                <a:gd name="T41" fmla="*/ 36 h 59"/>
                <a:gd name="T42" fmla="*/ 24 w 48"/>
                <a:gd name="T43" fmla="*/ 34 h 59"/>
                <a:gd name="T44" fmla="*/ 23 w 48"/>
                <a:gd name="T45" fmla="*/ 52 h 59"/>
                <a:gd name="T46" fmla="*/ 21 w 48"/>
                <a:gd name="T47" fmla="*/ 46 h 59"/>
                <a:gd name="T48" fmla="*/ 23 w 48"/>
                <a:gd name="T49" fmla="*/ 52 h 59"/>
                <a:gd name="T50" fmla="*/ 22 w 48"/>
                <a:gd name="T51" fmla="*/ 44 h 59"/>
                <a:gd name="T52" fmla="*/ 28 w 48"/>
                <a:gd name="T53" fmla="*/ 43 h 59"/>
                <a:gd name="T54" fmla="*/ 29 w 48"/>
                <a:gd name="T55" fmla="*/ 41 h 59"/>
                <a:gd name="T56" fmla="*/ 26 w 48"/>
                <a:gd name="T57" fmla="*/ 35 h 59"/>
                <a:gd name="T58" fmla="*/ 29 w 48"/>
                <a:gd name="T59" fmla="*/ 41 h 59"/>
                <a:gd name="T60" fmla="*/ 16 w 48"/>
                <a:gd name="T61" fmla="*/ 25 h 59"/>
                <a:gd name="T62" fmla="*/ 41 w 48"/>
                <a:gd name="T6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9">
                  <a:moveTo>
                    <a:pt x="45" y="11"/>
                  </a:moveTo>
                  <a:cubicBezTo>
                    <a:pt x="32" y="4"/>
                    <a:pt x="32" y="4"/>
                    <a:pt x="32" y="4"/>
                  </a:cubicBezTo>
                  <a:cubicBezTo>
                    <a:pt x="32" y="4"/>
                    <a:pt x="32" y="4"/>
                    <a:pt x="32" y="4"/>
                  </a:cubicBezTo>
                  <a:cubicBezTo>
                    <a:pt x="26" y="1"/>
                    <a:pt x="26" y="1"/>
                    <a:pt x="26" y="1"/>
                  </a:cubicBezTo>
                  <a:cubicBezTo>
                    <a:pt x="24" y="0"/>
                    <a:pt x="22" y="1"/>
                    <a:pt x="20" y="4"/>
                  </a:cubicBezTo>
                  <a:cubicBezTo>
                    <a:pt x="18" y="7"/>
                    <a:pt x="18" y="7"/>
                    <a:pt x="18" y="7"/>
                  </a:cubicBezTo>
                  <a:cubicBezTo>
                    <a:pt x="3" y="37"/>
                    <a:pt x="3" y="37"/>
                    <a:pt x="3" y="37"/>
                  </a:cubicBezTo>
                  <a:cubicBezTo>
                    <a:pt x="2" y="41"/>
                    <a:pt x="2" y="41"/>
                    <a:pt x="2" y="41"/>
                  </a:cubicBezTo>
                  <a:cubicBezTo>
                    <a:pt x="0" y="44"/>
                    <a:pt x="1" y="47"/>
                    <a:pt x="3" y="48"/>
                  </a:cubicBezTo>
                  <a:cubicBezTo>
                    <a:pt x="8" y="50"/>
                    <a:pt x="8" y="50"/>
                    <a:pt x="8" y="50"/>
                  </a:cubicBezTo>
                  <a:cubicBezTo>
                    <a:pt x="8" y="50"/>
                    <a:pt x="8" y="50"/>
                    <a:pt x="8" y="50"/>
                  </a:cubicBezTo>
                  <a:cubicBezTo>
                    <a:pt x="22" y="58"/>
                    <a:pt x="22" y="58"/>
                    <a:pt x="22" y="58"/>
                  </a:cubicBezTo>
                  <a:cubicBezTo>
                    <a:pt x="24" y="59"/>
                    <a:pt x="27" y="58"/>
                    <a:pt x="28" y="55"/>
                  </a:cubicBezTo>
                  <a:cubicBezTo>
                    <a:pt x="46" y="18"/>
                    <a:pt x="46" y="18"/>
                    <a:pt x="46" y="18"/>
                  </a:cubicBezTo>
                  <a:cubicBezTo>
                    <a:pt x="48" y="15"/>
                    <a:pt x="47" y="12"/>
                    <a:pt x="45" y="11"/>
                  </a:cubicBezTo>
                  <a:close/>
                  <a:moveTo>
                    <a:pt x="11" y="45"/>
                  </a:moveTo>
                  <a:cubicBezTo>
                    <a:pt x="7" y="43"/>
                    <a:pt x="7" y="43"/>
                    <a:pt x="7" y="43"/>
                  </a:cubicBezTo>
                  <a:cubicBezTo>
                    <a:pt x="9" y="39"/>
                    <a:pt x="9" y="39"/>
                    <a:pt x="9" y="39"/>
                  </a:cubicBezTo>
                  <a:cubicBezTo>
                    <a:pt x="13" y="42"/>
                    <a:pt x="13" y="42"/>
                    <a:pt x="13" y="42"/>
                  </a:cubicBezTo>
                  <a:lnTo>
                    <a:pt x="11" y="45"/>
                  </a:lnTo>
                  <a:close/>
                  <a:moveTo>
                    <a:pt x="14" y="40"/>
                  </a:moveTo>
                  <a:cubicBezTo>
                    <a:pt x="10" y="38"/>
                    <a:pt x="10" y="38"/>
                    <a:pt x="10" y="38"/>
                  </a:cubicBezTo>
                  <a:cubicBezTo>
                    <a:pt x="11" y="34"/>
                    <a:pt x="11" y="34"/>
                    <a:pt x="11" y="34"/>
                  </a:cubicBezTo>
                  <a:cubicBezTo>
                    <a:pt x="16" y="36"/>
                    <a:pt x="16" y="36"/>
                    <a:pt x="16" y="36"/>
                  </a:cubicBezTo>
                  <a:lnTo>
                    <a:pt x="14" y="40"/>
                  </a:lnTo>
                  <a:close/>
                  <a:moveTo>
                    <a:pt x="17" y="35"/>
                  </a:moveTo>
                  <a:cubicBezTo>
                    <a:pt x="12" y="32"/>
                    <a:pt x="12" y="32"/>
                    <a:pt x="12" y="32"/>
                  </a:cubicBezTo>
                  <a:cubicBezTo>
                    <a:pt x="14" y="29"/>
                    <a:pt x="14" y="29"/>
                    <a:pt x="14" y="29"/>
                  </a:cubicBezTo>
                  <a:cubicBezTo>
                    <a:pt x="18" y="31"/>
                    <a:pt x="18" y="31"/>
                    <a:pt x="18" y="31"/>
                  </a:cubicBezTo>
                  <a:lnTo>
                    <a:pt x="17" y="35"/>
                  </a:lnTo>
                  <a:close/>
                  <a:moveTo>
                    <a:pt x="17" y="48"/>
                  </a:moveTo>
                  <a:cubicBezTo>
                    <a:pt x="13" y="46"/>
                    <a:pt x="13" y="46"/>
                    <a:pt x="13" y="46"/>
                  </a:cubicBezTo>
                  <a:cubicBezTo>
                    <a:pt x="15" y="42"/>
                    <a:pt x="15" y="42"/>
                    <a:pt x="15" y="42"/>
                  </a:cubicBezTo>
                  <a:cubicBezTo>
                    <a:pt x="19" y="45"/>
                    <a:pt x="19" y="45"/>
                    <a:pt x="19" y="45"/>
                  </a:cubicBezTo>
                  <a:lnTo>
                    <a:pt x="17" y="48"/>
                  </a:lnTo>
                  <a:close/>
                  <a:moveTo>
                    <a:pt x="20" y="43"/>
                  </a:moveTo>
                  <a:cubicBezTo>
                    <a:pt x="16" y="41"/>
                    <a:pt x="16" y="41"/>
                    <a:pt x="16" y="41"/>
                  </a:cubicBezTo>
                  <a:cubicBezTo>
                    <a:pt x="17" y="37"/>
                    <a:pt x="17" y="37"/>
                    <a:pt x="17" y="37"/>
                  </a:cubicBezTo>
                  <a:cubicBezTo>
                    <a:pt x="22" y="40"/>
                    <a:pt x="22" y="40"/>
                    <a:pt x="22" y="40"/>
                  </a:cubicBezTo>
                  <a:lnTo>
                    <a:pt x="20" y="43"/>
                  </a:lnTo>
                  <a:close/>
                  <a:moveTo>
                    <a:pt x="23" y="38"/>
                  </a:moveTo>
                  <a:cubicBezTo>
                    <a:pt x="18" y="36"/>
                    <a:pt x="18" y="36"/>
                    <a:pt x="18" y="36"/>
                  </a:cubicBezTo>
                  <a:cubicBezTo>
                    <a:pt x="20" y="32"/>
                    <a:pt x="20" y="32"/>
                    <a:pt x="20" y="32"/>
                  </a:cubicBezTo>
                  <a:cubicBezTo>
                    <a:pt x="24" y="34"/>
                    <a:pt x="24" y="34"/>
                    <a:pt x="24" y="34"/>
                  </a:cubicBezTo>
                  <a:lnTo>
                    <a:pt x="23" y="38"/>
                  </a:lnTo>
                  <a:close/>
                  <a:moveTo>
                    <a:pt x="23" y="52"/>
                  </a:moveTo>
                  <a:cubicBezTo>
                    <a:pt x="19" y="49"/>
                    <a:pt x="19" y="49"/>
                    <a:pt x="19" y="49"/>
                  </a:cubicBezTo>
                  <a:cubicBezTo>
                    <a:pt x="21" y="46"/>
                    <a:pt x="21" y="46"/>
                    <a:pt x="21" y="46"/>
                  </a:cubicBezTo>
                  <a:cubicBezTo>
                    <a:pt x="25" y="48"/>
                    <a:pt x="25" y="48"/>
                    <a:pt x="25" y="48"/>
                  </a:cubicBezTo>
                  <a:lnTo>
                    <a:pt x="23" y="52"/>
                  </a:lnTo>
                  <a:close/>
                  <a:moveTo>
                    <a:pt x="26" y="46"/>
                  </a:moveTo>
                  <a:cubicBezTo>
                    <a:pt x="22" y="44"/>
                    <a:pt x="22" y="44"/>
                    <a:pt x="22" y="44"/>
                  </a:cubicBezTo>
                  <a:cubicBezTo>
                    <a:pt x="23" y="41"/>
                    <a:pt x="23" y="41"/>
                    <a:pt x="23" y="41"/>
                  </a:cubicBezTo>
                  <a:cubicBezTo>
                    <a:pt x="28" y="43"/>
                    <a:pt x="28" y="43"/>
                    <a:pt x="28" y="43"/>
                  </a:cubicBezTo>
                  <a:lnTo>
                    <a:pt x="26" y="46"/>
                  </a:lnTo>
                  <a:close/>
                  <a:moveTo>
                    <a:pt x="29" y="41"/>
                  </a:moveTo>
                  <a:cubicBezTo>
                    <a:pt x="24" y="39"/>
                    <a:pt x="24" y="39"/>
                    <a:pt x="24" y="39"/>
                  </a:cubicBezTo>
                  <a:cubicBezTo>
                    <a:pt x="26" y="35"/>
                    <a:pt x="26" y="35"/>
                    <a:pt x="26" y="35"/>
                  </a:cubicBezTo>
                  <a:cubicBezTo>
                    <a:pt x="30" y="38"/>
                    <a:pt x="30" y="38"/>
                    <a:pt x="30" y="38"/>
                  </a:cubicBezTo>
                  <a:lnTo>
                    <a:pt x="29" y="41"/>
                  </a:lnTo>
                  <a:close/>
                  <a:moveTo>
                    <a:pt x="33" y="33"/>
                  </a:moveTo>
                  <a:cubicBezTo>
                    <a:pt x="16" y="25"/>
                    <a:pt x="16" y="25"/>
                    <a:pt x="16" y="25"/>
                  </a:cubicBezTo>
                  <a:cubicBezTo>
                    <a:pt x="24" y="8"/>
                    <a:pt x="24" y="8"/>
                    <a:pt x="24" y="8"/>
                  </a:cubicBezTo>
                  <a:cubicBezTo>
                    <a:pt x="41" y="17"/>
                    <a:pt x="41" y="17"/>
                    <a:pt x="41" y="17"/>
                  </a:cubicBezTo>
                  <a:lnTo>
                    <a:pt x="33" y="33"/>
                  </a:lnTo>
                  <a:close/>
                </a:path>
              </a:pathLst>
            </a:custGeom>
            <a:solidFill>
              <a:schemeClr val="accent4"/>
            </a:solidFill>
            <a:ln>
              <a:noFill/>
            </a:ln>
          </p:spPr>
          <p:txBody>
            <a:bodyPr vert="horz" wrap="square" lIns="70211" tIns="35106" rIns="70211" bIns="35106" numCol="1" anchor="t" anchorCtr="0" compatLnSpc="1">
              <a:prstTxWarp prst="textNoShape">
                <a:avLst/>
              </a:prstTxWarp>
            </a:bodyPr>
            <a:lstStyle/>
            <a:p>
              <a:endParaRPr lang="en-US" sz="614"/>
            </a:p>
          </p:txBody>
        </p:sp>
      </p:grpSp>
      <p:grpSp>
        <p:nvGrpSpPr>
          <p:cNvPr id="49" name="Groupe 89">
            <a:extLst>
              <a:ext uri="{FF2B5EF4-FFF2-40B4-BE49-F238E27FC236}">
                <a16:creationId xmlns:a16="http://schemas.microsoft.com/office/drawing/2014/main" id="{743E94F6-A85C-4618-AA0F-F79FF622BB61}"/>
              </a:ext>
            </a:extLst>
          </p:cNvPr>
          <p:cNvGrpSpPr/>
          <p:nvPr/>
        </p:nvGrpSpPr>
        <p:grpSpPr>
          <a:xfrm>
            <a:off x="3074545" y="2863093"/>
            <a:ext cx="136446" cy="73139"/>
            <a:chOff x="1039586" y="2886000"/>
            <a:chExt cx="379187" cy="215901"/>
          </a:xfrm>
        </p:grpSpPr>
        <p:sp>
          <p:nvSpPr>
            <p:cNvPr id="50" name="Freeform 19">
              <a:extLst>
                <a:ext uri="{FF2B5EF4-FFF2-40B4-BE49-F238E27FC236}">
                  <a16:creationId xmlns:a16="http://schemas.microsoft.com/office/drawing/2014/main" id="{B2185C56-449F-478A-9E1A-66D7DC04F864}"/>
                </a:ext>
              </a:extLst>
            </p:cNvPr>
            <p:cNvSpPr>
              <a:spLocks noEditPoints="1"/>
            </p:cNvSpPr>
            <p:nvPr/>
          </p:nvSpPr>
          <p:spPr bwMode="auto">
            <a:xfrm>
              <a:off x="1039586" y="2886000"/>
              <a:ext cx="244929" cy="177800"/>
            </a:xfrm>
            <a:custGeom>
              <a:avLst/>
              <a:gdLst>
                <a:gd name="T0" fmla="*/ 76 w 76"/>
                <a:gd name="T1" fmla="*/ 34 h 55"/>
                <a:gd name="T2" fmla="*/ 76 w 76"/>
                <a:gd name="T3" fmla="*/ 7 h 55"/>
                <a:gd name="T4" fmla="*/ 70 w 76"/>
                <a:gd name="T5" fmla="*/ 0 h 55"/>
                <a:gd name="T6" fmla="*/ 55 w 76"/>
                <a:gd name="T7" fmla="*/ 0 h 55"/>
                <a:gd name="T8" fmla="*/ 21 w 76"/>
                <a:gd name="T9" fmla="*/ 0 h 55"/>
                <a:gd name="T10" fmla="*/ 6 w 76"/>
                <a:gd name="T11" fmla="*/ 0 h 55"/>
                <a:gd name="T12" fmla="*/ 0 w 76"/>
                <a:gd name="T13" fmla="*/ 7 h 55"/>
                <a:gd name="T14" fmla="*/ 0 w 76"/>
                <a:gd name="T15" fmla="*/ 22 h 55"/>
                <a:gd name="T16" fmla="*/ 0 w 76"/>
                <a:gd name="T17" fmla="*/ 48 h 55"/>
                <a:gd name="T18" fmla="*/ 6 w 76"/>
                <a:gd name="T19" fmla="*/ 55 h 55"/>
                <a:gd name="T20" fmla="*/ 69 w 76"/>
                <a:gd name="T21" fmla="*/ 55 h 55"/>
                <a:gd name="T22" fmla="*/ 69 w 76"/>
                <a:gd name="T23" fmla="*/ 48 h 55"/>
                <a:gd name="T24" fmla="*/ 76 w 76"/>
                <a:gd name="T25" fmla="*/ 34 h 55"/>
                <a:gd name="T26" fmla="*/ 65 w 76"/>
                <a:gd name="T27" fmla="*/ 43 h 55"/>
                <a:gd name="T28" fmla="*/ 13 w 76"/>
                <a:gd name="T29" fmla="*/ 43 h 55"/>
                <a:gd name="T30" fmla="*/ 13 w 76"/>
                <a:gd name="T31" fmla="*/ 10 h 55"/>
                <a:gd name="T32" fmla="*/ 65 w 76"/>
                <a:gd name="T33" fmla="*/ 10 h 55"/>
                <a:gd name="T34" fmla="*/ 65 w 76"/>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5">
                  <a:moveTo>
                    <a:pt x="76" y="34"/>
                  </a:moveTo>
                  <a:cubicBezTo>
                    <a:pt x="76" y="7"/>
                    <a:pt x="76" y="7"/>
                    <a:pt x="76" y="7"/>
                  </a:cubicBezTo>
                  <a:cubicBezTo>
                    <a:pt x="76" y="3"/>
                    <a:pt x="74" y="0"/>
                    <a:pt x="70" y="0"/>
                  </a:cubicBezTo>
                  <a:cubicBezTo>
                    <a:pt x="55" y="0"/>
                    <a:pt x="55" y="0"/>
                    <a:pt x="55" y="0"/>
                  </a:cubicBezTo>
                  <a:cubicBezTo>
                    <a:pt x="21" y="0"/>
                    <a:pt x="21" y="0"/>
                    <a:pt x="21" y="0"/>
                  </a:cubicBezTo>
                  <a:cubicBezTo>
                    <a:pt x="6" y="0"/>
                    <a:pt x="6" y="0"/>
                    <a:pt x="6" y="0"/>
                  </a:cubicBezTo>
                  <a:cubicBezTo>
                    <a:pt x="2" y="0"/>
                    <a:pt x="0" y="3"/>
                    <a:pt x="0" y="7"/>
                  </a:cubicBezTo>
                  <a:cubicBezTo>
                    <a:pt x="0" y="22"/>
                    <a:pt x="0" y="22"/>
                    <a:pt x="0" y="22"/>
                  </a:cubicBezTo>
                  <a:cubicBezTo>
                    <a:pt x="0" y="48"/>
                    <a:pt x="0" y="48"/>
                    <a:pt x="0" y="48"/>
                  </a:cubicBezTo>
                  <a:cubicBezTo>
                    <a:pt x="0" y="52"/>
                    <a:pt x="3" y="55"/>
                    <a:pt x="6" y="55"/>
                  </a:cubicBezTo>
                  <a:cubicBezTo>
                    <a:pt x="69" y="55"/>
                    <a:pt x="69" y="55"/>
                    <a:pt x="69" y="55"/>
                  </a:cubicBezTo>
                  <a:cubicBezTo>
                    <a:pt x="68" y="53"/>
                    <a:pt x="68" y="50"/>
                    <a:pt x="69" y="48"/>
                  </a:cubicBezTo>
                  <a:lnTo>
                    <a:pt x="76" y="34"/>
                  </a:lnTo>
                  <a:close/>
                  <a:moveTo>
                    <a:pt x="65" y="43"/>
                  </a:moveTo>
                  <a:cubicBezTo>
                    <a:pt x="13" y="43"/>
                    <a:pt x="13" y="43"/>
                    <a:pt x="13" y="43"/>
                  </a:cubicBezTo>
                  <a:cubicBezTo>
                    <a:pt x="13" y="10"/>
                    <a:pt x="13" y="10"/>
                    <a:pt x="13" y="10"/>
                  </a:cubicBezTo>
                  <a:cubicBezTo>
                    <a:pt x="65" y="10"/>
                    <a:pt x="65" y="10"/>
                    <a:pt x="65" y="10"/>
                  </a:cubicBezTo>
                  <a:lnTo>
                    <a:pt x="65" y="43"/>
                  </a:lnTo>
                  <a:close/>
                </a:path>
              </a:pathLst>
            </a:custGeom>
            <a:solidFill>
              <a:schemeClr val="accent4"/>
            </a:solidFill>
            <a:ln>
              <a:noFill/>
            </a:ln>
          </p:spPr>
          <p:txBody>
            <a:bodyPr vert="horz" wrap="square" lIns="70211" tIns="35106" rIns="70211" bIns="35106" numCol="1" anchor="t" anchorCtr="0" compatLnSpc="1">
              <a:prstTxWarp prst="textNoShape">
                <a:avLst/>
              </a:prstTxWarp>
            </a:bodyPr>
            <a:lstStyle/>
            <a:p>
              <a:endParaRPr lang="en-US" sz="614"/>
            </a:p>
          </p:txBody>
        </p:sp>
        <p:sp>
          <p:nvSpPr>
            <p:cNvPr id="51" name="Freeform 20">
              <a:extLst>
                <a:ext uri="{FF2B5EF4-FFF2-40B4-BE49-F238E27FC236}">
                  <a16:creationId xmlns:a16="http://schemas.microsoft.com/office/drawing/2014/main" id="{2645067E-906A-48EB-B814-65C2A7AF6237}"/>
                </a:ext>
              </a:extLst>
            </p:cNvPr>
            <p:cNvSpPr>
              <a:spLocks noEditPoints="1"/>
            </p:cNvSpPr>
            <p:nvPr/>
          </p:nvSpPr>
          <p:spPr bwMode="auto">
            <a:xfrm>
              <a:off x="1264558" y="2911400"/>
              <a:ext cx="154215" cy="190501"/>
            </a:xfrm>
            <a:custGeom>
              <a:avLst/>
              <a:gdLst>
                <a:gd name="T0" fmla="*/ 32 w 48"/>
                <a:gd name="T1" fmla="*/ 4 h 59"/>
                <a:gd name="T2" fmla="*/ 26 w 48"/>
                <a:gd name="T3" fmla="*/ 1 h 59"/>
                <a:gd name="T4" fmla="*/ 18 w 48"/>
                <a:gd name="T5" fmla="*/ 7 h 59"/>
                <a:gd name="T6" fmla="*/ 2 w 48"/>
                <a:gd name="T7" fmla="*/ 41 h 59"/>
                <a:gd name="T8" fmla="*/ 8 w 48"/>
                <a:gd name="T9" fmla="*/ 50 h 59"/>
                <a:gd name="T10" fmla="*/ 22 w 48"/>
                <a:gd name="T11" fmla="*/ 58 h 59"/>
                <a:gd name="T12" fmla="*/ 46 w 48"/>
                <a:gd name="T13" fmla="*/ 18 h 59"/>
                <a:gd name="T14" fmla="*/ 11 w 48"/>
                <a:gd name="T15" fmla="*/ 45 h 59"/>
                <a:gd name="T16" fmla="*/ 9 w 48"/>
                <a:gd name="T17" fmla="*/ 39 h 59"/>
                <a:gd name="T18" fmla="*/ 11 w 48"/>
                <a:gd name="T19" fmla="*/ 45 h 59"/>
                <a:gd name="T20" fmla="*/ 10 w 48"/>
                <a:gd name="T21" fmla="*/ 38 h 59"/>
                <a:gd name="T22" fmla="*/ 16 w 48"/>
                <a:gd name="T23" fmla="*/ 36 h 59"/>
                <a:gd name="T24" fmla="*/ 17 w 48"/>
                <a:gd name="T25" fmla="*/ 35 h 59"/>
                <a:gd name="T26" fmla="*/ 14 w 48"/>
                <a:gd name="T27" fmla="*/ 29 h 59"/>
                <a:gd name="T28" fmla="*/ 17 w 48"/>
                <a:gd name="T29" fmla="*/ 35 h 59"/>
                <a:gd name="T30" fmla="*/ 13 w 48"/>
                <a:gd name="T31" fmla="*/ 46 h 59"/>
                <a:gd name="T32" fmla="*/ 19 w 48"/>
                <a:gd name="T33" fmla="*/ 45 h 59"/>
                <a:gd name="T34" fmla="*/ 20 w 48"/>
                <a:gd name="T35" fmla="*/ 43 h 59"/>
                <a:gd name="T36" fmla="*/ 17 w 48"/>
                <a:gd name="T37" fmla="*/ 37 h 59"/>
                <a:gd name="T38" fmla="*/ 20 w 48"/>
                <a:gd name="T39" fmla="*/ 43 h 59"/>
                <a:gd name="T40" fmla="*/ 18 w 48"/>
                <a:gd name="T41" fmla="*/ 36 h 59"/>
                <a:gd name="T42" fmla="*/ 24 w 48"/>
                <a:gd name="T43" fmla="*/ 34 h 59"/>
                <a:gd name="T44" fmla="*/ 23 w 48"/>
                <a:gd name="T45" fmla="*/ 52 h 59"/>
                <a:gd name="T46" fmla="*/ 21 w 48"/>
                <a:gd name="T47" fmla="*/ 46 h 59"/>
                <a:gd name="T48" fmla="*/ 23 w 48"/>
                <a:gd name="T49" fmla="*/ 52 h 59"/>
                <a:gd name="T50" fmla="*/ 22 w 48"/>
                <a:gd name="T51" fmla="*/ 44 h 59"/>
                <a:gd name="T52" fmla="*/ 28 w 48"/>
                <a:gd name="T53" fmla="*/ 43 h 59"/>
                <a:gd name="T54" fmla="*/ 29 w 48"/>
                <a:gd name="T55" fmla="*/ 41 h 59"/>
                <a:gd name="T56" fmla="*/ 26 w 48"/>
                <a:gd name="T57" fmla="*/ 35 h 59"/>
                <a:gd name="T58" fmla="*/ 29 w 48"/>
                <a:gd name="T59" fmla="*/ 41 h 59"/>
                <a:gd name="T60" fmla="*/ 16 w 48"/>
                <a:gd name="T61" fmla="*/ 25 h 59"/>
                <a:gd name="T62" fmla="*/ 41 w 48"/>
                <a:gd name="T6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9">
                  <a:moveTo>
                    <a:pt x="45" y="11"/>
                  </a:moveTo>
                  <a:cubicBezTo>
                    <a:pt x="32" y="4"/>
                    <a:pt x="32" y="4"/>
                    <a:pt x="32" y="4"/>
                  </a:cubicBezTo>
                  <a:cubicBezTo>
                    <a:pt x="32" y="4"/>
                    <a:pt x="32" y="4"/>
                    <a:pt x="32" y="4"/>
                  </a:cubicBezTo>
                  <a:cubicBezTo>
                    <a:pt x="26" y="1"/>
                    <a:pt x="26" y="1"/>
                    <a:pt x="26" y="1"/>
                  </a:cubicBezTo>
                  <a:cubicBezTo>
                    <a:pt x="24" y="0"/>
                    <a:pt x="22" y="1"/>
                    <a:pt x="20" y="4"/>
                  </a:cubicBezTo>
                  <a:cubicBezTo>
                    <a:pt x="18" y="7"/>
                    <a:pt x="18" y="7"/>
                    <a:pt x="18" y="7"/>
                  </a:cubicBezTo>
                  <a:cubicBezTo>
                    <a:pt x="3" y="37"/>
                    <a:pt x="3" y="37"/>
                    <a:pt x="3" y="37"/>
                  </a:cubicBezTo>
                  <a:cubicBezTo>
                    <a:pt x="2" y="41"/>
                    <a:pt x="2" y="41"/>
                    <a:pt x="2" y="41"/>
                  </a:cubicBezTo>
                  <a:cubicBezTo>
                    <a:pt x="0" y="44"/>
                    <a:pt x="1" y="47"/>
                    <a:pt x="3" y="48"/>
                  </a:cubicBezTo>
                  <a:cubicBezTo>
                    <a:pt x="8" y="50"/>
                    <a:pt x="8" y="50"/>
                    <a:pt x="8" y="50"/>
                  </a:cubicBezTo>
                  <a:cubicBezTo>
                    <a:pt x="8" y="50"/>
                    <a:pt x="8" y="50"/>
                    <a:pt x="8" y="50"/>
                  </a:cubicBezTo>
                  <a:cubicBezTo>
                    <a:pt x="22" y="58"/>
                    <a:pt x="22" y="58"/>
                    <a:pt x="22" y="58"/>
                  </a:cubicBezTo>
                  <a:cubicBezTo>
                    <a:pt x="24" y="59"/>
                    <a:pt x="27" y="58"/>
                    <a:pt x="28" y="55"/>
                  </a:cubicBezTo>
                  <a:cubicBezTo>
                    <a:pt x="46" y="18"/>
                    <a:pt x="46" y="18"/>
                    <a:pt x="46" y="18"/>
                  </a:cubicBezTo>
                  <a:cubicBezTo>
                    <a:pt x="48" y="15"/>
                    <a:pt x="47" y="12"/>
                    <a:pt x="45" y="11"/>
                  </a:cubicBezTo>
                  <a:close/>
                  <a:moveTo>
                    <a:pt x="11" y="45"/>
                  </a:moveTo>
                  <a:cubicBezTo>
                    <a:pt x="7" y="43"/>
                    <a:pt x="7" y="43"/>
                    <a:pt x="7" y="43"/>
                  </a:cubicBezTo>
                  <a:cubicBezTo>
                    <a:pt x="9" y="39"/>
                    <a:pt x="9" y="39"/>
                    <a:pt x="9" y="39"/>
                  </a:cubicBezTo>
                  <a:cubicBezTo>
                    <a:pt x="13" y="42"/>
                    <a:pt x="13" y="42"/>
                    <a:pt x="13" y="42"/>
                  </a:cubicBezTo>
                  <a:lnTo>
                    <a:pt x="11" y="45"/>
                  </a:lnTo>
                  <a:close/>
                  <a:moveTo>
                    <a:pt x="14" y="40"/>
                  </a:moveTo>
                  <a:cubicBezTo>
                    <a:pt x="10" y="38"/>
                    <a:pt x="10" y="38"/>
                    <a:pt x="10" y="38"/>
                  </a:cubicBezTo>
                  <a:cubicBezTo>
                    <a:pt x="11" y="34"/>
                    <a:pt x="11" y="34"/>
                    <a:pt x="11" y="34"/>
                  </a:cubicBezTo>
                  <a:cubicBezTo>
                    <a:pt x="16" y="36"/>
                    <a:pt x="16" y="36"/>
                    <a:pt x="16" y="36"/>
                  </a:cubicBezTo>
                  <a:lnTo>
                    <a:pt x="14" y="40"/>
                  </a:lnTo>
                  <a:close/>
                  <a:moveTo>
                    <a:pt x="17" y="35"/>
                  </a:moveTo>
                  <a:cubicBezTo>
                    <a:pt x="12" y="32"/>
                    <a:pt x="12" y="32"/>
                    <a:pt x="12" y="32"/>
                  </a:cubicBezTo>
                  <a:cubicBezTo>
                    <a:pt x="14" y="29"/>
                    <a:pt x="14" y="29"/>
                    <a:pt x="14" y="29"/>
                  </a:cubicBezTo>
                  <a:cubicBezTo>
                    <a:pt x="18" y="31"/>
                    <a:pt x="18" y="31"/>
                    <a:pt x="18" y="31"/>
                  </a:cubicBezTo>
                  <a:lnTo>
                    <a:pt x="17" y="35"/>
                  </a:lnTo>
                  <a:close/>
                  <a:moveTo>
                    <a:pt x="17" y="48"/>
                  </a:moveTo>
                  <a:cubicBezTo>
                    <a:pt x="13" y="46"/>
                    <a:pt x="13" y="46"/>
                    <a:pt x="13" y="46"/>
                  </a:cubicBezTo>
                  <a:cubicBezTo>
                    <a:pt x="15" y="42"/>
                    <a:pt x="15" y="42"/>
                    <a:pt x="15" y="42"/>
                  </a:cubicBezTo>
                  <a:cubicBezTo>
                    <a:pt x="19" y="45"/>
                    <a:pt x="19" y="45"/>
                    <a:pt x="19" y="45"/>
                  </a:cubicBezTo>
                  <a:lnTo>
                    <a:pt x="17" y="48"/>
                  </a:lnTo>
                  <a:close/>
                  <a:moveTo>
                    <a:pt x="20" y="43"/>
                  </a:moveTo>
                  <a:cubicBezTo>
                    <a:pt x="16" y="41"/>
                    <a:pt x="16" y="41"/>
                    <a:pt x="16" y="41"/>
                  </a:cubicBezTo>
                  <a:cubicBezTo>
                    <a:pt x="17" y="37"/>
                    <a:pt x="17" y="37"/>
                    <a:pt x="17" y="37"/>
                  </a:cubicBezTo>
                  <a:cubicBezTo>
                    <a:pt x="22" y="40"/>
                    <a:pt x="22" y="40"/>
                    <a:pt x="22" y="40"/>
                  </a:cubicBezTo>
                  <a:lnTo>
                    <a:pt x="20" y="43"/>
                  </a:lnTo>
                  <a:close/>
                  <a:moveTo>
                    <a:pt x="23" y="38"/>
                  </a:moveTo>
                  <a:cubicBezTo>
                    <a:pt x="18" y="36"/>
                    <a:pt x="18" y="36"/>
                    <a:pt x="18" y="36"/>
                  </a:cubicBezTo>
                  <a:cubicBezTo>
                    <a:pt x="20" y="32"/>
                    <a:pt x="20" y="32"/>
                    <a:pt x="20" y="32"/>
                  </a:cubicBezTo>
                  <a:cubicBezTo>
                    <a:pt x="24" y="34"/>
                    <a:pt x="24" y="34"/>
                    <a:pt x="24" y="34"/>
                  </a:cubicBezTo>
                  <a:lnTo>
                    <a:pt x="23" y="38"/>
                  </a:lnTo>
                  <a:close/>
                  <a:moveTo>
                    <a:pt x="23" y="52"/>
                  </a:moveTo>
                  <a:cubicBezTo>
                    <a:pt x="19" y="49"/>
                    <a:pt x="19" y="49"/>
                    <a:pt x="19" y="49"/>
                  </a:cubicBezTo>
                  <a:cubicBezTo>
                    <a:pt x="21" y="46"/>
                    <a:pt x="21" y="46"/>
                    <a:pt x="21" y="46"/>
                  </a:cubicBezTo>
                  <a:cubicBezTo>
                    <a:pt x="25" y="48"/>
                    <a:pt x="25" y="48"/>
                    <a:pt x="25" y="48"/>
                  </a:cubicBezTo>
                  <a:lnTo>
                    <a:pt x="23" y="52"/>
                  </a:lnTo>
                  <a:close/>
                  <a:moveTo>
                    <a:pt x="26" y="46"/>
                  </a:moveTo>
                  <a:cubicBezTo>
                    <a:pt x="22" y="44"/>
                    <a:pt x="22" y="44"/>
                    <a:pt x="22" y="44"/>
                  </a:cubicBezTo>
                  <a:cubicBezTo>
                    <a:pt x="23" y="41"/>
                    <a:pt x="23" y="41"/>
                    <a:pt x="23" y="41"/>
                  </a:cubicBezTo>
                  <a:cubicBezTo>
                    <a:pt x="28" y="43"/>
                    <a:pt x="28" y="43"/>
                    <a:pt x="28" y="43"/>
                  </a:cubicBezTo>
                  <a:lnTo>
                    <a:pt x="26" y="46"/>
                  </a:lnTo>
                  <a:close/>
                  <a:moveTo>
                    <a:pt x="29" y="41"/>
                  </a:moveTo>
                  <a:cubicBezTo>
                    <a:pt x="24" y="39"/>
                    <a:pt x="24" y="39"/>
                    <a:pt x="24" y="39"/>
                  </a:cubicBezTo>
                  <a:cubicBezTo>
                    <a:pt x="26" y="35"/>
                    <a:pt x="26" y="35"/>
                    <a:pt x="26" y="35"/>
                  </a:cubicBezTo>
                  <a:cubicBezTo>
                    <a:pt x="30" y="38"/>
                    <a:pt x="30" y="38"/>
                    <a:pt x="30" y="38"/>
                  </a:cubicBezTo>
                  <a:lnTo>
                    <a:pt x="29" y="41"/>
                  </a:lnTo>
                  <a:close/>
                  <a:moveTo>
                    <a:pt x="33" y="33"/>
                  </a:moveTo>
                  <a:cubicBezTo>
                    <a:pt x="16" y="25"/>
                    <a:pt x="16" y="25"/>
                    <a:pt x="16" y="25"/>
                  </a:cubicBezTo>
                  <a:cubicBezTo>
                    <a:pt x="24" y="8"/>
                    <a:pt x="24" y="8"/>
                    <a:pt x="24" y="8"/>
                  </a:cubicBezTo>
                  <a:cubicBezTo>
                    <a:pt x="41" y="17"/>
                    <a:pt x="41" y="17"/>
                    <a:pt x="41" y="17"/>
                  </a:cubicBezTo>
                  <a:lnTo>
                    <a:pt x="33" y="33"/>
                  </a:lnTo>
                  <a:close/>
                </a:path>
              </a:pathLst>
            </a:custGeom>
            <a:solidFill>
              <a:schemeClr val="accent4"/>
            </a:solidFill>
            <a:ln>
              <a:noFill/>
            </a:ln>
          </p:spPr>
          <p:txBody>
            <a:bodyPr vert="horz" wrap="square" lIns="70211" tIns="35106" rIns="70211" bIns="35106" numCol="1" anchor="t" anchorCtr="0" compatLnSpc="1">
              <a:prstTxWarp prst="textNoShape">
                <a:avLst/>
              </a:prstTxWarp>
            </a:bodyPr>
            <a:lstStyle/>
            <a:p>
              <a:endParaRPr lang="en-US" sz="614"/>
            </a:p>
          </p:txBody>
        </p:sp>
      </p:grpSp>
      <p:pic>
        <p:nvPicPr>
          <p:cNvPr id="52" name="Picture 8">
            <a:extLst>
              <a:ext uri="{FF2B5EF4-FFF2-40B4-BE49-F238E27FC236}">
                <a16:creationId xmlns:a16="http://schemas.microsoft.com/office/drawing/2014/main" id="{F4AB5659-FFE4-4B5B-A435-949AF8EB66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9084" y="3217540"/>
            <a:ext cx="179251" cy="2401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 name="Rectangle à coins arrondis 106">
            <a:extLst>
              <a:ext uri="{FF2B5EF4-FFF2-40B4-BE49-F238E27FC236}">
                <a16:creationId xmlns:a16="http://schemas.microsoft.com/office/drawing/2014/main" id="{D93C5414-C28F-4D73-82E9-04DF5D6793E2}"/>
              </a:ext>
            </a:extLst>
          </p:cNvPr>
          <p:cNvSpPr/>
          <p:nvPr/>
        </p:nvSpPr>
        <p:spPr>
          <a:xfrm>
            <a:off x="2165279" y="2103281"/>
            <a:ext cx="581552" cy="3658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14">
                <a:solidFill>
                  <a:schemeClr val="tx1"/>
                </a:solidFill>
              </a:rPr>
              <a:t>Automotive</a:t>
            </a:r>
            <a:br>
              <a:rPr lang="en-US" sz="614">
                <a:solidFill>
                  <a:schemeClr val="tx1"/>
                </a:solidFill>
              </a:rPr>
            </a:br>
            <a:r>
              <a:rPr lang="en-US" sz="614">
                <a:solidFill>
                  <a:schemeClr val="tx1"/>
                </a:solidFill>
              </a:rPr>
              <a:t>Application</a:t>
            </a:r>
          </a:p>
        </p:txBody>
      </p:sp>
      <p:sp>
        <p:nvSpPr>
          <p:cNvPr id="54" name="Rectangle à coins arrondis 107">
            <a:extLst>
              <a:ext uri="{FF2B5EF4-FFF2-40B4-BE49-F238E27FC236}">
                <a16:creationId xmlns:a16="http://schemas.microsoft.com/office/drawing/2014/main" id="{87C6A81F-E31C-4812-B365-47DBE1D6BE37}"/>
              </a:ext>
            </a:extLst>
          </p:cNvPr>
          <p:cNvSpPr/>
          <p:nvPr/>
        </p:nvSpPr>
        <p:spPr>
          <a:xfrm>
            <a:off x="3496730" y="2103281"/>
            <a:ext cx="581552" cy="3658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14">
                <a:solidFill>
                  <a:schemeClr val="tx1"/>
                </a:solidFill>
              </a:rPr>
              <a:t>Energy</a:t>
            </a:r>
            <a:br>
              <a:rPr lang="en-US" sz="614">
                <a:solidFill>
                  <a:schemeClr val="tx1"/>
                </a:solidFill>
              </a:rPr>
            </a:br>
            <a:r>
              <a:rPr lang="en-US" sz="614">
                <a:solidFill>
                  <a:schemeClr val="tx1"/>
                </a:solidFill>
              </a:rPr>
              <a:t>Application</a:t>
            </a:r>
          </a:p>
        </p:txBody>
      </p:sp>
      <p:sp>
        <p:nvSpPr>
          <p:cNvPr id="55" name="Rectangle à coins arrondis 108">
            <a:extLst>
              <a:ext uri="{FF2B5EF4-FFF2-40B4-BE49-F238E27FC236}">
                <a16:creationId xmlns:a16="http://schemas.microsoft.com/office/drawing/2014/main" id="{5EEFE521-A7FF-41E5-B6E1-D212B1E45406}"/>
              </a:ext>
            </a:extLst>
          </p:cNvPr>
          <p:cNvSpPr/>
          <p:nvPr/>
        </p:nvSpPr>
        <p:spPr>
          <a:xfrm>
            <a:off x="2827179" y="2103281"/>
            <a:ext cx="581552" cy="3658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14">
                <a:solidFill>
                  <a:schemeClr val="tx1"/>
                </a:solidFill>
              </a:rPr>
              <a:t>Home</a:t>
            </a:r>
            <a:br>
              <a:rPr lang="en-US" sz="614">
                <a:solidFill>
                  <a:schemeClr val="tx1"/>
                </a:solidFill>
              </a:rPr>
            </a:br>
            <a:r>
              <a:rPr lang="en-US" sz="614">
                <a:solidFill>
                  <a:schemeClr val="tx1"/>
                </a:solidFill>
              </a:rPr>
              <a:t>Application</a:t>
            </a:r>
          </a:p>
        </p:txBody>
      </p:sp>
      <p:cxnSp>
        <p:nvCxnSpPr>
          <p:cNvPr id="56" name="Connecteur droit 13">
            <a:extLst>
              <a:ext uri="{FF2B5EF4-FFF2-40B4-BE49-F238E27FC236}">
                <a16:creationId xmlns:a16="http://schemas.microsoft.com/office/drawing/2014/main" id="{C49231F7-274E-47FF-BBE4-2B4C3C81B8F4}"/>
              </a:ext>
            </a:extLst>
          </p:cNvPr>
          <p:cNvCxnSpPr/>
          <p:nvPr/>
        </p:nvCxnSpPr>
        <p:spPr>
          <a:xfrm flipV="1">
            <a:off x="2981466" y="3218366"/>
            <a:ext cx="230435" cy="181072"/>
          </a:xfrm>
          <a:prstGeom prst="line">
            <a:avLst/>
          </a:prstGeom>
          <a:ln w="19050"/>
          <a:effectLst/>
        </p:spPr>
        <p:style>
          <a:lnRef idx="2">
            <a:schemeClr val="accent4"/>
          </a:lnRef>
          <a:fillRef idx="0">
            <a:schemeClr val="accent4"/>
          </a:fillRef>
          <a:effectRef idx="1">
            <a:schemeClr val="accent4"/>
          </a:effectRef>
          <a:fontRef idx="minor">
            <a:schemeClr val="tx1"/>
          </a:fontRef>
        </p:style>
      </p:cxnSp>
      <p:cxnSp>
        <p:nvCxnSpPr>
          <p:cNvPr id="57" name="Connecteur droit 110">
            <a:extLst>
              <a:ext uri="{FF2B5EF4-FFF2-40B4-BE49-F238E27FC236}">
                <a16:creationId xmlns:a16="http://schemas.microsoft.com/office/drawing/2014/main" id="{458FA53E-6C9B-4B46-8DD6-521986CDA716}"/>
              </a:ext>
            </a:extLst>
          </p:cNvPr>
          <p:cNvCxnSpPr/>
          <p:nvPr/>
        </p:nvCxnSpPr>
        <p:spPr>
          <a:xfrm flipH="1">
            <a:off x="2981465" y="2716448"/>
            <a:ext cx="66610" cy="678666"/>
          </a:xfrm>
          <a:prstGeom prst="line">
            <a:avLst/>
          </a:prstGeom>
          <a:ln w="19050"/>
          <a:effectLst/>
        </p:spPr>
        <p:style>
          <a:lnRef idx="2">
            <a:schemeClr val="accent4"/>
          </a:lnRef>
          <a:fillRef idx="0">
            <a:schemeClr val="accent4"/>
          </a:fillRef>
          <a:effectRef idx="1">
            <a:schemeClr val="accent4"/>
          </a:effectRef>
          <a:fontRef idx="minor">
            <a:schemeClr val="tx1"/>
          </a:fontRef>
        </p:style>
      </p:cxnSp>
      <p:cxnSp>
        <p:nvCxnSpPr>
          <p:cNvPr id="58" name="Connecteur droit 112">
            <a:extLst>
              <a:ext uri="{FF2B5EF4-FFF2-40B4-BE49-F238E27FC236}">
                <a16:creationId xmlns:a16="http://schemas.microsoft.com/office/drawing/2014/main" id="{EAE09C7C-D76E-433D-BF97-0FDFB37DF91B}"/>
              </a:ext>
            </a:extLst>
          </p:cNvPr>
          <p:cNvCxnSpPr>
            <a:endCxn id="50" idx="14"/>
          </p:cNvCxnSpPr>
          <p:nvPr/>
        </p:nvCxnSpPr>
        <p:spPr>
          <a:xfrm flipV="1">
            <a:off x="2981465" y="2910182"/>
            <a:ext cx="108155" cy="489254"/>
          </a:xfrm>
          <a:prstGeom prst="line">
            <a:avLst/>
          </a:prstGeom>
          <a:ln w="19050"/>
          <a:effectLst/>
        </p:spPr>
        <p:style>
          <a:lnRef idx="2">
            <a:schemeClr val="accent4"/>
          </a:lnRef>
          <a:fillRef idx="0">
            <a:schemeClr val="accent4"/>
          </a:fillRef>
          <a:effectRef idx="1">
            <a:schemeClr val="accent4"/>
          </a:effectRef>
          <a:fontRef idx="minor">
            <a:schemeClr val="tx1"/>
          </a:fontRef>
        </p:style>
      </p:cxnSp>
      <p:pic>
        <p:nvPicPr>
          <p:cNvPr id="59" name="Picture 19">
            <a:extLst>
              <a:ext uri="{FF2B5EF4-FFF2-40B4-BE49-F238E27FC236}">
                <a16:creationId xmlns:a16="http://schemas.microsoft.com/office/drawing/2014/main" id="{9883BAED-4AED-4E11-9903-DEFB2E3A6D01}"/>
              </a:ext>
            </a:extLst>
          </p:cNvPr>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914857" y="3336730"/>
            <a:ext cx="133218" cy="125415"/>
          </a:xfrm>
          <a:prstGeom prst="rect">
            <a:avLst/>
          </a:prstGeom>
          <a:noFill/>
          <a:ln w="9525">
            <a:noFill/>
            <a:miter lim="800000"/>
            <a:headEnd/>
            <a:tailEnd/>
          </a:ln>
          <a:effectLst/>
        </p:spPr>
      </p:pic>
      <p:cxnSp>
        <p:nvCxnSpPr>
          <p:cNvPr id="60" name="Connecteur droit 116">
            <a:extLst>
              <a:ext uri="{FF2B5EF4-FFF2-40B4-BE49-F238E27FC236}">
                <a16:creationId xmlns:a16="http://schemas.microsoft.com/office/drawing/2014/main" id="{E8AD706A-E3FF-4D2B-A987-9712794B33CD}"/>
              </a:ext>
            </a:extLst>
          </p:cNvPr>
          <p:cNvCxnSpPr/>
          <p:nvPr/>
        </p:nvCxnSpPr>
        <p:spPr>
          <a:xfrm flipH="1">
            <a:off x="3948768" y="3242773"/>
            <a:ext cx="11751" cy="214914"/>
          </a:xfrm>
          <a:prstGeom prst="line">
            <a:avLst/>
          </a:prstGeom>
          <a:ln w="19050"/>
          <a:effectLst/>
        </p:spPr>
        <p:style>
          <a:lnRef idx="2">
            <a:schemeClr val="accent4"/>
          </a:lnRef>
          <a:fillRef idx="0">
            <a:schemeClr val="accent4"/>
          </a:fillRef>
          <a:effectRef idx="1">
            <a:schemeClr val="accent4"/>
          </a:effectRef>
          <a:fontRef idx="minor">
            <a:schemeClr val="tx1"/>
          </a:fontRef>
        </p:style>
      </p:cxnSp>
      <p:cxnSp>
        <p:nvCxnSpPr>
          <p:cNvPr id="61" name="Connecteur droit 127">
            <a:extLst>
              <a:ext uri="{FF2B5EF4-FFF2-40B4-BE49-F238E27FC236}">
                <a16:creationId xmlns:a16="http://schemas.microsoft.com/office/drawing/2014/main" id="{631ADE8D-4E71-4671-957E-E7B6C69184E6}"/>
              </a:ext>
            </a:extLst>
          </p:cNvPr>
          <p:cNvCxnSpPr/>
          <p:nvPr/>
        </p:nvCxnSpPr>
        <p:spPr>
          <a:xfrm flipH="1" flipV="1">
            <a:off x="3607441" y="3244028"/>
            <a:ext cx="341327" cy="207036"/>
          </a:xfrm>
          <a:prstGeom prst="line">
            <a:avLst/>
          </a:prstGeom>
          <a:ln w="19050"/>
          <a:effectLst/>
        </p:spPr>
        <p:style>
          <a:lnRef idx="2">
            <a:schemeClr val="accent4"/>
          </a:lnRef>
          <a:fillRef idx="0">
            <a:schemeClr val="accent4"/>
          </a:fillRef>
          <a:effectRef idx="1">
            <a:schemeClr val="accent4"/>
          </a:effectRef>
          <a:fontRef idx="minor">
            <a:schemeClr val="tx1"/>
          </a:fontRef>
        </p:style>
      </p:cxnSp>
      <p:cxnSp>
        <p:nvCxnSpPr>
          <p:cNvPr id="62" name="Connecteur droit 128">
            <a:extLst>
              <a:ext uri="{FF2B5EF4-FFF2-40B4-BE49-F238E27FC236}">
                <a16:creationId xmlns:a16="http://schemas.microsoft.com/office/drawing/2014/main" id="{B49C5D58-0DC2-4CE4-8831-5E6264D782EC}"/>
              </a:ext>
            </a:extLst>
          </p:cNvPr>
          <p:cNvCxnSpPr/>
          <p:nvPr/>
        </p:nvCxnSpPr>
        <p:spPr>
          <a:xfrm flipH="1">
            <a:off x="3659258" y="3451063"/>
            <a:ext cx="282216" cy="64122"/>
          </a:xfrm>
          <a:prstGeom prst="line">
            <a:avLst/>
          </a:prstGeom>
          <a:ln w="19050"/>
          <a:effectLst/>
        </p:spPr>
        <p:style>
          <a:lnRef idx="2">
            <a:schemeClr val="accent4"/>
          </a:lnRef>
          <a:fillRef idx="0">
            <a:schemeClr val="accent4"/>
          </a:fillRef>
          <a:effectRef idx="1">
            <a:schemeClr val="accent4"/>
          </a:effectRef>
          <a:fontRef idx="minor">
            <a:schemeClr val="tx1"/>
          </a:fontRef>
        </p:style>
      </p:cxnSp>
      <p:pic>
        <p:nvPicPr>
          <p:cNvPr id="63" name="Picture 8">
            <a:extLst>
              <a:ext uri="{FF2B5EF4-FFF2-40B4-BE49-F238E27FC236}">
                <a16:creationId xmlns:a16="http://schemas.microsoft.com/office/drawing/2014/main" id="{CBE145EE-CD2A-487F-8C45-F0C325D8E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4401" y="3329911"/>
            <a:ext cx="179251" cy="2401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 name="Picture 19">
            <a:extLst>
              <a:ext uri="{FF2B5EF4-FFF2-40B4-BE49-F238E27FC236}">
                <a16:creationId xmlns:a16="http://schemas.microsoft.com/office/drawing/2014/main" id="{DCB2B504-9607-4032-97BE-5FA75C5623A0}"/>
              </a:ext>
            </a:extLst>
          </p:cNvPr>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882159" y="3388356"/>
            <a:ext cx="133218" cy="125415"/>
          </a:xfrm>
          <a:prstGeom prst="rect">
            <a:avLst/>
          </a:prstGeom>
          <a:noFill/>
          <a:ln w="9525">
            <a:noFill/>
            <a:miter lim="800000"/>
            <a:headEnd/>
            <a:tailEnd/>
          </a:ln>
          <a:effectLst/>
        </p:spPr>
      </p:pic>
      <p:grpSp>
        <p:nvGrpSpPr>
          <p:cNvPr id="65" name="Group 516">
            <a:extLst>
              <a:ext uri="{FF2B5EF4-FFF2-40B4-BE49-F238E27FC236}">
                <a16:creationId xmlns:a16="http://schemas.microsoft.com/office/drawing/2014/main" id="{33B92540-1E18-4A25-A1DE-49B139FEDD7B}"/>
              </a:ext>
            </a:extLst>
          </p:cNvPr>
          <p:cNvGrpSpPr/>
          <p:nvPr/>
        </p:nvGrpSpPr>
        <p:grpSpPr>
          <a:xfrm>
            <a:off x="2217717" y="3191186"/>
            <a:ext cx="207626" cy="99427"/>
            <a:chOff x="3041651" y="6356344"/>
            <a:chExt cx="823912" cy="419100"/>
          </a:xfrm>
          <a:solidFill>
            <a:srgbClr val="C00000"/>
          </a:solidFill>
        </p:grpSpPr>
        <p:sp>
          <p:nvSpPr>
            <p:cNvPr id="66" name="Oval 25">
              <a:extLst>
                <a:ext uri="{FF2B5EF4-FFF2-40B4-BE49-F238E27FC236}">
                  <a16:creationId xmlns:a16="http://schemas.microsoft.com/office/drawing/2014/main" id="{AADB7EC4-67AF-4AD2-9C55-E1AE7B2B4E7D}"/>
                </a:ext>
              </a:extLst>
            </p:cNvPr>
            <p:cNvSpPr>
              <a:spLocks noChangeArrowheads="1"/>
            </p:cNvSpPr>
            <p:nvPr/>
          </p:nvSpPr>
          <p:spPr bwMode="auto">
            <a:xfrm>
              <a:off x="3248025" y="6370638"/>
              <a:ext cx="52387" cy="508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67" name="Freeform 26">
              <a:extLst>
                <a:ext uri="{FF2B5EF4-FFF2-40B4-BE49-F238E27FC236}">
                  <a16:creationId xmlns:a16="http://schemas.microsoft.com/office/drawing/2014/main" id="{A571139D-3AA6-4A50-99AD-5C49A2B95156}"/>
                </a:ext>
              </a:extLst>
            </p:cNvPr>
            <p:cNvSpPr>
              <a:spLocks noEditPoints="1"/>
            </p:cNvSpPr>
            <p:nvPr/>
          </p:nvSpPr>
          <p:spPr bwMode="auto">
            <a:xfrm>
              <a:off x="3041651" y="6356344"/>
              <a:ext cx="823912" cy="419100"/>
            </a:xfrm>
            <a:custGeom>
              <a:avLst/>
              <a:gdLst>
                <a:gd name="T0" fmla="*/ 286 w 292"/>
                <a:gd name="T1" fmla="*/ 129 h 148"/>
                <a:gd name="T2" fmla="*/ 196 w 292"/>
                <a:gd name="T3" fmla="*/ 14 h 148"/>
                <a:gd name="T4" fmla="*/ 180 w 292"/>
                <a:gd name="T5" fmla="*/ 0 h 148"/>
                <a:gd name="T6" fmla="*/ 103 w 292"/>
                <a:gd name="T7" fmla="*/ 0 h 148"/>
                <a:gd name="T8" fmla="*/ 108 w 292"/>
                <a:gd name="T9" fmla="*/ 14 h 148"/>
                <a:gd name="T10" fmla="*/ 84 w 292"/>
                <a:gd name="T11" fmla="*/ 38 h 148"/>
                <a:gd name="T12" fmla="*/ 70 w 292"/>
                <a:gd name="T13" fmla="*/ 34 h 148"/>
                <a:gd name="T14" fmla="*/ 5 w 292"/>
                <a:gd name="T15" fmla="*/ 132 h 148"/>
                <a:gd name="T16" fmla="*/ 15 w 292"/>
                <a:gd name="T17" fmla="*/ 148 h 148"/>
                <a:gd name="T18" fmla="*/ 276 w 292"/>
                <a:gd name="T19" fmla="*/ 148 h 148"/>
                <a:gd name="T20" fmla="*/ 286 w 292"/>
                <a:gd name="T21" fmla="*/ 129 h 148"/>
                <a:gd name="T22" fmla="*/ 138 w 292"/>
                <a:gd name="T23" fmla="*/ 1 h 148"/>
                <a:gd name="T24" fmla="*/ 144 w 292"/>
                <a:gd name="T25" fmla="*/ 1 h 148"/>
                <a:gd name="T26" fmla="*/ 152 w 292"/>
                <a:gd name="T27" fmla="*/ 44 h 148"/>
                <a:gd name="T28" fmla="*/ 132 w 292"/>
                <a:gd name="T29" fmla="*/ 44 h 148"/>
                <a:gd name="T30" fmla="*/ 138 w 292"/>
                <a:gd name="T31" fmla="*/ 1 h 148"/>
                <a:gd name="T32" fmla="*/ 113 w 292"/>
                <a:gd name="T33" fmla="*/ 132 h 148"/>
                <a:gd name="T34" fmla="*/ 131 w 292"/>
                <a:gd name="T35" fmla="*/ 63 h 148"/>
                <a:gd name="T36" fmla="*/ 154 w 292"/>
                <a:gd name="T37" fmla="*/ 63 h 148"/>
                <a:gd name="T38" fmla="*/ 175 w 292"/>
                <a:gd name="T39" fmla="*/ 132 h 148"/>
                <a:gd name="T40" fmla="*/ 113 w 292"/>
                <a:gd name="T41" fmla="*/ 1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148">
                  <a:moveTo>
                    <a:pt x="286" y="129"/>
                  </a:moveTo>
                  <a:cubicBezTo>
                    <a:pt x="196" y="14"/>
                    <a:pt x="196" y="14"/>
                    <a:pt x="196" y="14"/>
                  </a:cubicBezTo>
                  <a:cubicBezTo>
                    <a:pt x="190" y="5"/>
                    <a:pt x="187" y="0"/>
                    <a:pt x="180" y="0"/>
                  </a:cubicBezTo>
                  <a:cubicBezTo>
                    <a:pt x="103" y="0"/>
                    <a:pt x="103" y="0"/>
                    <a:pt x="103" y="0"/>
                  </a:cubicBezTo>
                  <a:cubicBezTo>
                    <a:pt x="106" y="4"/>
                    <a:pt x="108" y="9"/>
                    <a:pt x="108" y="14"/>
                  </a:cubicBezTo>
                  <a:cubicBezTo>
                    <a:pt x="108" y="27"/>
                    <a:pt x="97" y="38"/>
                    <a:pt x="84" y="38"/>
                  </a:cubicBezTo>
                  <a:cubicBezTo>
                    <a:pt x="79" y="38"/>
                    <a:pt x="74" y="36"/>
                    <a:pt x="70" y="34"/>
                  </a:cubicBezTo>
                  <a:cubicBezTo>
                    <a:pt x="5" y="132"/>
                    <a:pt x="5" y="132"/>
                    <a:pt x="5" y="132"/>
                  </a:cubicBezTo>
                  <a:cubicBezTo>
                    <a:pt x="0" y="140"/>
                    <a:pt x="8" y="148"/>
                    <a:pt x="15" y="148"/>
                  </a:cubicBezTo>
                  <a:cubicBezTo>
                    <a:pt x="276" y="148"/>
                    <a:pt x="276" y="148"/>
                    <a:pt x="276" y="148"/>
                  </a:cubicBezTo>
                  <a:cubicBezTo>
                    <a:pt x="284" y="148"/>
                    <a:pt x="292" y="138"/>
                    <a:pt x="286" y="129"/>
                  </a:cubicBezTo>
                  <a:close/>
                  <a:moveTo>
                    <a:pt x="138" y="1"/>
                  </a:moveTo>
                  <a:cubicBezTo>
                    <a:pt x="144" y="1"/>
                    <a:pt x="144" y="1"/>
                    <a:pt x="144" y="1"/>
                  </a:cubicBezTo>
                  <a:cubicBezTo>
                    <a:pt x="152" y="44"/>
                    <a:pt x="152" y="44"/>
                    <a:pt x="152" y="44"/>
                  </a:cubicBezTo>
                  <a:cubicBezTo>
                    <a:pt x="132" y="44"/>
                    <a:pt x="132" y="44"/>
                    <a:pt x="132" y="44"/>
                  </a:cubicBezTo>
                  <a:lnTo>
                    <a:pt x="138" y="1"/>
                  </a:lnTo>
                  <a:close/>
                  <a:moveTo>
                    <a:pt x="113" y="132"/>
                  </a:moveTo>
                  <a:cubicBezTo>
                    <a:pt x="131" y="63"/>
                    <a:pt x="131" y="63"/>
                    <a:pt x="131" y="63"/>
                  </a:cubicBezTo>
                  <a:cubicBezTo>
                    <a:pt x="154" y="63"/>
                    <a:pt x="154" y="63"/>
                    <a:pt x="154" y="63"/>
                  </a:cubicBezTo>
                  <a:cubicBezTo>
                    <a:pt x="175" y="132"/>
                    <a:pt x="175" y="132"/>
                    <a:pt x="175" y="132"/>
                  </a:cubicBezTo>
                  <a:lnTo>
                    <a:pt x="113" y="132"/>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grpSp>
      <p:grpSp>
        <p:nvGrpSpPr>
          <p:cNvPr id="68" name="Group 102">
            <a:extLst>
              <a:ext uri="{FF2B5EF4-FFF2-40B4-BE49-F238E27FC236}">
                <a16:creationId xmlns:a16="http://schemas.microsoft.com/office/drawing/2014/main" id="{B447A59A-6226-4D12-89DD-D3A78FD27791}"/>
              </a:ext>
            </a:extLst>
          </p:cNvPr>
          <p:cNvGrpSpPr>
            <a:grpSpLocks/>
          </p:cNvGrpSpPr>
          <p:nvPr/>
        </p:nvGrpSpPr>
        <p:grpSpPr bwMode="auto">
          <a:xfrm>
            <a:off x="2493588" y="2810520"/>
            <a:ext cx="229495" cy="101552"/>
            <a:chOff x="-3174" y="2215"/>
            <a:chExt cx="534" cy="251"/>
          </a:xfrm>
          <a:solidFill>
            <a:srgbClr val="00747A"/>
          </a:solidFill>
        </p:grpSpPr>
        <p:sp>
          <p:nvSpPr>
            <p:cNvPr id="69" name="Line 103">
              <a:extLst>
                <a:ext uri="{FF2B5EF4-FFF2-40B4-BE49-F238E27FC236}">
                  <a16:creationId xmlns:a16="http://schemas.microsoft.com/office/drawing/2014/main" id="{54FCDF8E-740B-4E8E-9CD7-33FC1534DA74}"/>
                </a:ext>
              </a:extLst>
            </p:cNvPr>
            <p:cNvSpPr>
              <a:spLocks noChangeShapeType="1"/>
            </p:cNvSpPr>
            <p:nvPr/>
          </p:nvSpPr>
          <p:spPr bwMode="auto">
            <a:xfrm>
              <a:off x="-2829" y="2308"/>
              <a:ext cx="0" cy="0"/>
            </a:xfrm>
            <a:prstGeom prst="lin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70" name="Line 104">
              <a:extLst>
                <a:ext uri="{FF2B5EF4-FFF2-40B4-BE49-F238E27FC236}">
                  <a16:creationId xmlns:a16="http://schemas.microsoft.com/office/drawing/2014/main" id="{ED899175-008C-4268-92EF-BF3E47F6519C}"/>
                </a:ext>
              </a:extLst>
            </p:cNvPr>
            <p:cNvSpPr>
              <a:spLocks noChangeShapeType="1"/>
            </p:cNvSpPr>
            <p:nvPr/>
          </p:nvSpPr>
          <p:spPr bwMode="auto">
            <a:xfrm>
              <a:off x="-2829" y="2308"/>
              <a:ext cx="0" cy="0"/>
            </a:xfrm>
            <a:prstGeom prst="lin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71" name="Freeform 105">
              <a:extLst>
                <a:ext uri="{FF2B5EF4-FFF2-40B4-BE49-F238E27FC236}">
                  <a16:creationId xmlns:a16="http://schemas.microsoft.com/office/drawing/2014/main" id="{B2A1428A-5292-4D8B-BC0F-FA371DAF2B5C}"/>
                </a:ext>
              </a:extLst>
            </p:cNvPr>
            <p:cNvSpPr>
              <a:spLocks/>
            </p:cNvSpPr>
            <p:nvPr/>
          </p:nvSpPr>
          <p:spPr bwMode="auto">
            <a:xfrm>
              <a:off x="-3174" y="2215"/>
              <a:ext cx="534" cy="251"/>
            </a:xfrm>
            <a:custGeom>
              <a:avLst/>
              <a:gdLst/>
              <a:ahLst/>
              <a:cxnLst>
                <a:cxn ang="0">
                  <a:pos x="219" y="65"/>
                </a:cxn>
                <a:cxn ang="0">
                  <a:pos x="159" y="32"/>
                </a:cxn>
                <a:cxn ang="0">
                  <a:pos x="100" y="6"/>
                </a:cxn>
                <a:cxn ang="0">
                  <a:pos x="30" y="23"/>
                </a:cxn>
                <a:cxn ang="0">
                  <a:pos x="33" y="31"/>
                </a:cxn>
                <a:cxn ang="0">
                  <a:pos x="19" y="45"/>
                </a:cxn>
                <a:cxn ang="0">
                  <a:pos x="11" y="43"/>
                </a:cxn>
                <a:cxn ang="0">
                  <a:pos x="8" y="50"/>
                </a:cxn>
                <a:cxn ang="0">
                  <a:pos x="19" y="93"/>
                </a:cxn>
                <a:cxn ang="0">
                  <a:pos x="21" y="93"/>
                </a:cxn>
                <a:cxn ang="0">
                  <a:pos x="38" y="106"/>
                </a:cxn>
                <a:cxn ang="0">
                  <a:pos x="55" y="93"/>
                </a:cxn>
                <a:cxn ang="0">
                  <a:pos x="161" y="93"/>
                </a:cxn>
                <a:cxn ang="0">
                  <a:pos x="177" y="106"/>
                </a:cxn>
                <a:cxn ang="0">
                  <a:pos x="194" y="93"/>
                </a:cxn>
                <a:cxn ang="0">
                  <a:pos x="219" y="65"/>
                </a:cxn>
              </a:cxnLst>
              <a:rect l="0" t="0" r="r" b="b"/>
              <a:pathLst>
                <a:path w="226" h="106">
                  <a:moveTo>
                    <a:pt x="219" y="65"/>
                  </a:moveTo>
                  <a:cubicBezTo>
                    <a:pt x="213" y="41"/>
                    <a:pt x="174" y="39"/>
                    <a:pt x="159" y="32"/>
                  </a:cubicBezTo>
                  <a:cubicBezTo>
                    <a:pt x="144" y="26"/>
                    <a:pt x="126" y="10"/>
                    <a:pt x="100" y="6"/>
                  </a:cubicBezTo>
                  <a:cubicBezTo>
                    <a:pt x="65" y="0"/>
                    <a:pt x="42" y="12"/>
                    <a:pt x="30" y="23"/>
                  </a:cubicBezTo>
                  <a:cubicBezTo>
                    <a:pt x="32" y="25"/>
                    <a:pt x="33" y="28"/>
                    <a:pt x="33" y="31"/>
                  </a:cubicBezTo>
                  <a:cubicBezTo>
                    <a:pt x="33" y="39"/>
                    <a:pt x="27" y="45"/>
                    <a:pt x="19" y="45"/>
                  </a:cubicBezTo>
                  <a:cubicBezTo>
                    <a:pt x="16" y="45"/>
                    <a:pt x="13" y="44"/>
                    <a:pt x="11" y="43"/>
                  </a:cubicBezTo>
                  <a:cubicBezTo>
                    <a:pt x="10" y="45"/>
                    <a:pt x="9" y="47"/>
                    <a:pt x="8" y="50"/>
                  </a:cubicBezTo>
                  <a:cubicBezTo>
                    <a:pt x="8" y="50"/>
                    <a:pt x="0" y="93"/>
                    <a:pt x="19" y="93"/>
                  </a:cubicBezTo>
                  <a:cubicBezTo>
                    <a:pt x="21" y="93"/>
                    <a:pt x="21" y="93"/>
                    <a:pt x="21" y="93"/>
                  </a:cubicBezTo>
                  <a:cubicBezTo>
                    <a:pt x="23" y="101"/>
                    <a:pt x="30" y="106"/>
                    <a:pt x="38" y="106"/>
                  </a:cubicBezTo>
                  <a:cubicBezTo>
                    <a:pt x="46" y="106"/>
                    <a:pt x="53" y="101"/>
                    <a:pt x="55" y="93"/>
                  </a:cubicBezTo>
                  <a:cubicBezTo>
                    <a:pt x="85" y="93"/>
                    <a:pt x="131" y="93"/>
                    <a:pt x="161" y="93"/>
                  </a:cubicBezTo>
                  <a:cubicBezTo>
                    <a:pt x="163" y="101"/>
                    <a:pt x="169" y="106"/>
                    <a:pt x="177" y="106"/>
                  </a:cubicBezTo>
                  <a:cubicBezTo>
                    <a:pt x="186" y="106"/>
                    <a:pt x="192" y="100"/>
                    <a:pt x="194" y="93"/>
                  </a:cubicBezTo>
                  <a:cubicBezTo>
                    <a:pt x="194" y="93"/>
                    <a:pt x="226" y="93"/>
                    <a:pt x="219" y="65"/>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72" name="Oval 106">
              <a:extLst>
                <a:ext uri="{FF2B5EF4-FFF2-40B4-BE49-F238E27FC236}">
                  <a16:creationId xmlns:a16="http://schemas.microsoft.com/office/drawing/2014/main" id="{2B847B05-5835-4716-9FC7-EBBB1CAD49D6}"/>
                </a:ext>
              </a:extLst>
            </p:cNvPr>
            <p:cNvSpPr>
              <a:spLocks noChangeArrowheads="1"/>
            </p:cNvSpPr>
            <p:nvPr/>
          </p:nvSpPr>
          <p:spPr bwMode="auto">
            <a:xfrm>
              <a:off x="-3143" y="2275"/>
              <a:ext cx="26" cy="26"/>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grpSp>
      <p:grpSp>
        <p:nvGrpSpPr>
          <p:cNvPr id="73" name="Group 409">
            <a:extLst>
              <a:ext uri="{FF2B5EF4-FFF2-40B4-BE49-F238E27FC236}">
                <a16:creationId xmlns:a16="http://schemas.microsoft.com/office/drawing/2014/main" id="{DF4BE61E-296D-4B09-BEB0-63D9089FD0F3}"/>
              </a:ext>
            </a:extLst>
          </p:cNvPr>
          <p:cNvGrpSpPr/>
          <p:nvPr/>
        </p:nvGrpSpPr>
        <p:grpSpPr>
          <a:xfrm>
            <a:off x="3155499" y="3116371"/>
            <a:ext cx="181565" cy="141424"/>
            <a:chOff x="6646864" y="2246313"/>
            <a:chExt cx="533400" cy="441327"/>
          </a:xfrm>
          <a:solidFill>
            <a:srgbClr val="34B4E4"/>
          </a:solidFill>
        </p:grpSpPr>
        <p:sp>
          <p:nvSpPr>
            <p:cNvPr id="74" name="Freeform 26">
              <a:extLst>
                <a:ext uri="{FF2B5EF4-FFF2-40B4-BE49-F238E27FC236}">
                  <a16:creationId xmlns:a16="http://schemas.microsoft.com/office/drawing/2014/main" id="{76370892-25FF-4ED1-B566-2A4F0FAFFAA0}"/>
                </a:ext>
              </a:extLst>
            </p:cNvPr>
            <p:cNvSpPr>
              <a:spLocks noEditPoints="1"/>
            </p:cNvSpPr>
            <p:nvPr/>
          </p:nvSpPr>
          <p:spPr bwMode="auto">
            <a:xfrm>
              <a:off x="6991351" y="2246313"/>
              <a:ext cx="146050" cy="144463"/>
            </a:xfrm>
            <a:custGeom>
              <a:avLst/>
              <a:gdLst>
                <a:gd name="T0" fmla="*/ 48 w 52"/>
                <a:gd name="T1" fmla="*/ 0 h 51"/>
                <a:gd name="T2" fmla="*/ 4 w 52"/>
                <a:gd name="T3" fmla="*/ 0 h 51"/>
                <a:gd name="T4" fmla="*/ 0 w 52"/>
                <a:gd name="T5" fmla="*/ 5 h 51"/>
                <a:gd name="T6" fmla="*/ 0 w 52"/>
                <a:gd name="T7" fmla="*/ 46 h 51"/>
                <a:gd name="T8" fmla="*/ 4 w 52"/>
                <a:gd name="T9" fmla="*/ 51 h 51"/>
                <a:gd name="T10" fmla="*/ 48 w 52"/>
                <a:gd name="T11" fmla="*/ 51 h 51"/>
                <a:gd name="T12" fmla="*/ 52 w 52"/>
                <a:gd name="T13" fmla="*/ 46 h 51"/>
                <a:gd name="T14" fmla="*/ 52 w 52"/>
                <a:gd name="T15" fmla="*/ 5 h 51"/>
                <a:gd name="T16" fmla="*/ 48 w 52"/>
                <a:gd name="T17" fmla="*/ 0 h 51"/>
                <a:gd name="T18" fmla="*/ 23 w 52"/>
                <a:gd name="T19" fmla="*/ 9 h 51"/>
                <a:gd name="T20" fmla="*/ 28 w 52"/>
                <a:gd name="T21" fmla="*/ 9 h 51"/>
                <a:gd name="T22" fmla="*/ 28 w 52"/>
                <a:gd name="T23" fmla="*/ 21 h 51"/>
                <a:gd name="T24" fmla="*/ 23 w 52"/>
                <a:gd name="T25" fmla="*/ 21 h 51"/>
                <a:gd name="T26" fmla="*/ 23 w 52"/>
                <a:gd name="T27" fmla="*/ 9 h 51"/>
                <a:gd name="T28" fmla="*/ 12 w 52"/>
                <a:gd name="T29" fmla="*/ 21 h 51"/>
                <a:gd name="T30" fmla="*/ 7 w 52"/>
                <a:gd name="T31" fmla="*/ 21 h 51"/>
                <a:gd name="T32" fmla="*/ 7 w 52"/>
                <a:gd name="T33" fmla="*/ 9 h 51"/>
                <a:gd name="T34" fmla="*/ 12 w 52"/>
                <a:gd name="T35" fmla="*/ 9 h 51"/>
                <a:gd name="T36" fmla="*/ 12 w 52"/>
                <a:gd name="T37" fmla="*/ 21 h 51"/>
                <a:gd name="T38" fmla="*/ 25 w 52"/>
                <a:gd name="T39" fmla="*/ 46 h 51"/>
                <a:gd name="T40" fmla="*/ 21 w 52"/>
                <a:gd name="T41" fmla="*/ 44 h 51"/>
                <a:gd name="T42" fmla="*/ 37 w 52"/>
                <a:gd name="T43" fmla="*/ 21 h 51"/>
                <a:gd name="T44" fmla="*/ 25 w 52"/>
                <a:gd name="T45" fmla="*/ 46 h 51"/>
                <a:gd name="T46" fmla="*/ 45 w 52"/>
                <a:gd name="T47" fmla="*/ 21 h 51"/>
                <a:gd name="T48" fmla="*/ 39 w 52"/>
                <a:gd name="T49" fmla="*/ 21 h 51"/>
                <a:gd name="T50" fmla="*/ 39 w 52"/>
                <a:gd name="T51" fmla="*/ 9 h 51"/>
                <a:gd name="T52" fmla="*/ 45 w 52"/>
                <a:gd name="T53" fmla="*/ 9 h 51"/>
                <a:gd name="T54" fmla="*/ 45 w 52"/>
                <a:gd name="T55"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51">
                  <a:moveTo>
                    <a:pt x="48" y="0"/>
                  </a:moveTo>
                  <a:cubicBezTo>
                    <a:pt x="4" y="0"/>
                    <a:pt x="4" y="0"/>
                    <a:pt x="4" y="0"/>
                  </a:cubicBezTo>
                  <a:cubicBezTo>
                    <a:pt x="2" y="0"/>
                    <a:pt x="0" y="2"/>
                    <a:pt x="0" y="5"/>
                  </a:cubicBezTo>
                  <a:cubicBezTo>
                    <a:pt x="0" y="46"/>
                    <a:pt x="0" y="46"/>
                    <a:pt x="0" y="46"/>
                  </a:cubicBezTo>
                  <a:cubicBezTo>
                    <a:pt x="0" y="49"/>
                    <a:pt x="2" y="51"/>
                    <a:pt x="4" y="51"/>
                  </a:cubicBezTo>
                  <a:cubicBezTo>
                    <a:pt x="48" y="51"/>
                    <a:pt x="48" y="51"/>
                    <a:pt x="48" y="51"/>
                  </a:cubicBezTo>
                  <a:cubicBezTo>
                    <a:pt x="50" y="51"/>
                    <a:pt x="52" y="49"/>
                    <a:pt x="52" y="46"/>
                  </a:cubicBezTo>
                  <a:cubicBezTo>
                    <a:pt x="52" y="5"/>
                    <a:pt x="52" y="5"/>
                    <a:pt x="52" y="5"/>
                  </a:cubicBezTo>
                  <a:cubicBezTo>
                    <a:pt x="52" y="2"/>
                    <a:pt x="50" y="0"/>
                    <a:pt x="48" y="0"/>
                  </a:cubicBezTo>
                  <a:close/>
                  <a:moveTo>
                    <a:pt x="23" y="9"/>
                  </a:moveTo>
                  <a:cubicBezTo>
                    <a:pt x="28" y="9"/>
                    <a:pt x="28" y="9"/>
                    <a:pt x="28" y="9"/>
                  </a:cubicBezTo>
                  <a:cubicBezTo>
                    <a:pt x="28" y="21"/>
                    <a:pt x="28" y="21"/>
                    <a:pt x="28" y="21"/>
                  </a:cubicBezTo>
                  <a:cubicBezTo>
                    <a:pt x="23" y="21"/>
                    <a:pt x="23" y="21"/>
                    <a:pt x="23" y="21"/>
                  </a:cubicBezTo>
                  <a:lnTo>
                    <a:pt x="23" y="9"/>
                  </a:lnTo>
                  <a:close/>
                  <a:moveTo>
                    <a:pt x="12" y="21"/>
                  </a:moveTo>
                  <a:cubicBezTo>
                    <a:pt x="7" y="21"/>
                    <a:pt x="7" y="21"/>
                    <a:pt x="7" y="21"/>
                  </a:cubicBezTo>
                  <a:cubicBezTo>
                    <a:pt x="7" y="9"/>
                    <a:pt x="7" y="9"/>
                    <a:pt x="7" y="9"/>
                  </a:cubicBezTo>
                  <a:cubicBezTo>
                    <a:pt x="12" y="9"/>
                    <a:pt x="12" y="9"/>
                    <a:pt x="12" y="9"/>
                  </a:cubicBezTo>
                  <a:lnTo>
                    <a:pt x="12" y="21"/>
                  </a:lnTo>
                  <a:close/>
                  <a:moveTo>
                    <a:pt x="25" y="46"/>
                  </a:moveTo>
                  <a:cubicBezTo>
                    <a:pt x="21" y="44"/>
                    <a:pt x="21" y="44"/>
                    <a:pt x="21" y="44"/>
                  </a:cubicBezTo>
                  <a:cubicBezTo>
                    <a:pt x="37" y="21"/>
                    <a:pt x="37" y="21"/>
                    <a:pt x="37" y="21"/>
                  </a:cubicBezTo>
                  <a:lnTo>
                    <a:pt x="25" y="46"/>
                  </a:lnTo>
                  <a:close/>
                  <a:moveTo>
                    <a:pt x="45" y="21"/>
                  </a:moveTo>
                  <a:cubicBezTo>
                    <a:pt x="39" y="21"/>
                    <a:pt x="39" y="21"/>
                    <a:pt x="39" y="21"/>
                  </a:cubicBezTo>
                  <a:cubicBezTo>
                    <a:pt x="39" y="9"/>
                    <a:pt x="39" y="9"/>
                    <a:pt x="39" y="9"/>
                  </a:cubicBezTo>
                  <a:cubicBezTo>
                    <a:pt x="45" y="9"/>
                    <a:pt x="45" y="9"/>
                    <a:pt x="45" y="9"/>
                  </a:cubicBezTo>
                  <a:lnTo>
                    <a:pt x="45" y="21"/>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75" name="Freeform 27">
              <a:extLst>
                <a:ext uri="{FF2B5EF4-FFF2-40B4-BE49-F238E27FC236}">
                  <a16:creationId xmlns:a16="http://schemas.microsoft.com/office/drawing/2014/main" id="{DB8B8934-A9CD-498C-B0CC-A9AC959B7E86}"/>
                </a:ext>
              </a:extLst>
            </p:cNvPr>
            <p:cNvSpPr>
              <a:spLocks/>
            </p:cNvSpPr>
            <p:nvPr/>
          </p:nvSpPr>
          <p:spPr bwMode="auto">
            <a:xfrm>
              <a:off x="6767513" y="2314576"/>
              <a:ext cx="53975" cy="53975"/>
            </a:xfrm>
            <a:custGeom>
              <a:avLst/>
              <a:gdLst>
                <a:gd name="T0" fmla="*/ 9 w 19"/>
                <a:gd name="T1" fmla="*/ 18 h 19"/>
                <a:gd name="T2" fmla="*/ 18 w 19"/>
                <a:gd name="T3" fmla="*/ 10 h 19"/>
                <a:gd name="T4" fmla="*/ 10 w 19"/>
                <a:gd name="T5" fmla="*/ 0 h 19"/>
                <a:gd name="T6" fmla="*/ 0 w 19"/>
                <a:gd name="T7" fmla="*/ 9 h 19"/>
                <a:gd name="T8" fmla="*/ 9 w 19"/>
                <a:gd name="T9" fmla="*/ 18 h 19"/>
              </a:gdLst>
              <a:ahLst/>
              <a:cxnLst>
                <a:cxn ang="0">
                  <a:pos x="T0" y="T1"/>
                </a:cxn>
                <a:cxn ang="0">
                  <a:pos x="T2" y="T3"/>
                </a:cxn>
                <a:cxn ang="0">
                  <a:pos x="T4" y="T5"/>
                </a:cxn>
                <a:cxn ang="0">
                  <a:pos x="T6" y="T7"/>
                </a:cxn>
                <a:cxn ang="0">
                  <a:pos x="T8" y="T9"/>
                </a:cxn>
              </a:cxnLst>
              <a:rect l="0" t="0" r="r" b="b"/>
              <a:pathLst>
                <a:path w="19" h="19">
                  <a:moveTo>
                    <a:pt x="9" y="18"/>
                  </a:moveTo>
                  <a:cubicBezTo>
                    <a:pt x="14" y="19"/>
                    <a:pt x="18" y="15"/>
                    <a:pt x="18" y="10"/>
                  </a:cubicBezTo>
                  <a:cubicBezTo>
                    <a:pt x="19" y="5"/>
                    <a:pt x="15" y="1"/>
                    <a:pt x="10" y="0"/>
                  </a:cubicBezTo>
                  <a:cubicBezTo>
                    <a:pt x="5" y="0"/>
                    <a:pt x="1" y="4"/>
                    <a:pt x="0" y="9"/>
                  </a:cubicBezTo>
                  <a:cubicBezTo>
                    <a:pt x="0" y="14"/>
                    <a:pt x="4" y="18"/>
                    <a:pt x="9" y="18"/>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sp>
          <p:nvSpPr>
            <p:cNvPr id="76" name="Freeform 28">
              <a:extLst>
                <a:ext uri="{FF2B5EF4-FFF2-40B4-BE49-F238E27FC236}">
                  <a16:creationId xmlns:a16="http://schemas.microsoft.com/office/drawing/2014/main" id="{B8177175-73EF-4BFC-89D5-0AE25C2E7373}"/>
                </a:ext>
              </a:extLst>
            </p:cNvPr>
            <p:cNvSpPr>
              <a:spLocks/>
            </p:cNvSpPr>
            <p:nvPr/>
          </p:nvSpPr>
          <p:spPr bwMode="auto">
            <a:xfrm>
              <a:off x="6646864" y="2260602"/>
              <a:ext cx="533400" cy="427038"/>
            </a:xfrm>
            <a:custGeom>
              <a:avLst/>
              <a:gdLst>
                <a:gd name="T0" fmla="*/ 126 w 189"/>
                <a:gd name="T1" fmla="*/ 53 h 151"/>
                <a:gd name="T2" fmla="*/ 116 w 189"/>
                <a:gd name="T3" fmla="*/ 16 h 151"/>
                <a:gd name="T4" fmla="*/ 98 w 189"/>
                <a:gd name="T5" fmla="*/ 1 h 151"/>
                <a:gd name="T6" fmla="*/ 98 w 189"/>
                <a:gd name="T7" fmla="*/ 1 h 151"/>
                <a:gd name="T8" fmla="*/ 97 w 189"/>
                <a:gd name="T9" fmla="*/ 1 h 151"/>
                <a:gd name="T10" fmla="*/ 92 w 189"/>
                <a:gd name="T11" fmla="*/ 1 h 151"/>
                <a:gd name="T12" fmla="*/ 92 w 189"/>
                <a:gd name="T13" fmla="*/ 1 h 151"/>
                <a:gd name="T14" fmla="*/ 92 w 189"/>
                <a:gd name="T15" fmla="*/ 1 h 151"/>
                <a:gd name="T16" fmla="*/ 73 w 189"/>
                <a:gd name="T17" fmla="*/ 17 h 151"/>
                <a:gd name="T18" fmla="*/ 50 w 189"/>
                <a:gd name="T19" fmla="*/ 52 h 151"/>
                <a:gd name="T20" fmla="*/ 26 w 189"/>
                <a:gd name="T21" fmla="*/ 55 h 151"/>
                <a:gd name="T22" fmla="*/ 2 w 189"/>
                <a:gd name="T23" fmla="*/ 75 h 151"/>
                <a:gd name="T24" fmla="*/ 1 w 189"/>
                <a:gd name="T25" fmla="*/ 82 h 151"/>
                <a:gd name="T26" fmla="*/ 4 w 189"/>
                <a:gd name="T27" fmla="*/ 84 h 151"/>
                <a:gd name="T28" fmla="*/ 5 w 189"/>
                <a:gd name="T29" fmla="*/ 84 h 151"/>
                <a:gd name="T30" fmla="*/ 7 w 189"/>
                <a:gd name="T31" fmla="*/ 84 h 151"/>
                <a:gd name="T32" fmla="*/ 20 w 189"/>
                <a:gd name="T33" fmla="*/ 73 h 151"/>
                <a:gd name="T34" fmla="*/ 24 w 189"/>
                <a:gd name="T35" fmla="*/ 130 h 151"/>
                <a:gd name="T36" fmla="*/ 25 w 189"/>
                <a:gd name="T37" fmla="*/ 131 h 151"/>
                <a:gd name="T38" fmla="*/ 32 w 189"/>
                <a:gd name="T39" fmla="*/ 146 h 151"/>
                <a:gd name="T40" fmla="*/ 42 w 189"/>
                <a:gd name="T41" fmla="*/ 151 h 151"/>
                <a:gd name="T42" fmla="*/ 80 w 189"/>
                <a:gd name="T43" fmla="*/ 151 h 151"/>
                <a:gd name="T44" fmla="*/ 80 w 189"/>
                <a:gd name="T45" fmla="*/ 102 h 151"/>
                <a:gd name="T46" fmla="*/ 106 w 189"/>
                <a:gd name="T47" fmla="*/ 98 h 151"/>
                <a:gd name="T48" fmla="*/ 109 w 189"/>
                <a:gd name="T49" fmla="*/ 151 h 151"/>
                <a:gd name="T50" fmla="*/ 144 w 189"/>
                <a:gd name="T51" fmla="*/ 151 h 151"/>
                <a:gd name="T52" fmla="*/ 147 w 189"/>
                <a:gd name="T53" fmla="*/ 151 h 151"/>
                <a:gd name="T54" fmla="*/ 161 w 189"/>
                <a:gd name="T55" fmla="*/ 142 h 151"/>
                <a:gd name="T56" fmla="*/ 165 w 189"/>
                <a:gd name="T57" fmla="*/ 131 h 151"/>
                <a:gd name="T58" fmla="*/ 165 w 189"/>
                <a:gd name="T59" fmla="*/ 69 h 151"/>
                <a:gd name="T60" fmla="*/ 181 w 189"/>
                <a:gd name="T61" fmla="*/ 83 h 151"/>
                <a:gd name="T62" fmla="*/ 183 w 189"/>
                <a:gd name="T63" fmla="*/ 84 h 151"/>
                <a:gd name="T64" fmla="*/ 185 w 189"/>
                <a:gd name="T65" fmla="*/ 84 h 151"/>
                <a:gd name="T66" fmla="*/ 187 w 189"/>
                <a:gd name="T67" fmla="*/ 83 h 151"/>
                <a:gd name="T68" fmla="*/ 189 w 189"/>
                <a:gd name="T69" fmla="*/ 79 h 151"/>
                <a:gd name="T70" fmla="*/ 165 w 189"/>
                <a:gd name="T71" fmla="*/ 5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9" h="151">
                  <a:moveTo>
                    <a:pt x="161" y="53"/>
                  </a:moveTo>
                  <a:cubicBezTo>
                    <a:pt x="126" y="53"/>
                    <a:pt x="126" y="53"/>
                    <a:pt x="126" y="53"/>
                  </a:cubicBezTo>
                  <a:cubicBezTo>
                    <a:pt x="120" y="53"/>
                    <a:pt x="116" y="48"/>
                    <a:pt x="116" y="42"/>
                  </a:cubicBezTo>
                  <a:cubicBezTo>
                    <a:pt x="116" y="16"/>
                    <a:pt x="116" y="16"/>
                    <a:pt x="116" y="16"/>
                  </a:cubicBezTo>
                  <a:cubicBezTo>
                    <a:pt x="98" y="1"/>
                    <a:pt x="98" y="1"/>
                    <a:pt x="98" y="1"/>
                  </a:cubicBezTo>
                  <a:cubicBezTo>
                    <a:pt x="98" y="1"/>
                    <a:pt x="98" y="1"/>
                    <a:pt x="98" y="1"/>
                  </a:cubicBezTo>
                  <a:cubicBezTo>
                    <a:pt x="98" y="1"/>
                    <a:pt x="98" y="1"/>
                    <a:pt x="98" y="1"/>
                  </a:cubicBezTo>
                  <a:cubicBezTo>
                    <a:pt x="98" y="1"/>
                    <a:pt x="98" y="1"/>
                    <a:pt x="98" y="1"/>
                  </a:cubicBezTo>
                  <a:cubicBezTo>
                    <a:pt x="97" y="1"/>
                    <a:pt x="97" y="1"/>
                    <a:pt x="97" y="1"/>
                  </a:cubicBezTo>
                  <a:cubicBezTo>
                    <a:pt x="97" y="1"/>
                    <a:pt x="97" y="1"/>
                    <a:pt x="97" y="1"/>
                  </a:cubicBezTo>
                  <a:cubicBezTo>
                    <a:pt x="96" y="0"/>
                    <a:pt x="96" y="0"/>
                    <a:pt x="95" y="0"/>
                  </a:cubicBezTo>
                  <a:cubicBezTo>
                    <a:pt x="94" y="0"/>
                    <a:pt x="93" y="0"/>
                    <a:pt x="92" y="1"/>
                  </a:cubicBezTo>
                  <a:cubicBezTo>
                    <a:pt x="92" y="1"/>
                    <a:pt x="92" y="1"/>
                    <a:pt x="92" y="1"/>
                  </a:cubicBezTo>
                  <a:cubicBezTo>
                    <a:pt x="92" y="1"/>
                    <a:pt x="92" y="1"/>
                    <a:pt x="92" y="1"/>
                  </a:cubicBezTo>
                  <a:cubicBezTo>
                    <a:pt x="92" y="1"/>
                    <a:pt x="92" y="1"/>
                    <a:pt x="92" y="1"/>
                  </a:cubicBezTo>
                  <a:cubicBezTo>
                    <a:pt x="92" y="1"/>
                    <a:pt x="92" y="1"/>
                    <a:pt x="92" y="1"/>
                  </a:cubicBezTo>
                  <a:cubicBezTo>
                    <a:pt x="91" y="1"/>
                    <a:pt x="91" y="1"/>
                    <a:pt x="91" y="1"/>
                  </a:cubicBezTo>
                  <a:cubicBezTo>
                    <a:pt x="73" y="17"/>
                    <a:pt x="73" y="17"/>
                    <a:pt x="73" y="17"/>
                  </a:cubicBezTo>
                  <a:cubicBezTo>
                    <a:pt x="75" y="21"/>
                    <a:pt x="76" y="25"/>
                    <a:pt x="76" y="30"/>
                  </a:cubicBezTo>
                  <a:cubicBezTo>
                    <a:pt x="75" y="43"/>
                    <a:pt x="63" y="53"/>
                    <a:pt x="50" y="52"/>
                  </a:cubicBezTo>
                  <a:cubicBezTo>
                    <a:pt x="45" y="52"/>
                    <a:pt x="40" y="50"/>
                    <a:pt x="37" y="47"/>
                  </a:cubicBezTo>
                  <a:cubicBezTo>
                    <a:pt x="26" y="55"/>
                    <a:pt x="26" y="55"/>
                    <a:pt x="26" y="55"/>
                  </a:cubicBezTo>
                  <a:cubicBezTo>
                    <a:pt x="24" y="57"/>
                    <a:pt x="24" y="57"/>
                    <a:pt x="24" y="57"/>
                  </a:cubicBezTo>
                  <a:cubicBezTo>
                    <a:pt x="2" y="75"/>
                    <a:pt x="2" y="75"/>
                    <a:pt x="2" y="75"/>
                  </a:cubicBezTo>
                  <a:cubicBezTo>
                    <a:pt x="1" y="76"/>
                    <a:pt x="0" y="78"/>
                    <a:pt x="0" y="79"/>
                  </a:cubicBezTo>
                  <a:cubicBezTo>
                    <a:pt x="0" y="80"/>
                    <a:pt x="1" y="81"/>
                    <a:pt x="1" y="82"/>
                  </a:cubicBezTo>
                  <a:cubicBezTo>
                    <a:pt x="2" y="83"/>
                    <a:pt x="2" y="83"/>
                    <a:pt x="3" y="83"/>
                  </a:cubicBezTo>
                  <a:cubicBezTo>
                    <a:pt x="3" y="84"/>
                    <a:pt x="3" y="84"/>
                    <a:pt x="4" y="84"/>
                  </a:cubicBezTo>
                  <a:cubicBezTo>
                    <a:pt x="4" y="84"/>
                    <a:pt x="4" y="84"/>
                    <a:pt x="5" y="84"/>
                  </a:cubicBezTo>
                  <a:cubicBezTo>
                    <a:pt x="5" y="84"/>
                    <a:pt x="5" y="84"/>
                    <a:pt x="5" y="84"/>
                  </a:cubicBezTo>
                  <a:cubicBezTo>
                    <a:pt x="5" y="84"/>
                    <a:pt x="6" y="84"/>
                    <a:pt x="6" y="84"/>
                  </a:cubicBezTo>
                  <a:cubicBezTo>
                    <a:pt x="6" y="84"/>
                    <a:pt x="6" y="84"/>
                    <a:pt x="7" y="84"/>
                  </a:cubicBezTo>
                  <a:cubicBezTo>
                    <a:pt x="7" y="84"/>
                    <a:pt x="8" y="83"/>
                    <a:pt x="8" y="83"/>
                  </a:cubicBezTo>
                  <a:cubicBezTo>
                    <a:pt x="20" y="73"/>
                    <a:pt x="20" y="73"/>
                    <a:pt x="20" y="73"/>
                  </a:cubicBezTo>
                  <a:cubicBezTo>
                    <a:pt x="24" y="69"/>
                    <a:pt x="24" y="69"/>
                    <a:pt x="24" y="69"/>
                  </a:cubicBezTo>
                  <a:cubicBezTo>
                    <a:pt x="24" y="130"/>
                    <a:pt x="24" y="130"/>
                    <a:pt x="24" y="130"/>
                  </a:cubicBezTo>
                  <a:cubicBezTo>
                    <a:pt x="24" y="130"/>
                    <a:pt x="25" y="131"/>
                    <a:pt x="25" y="131"/>
                  </a:cubicBezTo>
                  <a:cubicBezTo>
                    <a:pt x="25" y="131"/>
                    <a:pt x="25" y="131"/>
                    <a:pt x="25" y="131"/>
                  </a:cubicBezTo>
                  <a:cubicBezTo>
                    <a:pt x="25" y="135"/>
                    <a:pt x="26" y="139"/>
                    <a:pt x="29" y="142"/>
                  </a:cubicBezTo>
                  <a:cubicBezTo>
                    <a:pt x="29" y="144"/>
                    <a:pt x="30" y="145"/>
                    <a:pt x="32" y="146"/>
                  </a:cubicBezTo>
                  <a:cubicBezTo>
                    <a:pt x="35" y="148"/>
                    <a:pt x="38" y="150"/>
                    <a:pt x="42" y="151"/>
                  </a:cubicBezTo>
                  <a:cubicBezTo>
                    <a:pt x="42" y="151"/>
                    <a:pt x="42" y="151"/>
                    <a:pt x="42" y="151"/>
                  </a:cubicBezTo>
                  <a:cubicBezTo>
                    <a:pt x="43" y="151"/>
                    <a:pt x="44" y="151"/>
                    <a:pt x="45" y="151"/>
                  </a:cubicBezTo>
                  <a:cubicBezTo>
                    <a:pt x="80" y="151"/>
                    <a:pt x="80" y="151"/>
                    <a:pt x="80" y="151"/>
                  </a:cubicBezTo>
                  <a:cubicBezTo>
                    <a:pt x="80" y="151"/>
                    <a:pt x="80" y="151"/>
                    <a:pt x="80" y="151"/>
                  </a:cubicBezTo>
                  <a:cubicBezTo>
                    <a:pt x="80" y="102"/>
                    <a:pt x="80" y="102"/>
                    <a:pt x="80" y="102"/>
                  </a:cubicBezTo>
                  <a:cubicBezTo>
                    <a:pt x="80" y="100"/>
                    <a:pt x="82" y="98"/>
                    <a:pt x="84" y="98"/>
                  </a:cubicBezTo>
                  <a:cubicBezTo>
                    <a:pt x="106" y="98"/>
                    <a:pt x="106" y="98"/>
                    <a:pt x="106" y="98"/>
                  </a:cubicBezTo>
                  <a:cubicBezTo>
                    <a:pt x="108" y="98"/>
                    <a:pt x="109" y="100"/>
                    <a:pt x="109" y="102"/>
                  </a:cubicBezTo>
                  <a:cubicBezTo>
                    <a:pt x="109" y="151"/>
                    <a:pt x="109" y="151"/>
                    <a:pt x="109" y="151"/>
                  </a:cubicBezTo>
                  <a:cubicBezTo>
                    <a:pt x="109" y="151"/>
                    <a:pt x="109" y="151"/>
                    <a:pt x="109" y="151"/>
                  </a:cubicBezTo>
                  <a:cubicBezTo>
                    <a:pt x="144" y="151"/>
                    <a:pt x="144" y="151"/>
                    <a:pt x="144" y="151"/>
                  </a:cubicBezTo>
                  <a:cubicBezTo>
                    <a:pt x="145" y="151"/>
                    <a:pt x="146" y="151"/>
                    <a:pt x="147" y="151"/>
                  </a:cubicBezTo>
                  <a:cubicBezTo>
                    <a:pt x="147" y="151"/>
                    <a:pt x="147" y="151"/>
                    <a:pt x="147" y="151"/>
                  </a:cubicBezTo>
                  <a:cubicBezTo>
                    <a:pt x="151" y="150"/>
                    <a:pt x="155" y="148"/>
                    <a:pt x="158" y="146"/>
                  </a:cubicBezTo>
                  <a:cubicBezTo>
                    <a:pt x="159" y="145"/>
                    <a:pt x="160" y="144"/>
                    <a:pt x="161" y="142"/>
                  </a:cubicBezTo>
                  <a:cubicBezTo>
                    <a:pt x="163" y="139"/>
                    <a:pt x="165" y="135"/>
                    <a:pt x="165" y="131"/>
                  </a:cubicBezTo>
                  <a:cubicBezTo>
                    <a:pt x="165" y="131"/>
                    <a:pt x="165" y="131"/>
                    <a:pt x="165" y="131"/>
                  </a:cubicBezTo>
                  <a:cubicBezTo>
                    <a:pt x="165" y="131"/>
                    <a:pt x="165" y="130"/>
                    <a:pt x="165" y="130"/>
                  </a:cubicBezTo>
                  <a:cubicBezTo>
                    <a:pt x="165" y="69"/>
                    <a:pt x="165" y="69"/>
                    <a:pt x="165" y="69"/>
                  </a:cubicBezTo>
                  <a:cubicBezTo>
                    <a:pt x="170" y="73"/>
                    <a:pt x="170" y="73"/>
                    <a:pt x="170" y="73"/>
                  </a:cubicBezTo>
                  <a:cubicBezTo>
                    <a:pt x="181" y="83"/>
                    <a:pt x="181" y="83"/>
                    <a:pt x="181" y="83"/>
                  </a:cubicBezTo>
                  <a:cubicBezTo>
                    <a:pt x="182" y="83"/>
                    <a:pt x="182" y="84"/>
                    <a:pt x="183" y="84"/>
                  </a:cubicBezTo>
                  <a:cubicBezTo>
                    <a:pt x="183" y="84"/>
                    <a:pt x="183" y="84"/>
                    <a:pt x="183" y="84"/>
                  </a:cubicBezTo>
                  <a:cubicBezTo>
                    <a:pt x="184" y="84"/>
                    <a:pt x="184" y="84"/>
                    <a:pt x="184" y="84"/>
                  </a:cubicBezTo>
                  <a:cubicBezTo>
                    <a:pt x="184" y="84"/>
                    <a:pt x="185" y="84"/>
                    <a:pt x="185" y="84"/>
                  </a:cubicBezTo>
                  <a:cubicBezTo>
                    <a:pt x="185" y="84"/>
                    <a:pt x="185" y="84"/>
                    <a:pt x="186" y="84"/>
                  </a:cubicBezTo>
                  <a:cubicBezTo>
                    <a:pt x="186" y="84"/>
                    <a:pt x="186" y="84"/>
                    <a:pt x="187" y="83"/>
                  </a:cubicBezTo>
                  <a:cubicBezTo>
                    <a:pt x="187" y="83"/>
                    <a:pt x="188" y="83"/>
                    <a:pt x="188" y="82"/>
                  </a:cubicBezTo>
                  <a:cubicBezTo>
                    <a:pt x="189" y="81"/>
                    <a:pt x="189" y="80"/>
                    <a:pt x="189" y="79"/>
                  </a:cubicBezTo>
                  <a:cubicBezTo>
                    <a:pt x="189" y="78"/>
                    <a:pt x="189" y="76"/>
                    <a:pt x="188" y="75"/>
                  </a:cubicBezTo>
                  <a:cubicBezTo>
                    <a:pt x="165" y="57"/>
                    <a:pt x="165" y="57"/>
                    <a:pt x="165" y="57"/>
                  </a:cubicBezTo>
                  <a:lnTo>
                    <a:pt x="161" y="53"/>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a:solidFill>
                  <a:schemeClr val="tx1"/>
                </a:solidFill>
              </a:endParaRPr>
            </a:p>
          </p:txBody>
        </p:sp>
      </p:grpSp>
      <p:grpSp>
        <p:nvGrpSpPr>
          <p:cNvPr id="77" name="Group 501">
            <a:extLst>
              <a:ext uri="{FF2B5EF4-FFF2-40B4-BE49-F238E27FC236}">
                <a16:creationId xmlns:a16="http://schemas.microsoft.com/office/drawing/2014/main" id="{887E1B52-D194-4D61-8B56-CF3B86A9422D}"/>
              </a:ext>
            </a:extLst>
          </p:cNvPr>
          <p:cNvGrpSpPr/>
          <p:nvPr/>
        </p:nvGrpSpPr>
        <p:grpSpPr>
          <a:xfrm>
            <a:off x="3862106" y="3100016"/>
            <a:ext cx="217719" cy="142757"/>
            <a:chOff x="3790950" y="4365625"/>
            <a:chExt cx="904875" cy="630238"/>
          </a:xfrm>
          <a:solidFill>
            <a:srgbClr val="A88000"/>
          </a:solidFill>
        </p:grpSpPr>
        <p:sp>
          <p:nvSpPr>
            <p:cNvPr id="78" name="Freeform 5">
              <a:extLst>
                <a:ext uri="{FF2B5EF4-FFF2-40B4-BE49-F238E27FC236}">
                  <a16:creationId xmlns:a16="http://schemas.microsoft.com/office/drawing/2014/main" id="{DBF51F7D-819E-47F7-97DF-2195BA23CDD0}"/>
                </a:ext>
              </a:extLst>
            </p:cNvPr>
            <p:cNvSpPr>
              <a:spLocks/>
            </p:cNvSpPr>
            <p:nvPr/>
          </p:nvSpPr>
          <p:spPr bwMode="auto">
            <a:xfrm>
              <a:off x="3790950" y="4648200"/>
              <a:ext cx="60325" cy="57150"/>
            </a:xfrm>
            <a:custGeom>
              <a:avLst/>
              <a:gdLst>
                <a:gd name="T0" fmla="*/ 5 w 21"/>
                <a:gd name="T1" fmla="*/ 17 h 20"/>
                <a:gd name="T2" fmla="*/ 18 w 21"/>
                <a:gd name="T3" fmla="*/ 15 h 20"/>
                <a:gd name="T4" fmla="*/ 16 w 21"/>
                <a:gd name="T5" fmla="*/ 3 h 20"/>
                <a:gd name="T6" fmla="*/ 3 w 21"/>
                <a:gd name="T7" fmla="*/ 4 h 20"/>
                <a:gd name="T8" fmla="*/ 5 w 21"/>
                <a:gd name="T9" fmla="*/ 17 h 20"/>
              </a:gdLst>
              <a:ahLst/>
              <a:cxnLst>
                <a:cxn ang="0">
                  <a:pos x="T0" y="T1"/>
                </a:cxn>
                <a:cxn ang="0">
                  <a:pos x="T2" y="T3"/>
                </a:cxn>
                <a:cxn ang="0">
                  <a:pos x="T4" y="T5"/>
                </a:cxn>
                <a:cxn ang="0">
                  <a:pos x="T6" y="T7"/>
                </a:cxn>
                <a:cxn ang="0">
                  <a:pos x="T8" y="T9"/>
                </a:cxn>
              </a:cxnLst>
              <a:rect l="0" t="0" r="r" b="b"/>
              <a:pathLst>
                <a:path w="21" h="20">
                  <a:moveTo>
                    <a:pt x="5" y="17"/>
                  </a:moveTo>
                  <a:cubicBezTo>
                    <a:pt x="9" y="20"/>
                    <a:pt x="15" y="19"/>
                    <a:pt x="18" y="15"/>
                  </a:cubicBezTo>
                  <a:cubicBezTo>
                    <a:pt x="21" y="11"/>
                    <a:pt x="20" y="5"/>
                    <a:pt x="16" y="3"/>
                  </a:cubicBezTo>
                  <a:cubicBezTo>
                    <a:pt x="12" y="0"/>
                    <a:pt x="6" y="0"/>
                    <a:pt x="3" y="4"/>
                  </a:cubicBezTo>
                  <a:cubicBezTo>
                    <a:pt x="0" y="9"/>
                    <a:pt x="1" y="14"/>
                    <a:pt x="5" y="17"/>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kern="0">
                <a:solidFill>
                  <a:schemeClr val="tx1"/>
                </a:solidFill>
                <a:latin typeface="Trebuchet MS" pitchFamily="34" charset="0"/>
              </a:endParaRPr>
            </a:p>
          </p:txBody>
        </p:sp>
        <p:sp>
          <p:nvSpPr>
            <p:cNvPr id="79" name="Rectangle 6">
              <a:extLst>
                <a:ext uri="{FF2B5EF4-FFF2-40B4-BE49-F238E27FC236}">
                  <a16:creationId xmlns:a16="http://schemas.microsoft.com/office/drawing/2014/main" id="{4FA67414-EEE6-4BA1-9192-48A12C2D70D5}"/>
                </a:ext>
              </a:extLst>
            </p:cNvPr>
            <p:cNvSpPr>
              <a:spLocks noChangeArrowheads="1"/>
            </p:cNvSpPr>
            <p:nvPr/>
          </p:nvSpPr>
          <p:spPr bwMode="auto">
            <a:xfrm>
              <a:off x="3870325" y="4764088"/>
              <a:ext cx="119063" cy="1746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kern="0">
                <a:solidFill>
                  <a:schemeClr val="tx1"/>
                </a:solidFill>
                <a:latin typeface="Trebuchet MS" pitchFamily="34" charset="0"/>
              </a:endParaRPr>
            </a:p>
          </p:txBody>
        </p:sp>
        <p:sp>
          <p:nvSpPr>
            <p:cNvPr id="80" name="Freeform 7">
              <a:extLst>
                <a:ext uri="{FF2B5EF4-FFF2-40B4-BE49-F238E27FC236}">
                  <a16:creationId xmlns:a16="http://schemas.microsoft.com/office/drawing/2014/main" id="{66C19109-35B1-4A5D-8924-E6C5B8D3E01F}"/>
                </a:ext>
              </a:extLst>
            </p:cNvPr>
            <p:cNvSpPr>
              <a:spLocks noEditPoints="1"/>
            </p:cNvSpPr>
            <p:nvPr/>
          </p:nvSpPr>
          <p:spPr bwMode="auto">
            <a:xfrm>
              <a:off x="3797300" y="4365625"/>
              <a:ext cx="898525" cy="630238"/>
            </a:xfrm>
            <a:custGeom>
              <a:avLst/>
              <a:gdLst>
                <a:gd name="T0" fmla="*/ 312 w 318"/>
                <a:gd name="T1" fmla="*/ 76 h 223"/>
                <a:gd name="T2" fmla="*/ 300 w 318"/>
                <a:gd name="T3" fmla="*/ 95 h 223"/>
                <a:gd name="T4" fmla="*/ 294 w 318"/>
                <a:gd name="T5" fmla="*/ 111 h 223"/>
                <a:gd name="T6" fmla="*/ 274 w 318"/>
                <a:gd name="T7" fmla="*/ 131 h 223"/>
                <a:gd name="T8" fmla="*/ 267 w 318"/>
                <a:gd name="T9" fmla="*/ 8 h 223"/>
                <a:gd name="T10" fmla="*/ 214 w 318"/>
                <a:gd name="T11" fmla="*/ 3 h 223"/>
                <a:gd name="T12" fmla="*/ 119 w 318"/>
                <a:gd name="T13" fmla="*/ 0 h 223"/>
                <a:gd name="T14" fmla="*/ 70 w 318"/>
                <a:gd name="T15" fmla="*/ 3 h 223"/>
                <a:gd name="T16" fmla="*/ 30 w 318"/>
                <a:gd name="T17" fmla="*/ 102 h 223"/>
                <a:gd name="T18" fmla="*/ 9 w 318"/>
                <a:gd name="T19" fmla="*/ 223 h 223"/>
                <a:gd name="T20" fmla="*/ 214 w 318"/>
                <a:gd name="T21" fmla="*/ 171 h 223"/>
                <a:gd name="T22" fmla="*/ 221 w 318"/>
                <a:gd name="T23" fmla="*/ 207 h 223"/>
                <a:gd name="T24" fmla="*/ 308 w 318"/>
                <a:gd name="T25" fmla="*/ 223 h 223"/>
                <a:gd name="T26" fmla="*/ 296 w 318"/>
                <a:gd name="T27" fmla="*/ 131 h 223"/>
                <a:gd name="T28" fmla="*/ 304 w 318"/>
                <a:gd name="T29" fmla="*/ 110 h 223"/>
                <a:gd name="T30" fmla="*/ 317 w 318"/>
                <a:gd name="T31" fmla="*/ 101 h 223"/>
                <a:gd name="T32" fmla="*/ 206 w 318"/>
                <a:gd name="T33" fmla="*/ 15 h 223"/>
                <a:gd name="T34" fmla="*/ 203 w 318"/>
                <a:gd name="T35" fmla="*/ 55 h 223"/>
                <a:gd name="T36" fmla="*/ 172 w 318"/>
                <a:gd name="T37" fmla="*/ 20 h 223"/>
                <a:gd name="T38" fmla="*/ 149 w 318"/>
                <a:gd name="T39" fmla="*/ 36 h 223"/>
                <a:gd name="T40" fmla="*/ 157 w 318"/>
                <a:gd name="T41" fmla="*/ 55 h 223"/>
                <a:gd name="T42" fmla="*/ 159 w 318"/>
                <a:gd name="T43" fmla="*/ 15 h 223"/>
                <a:gd name="T44" fmla="*/ 123 w 318"/>
                <a:gd name="T45" fmla="*/ 55 h 223"/>
                <a:gd name="T46" fmla="*/ 76 w 318"/>
                <a:gd name="T47" fmla="*/ 62 h 223"/>
                <a:gd name="T48" fmla="*/ 110 w 318"/>
                <a:gd name="T49" fmla="*/ 55 h 223"/>
                <a:gd name="T50" fmla="*/ 98 w 318"/>
                <a:gd name="T51" fmla="*/ 81 h 223"/>
                <a:gd name="T52" fmla="*/ 116 w 318"/>
                <a:gd name="T53" fmla="*/ 51 h 223"/>
                <a:gd name="T54" fmla="*/ 76 w 318"/>
                <a:gd name="T55" fmla="*/ 15 h 223"/>
                <a:gd name="T56" fmla="*/ 70 w 318"/>
                <a:gd name="T57" fmla="*/ 50 h 223"/>
                <a:gd name="T58" fmla="*/ 70 w 318"/>
                <a:gd name="T59" fmla="*/ 97 h 223"/>
                <a:gd name="T60" fmla="*/ 19 w 318"/>
                <a:gd name="T61" fmla="*/ 134 h 223"/>
                <a:gd name="T62" fmla="*/ 111 w 318"/>
                <a:gd name="T63" fmla="*/ 102 h 223"/>
                <a:gd name="T64" fmla="*/ 90 w 318"/>
                <a:gd name="T65" fmla="*/ 210 h 223"/>
                <a:gd name="T66" fmla="*/ 214 w 318"/>
                <a:gd name="T67" fmla="*/ 164 h 223"/>
                <a:gd name="T68" fmla="*/ 214 w 318"/>
                <a:gd name="T69" fmla="*/ 164 h 223"/>
                <a:gd name="T70" fmla="*/ 214 w 318"/>
                <a:gd name="T71" fmla="*/ 141 h 223"/>
                <a:gd name="T72" fmla="*/ 164 w 318"/>
                <a:gd name="T73" fmla="*/ 112 h 223"/>
                <a:gd name="T74" fmla="*/ 214 w 318"/>
                <a:gd name="T75" fmla="*/ 62 h 223"/>
                <a:gd name="T76" fmla="*/ 195 w 318"/>
                <a:gd name="T77" fmla="*/ 36 h 223"/>
                <a:gd name="T78" fmla="*/ 243 w 318"/>
                <a:gd name="T79" fmla="*/ 30 h 223"/>
                <a:gd name="T80" fmla="*/ 227 w 318"/>
                <a:gd name="T81" fmla="*/ 62 h 223"/>
                <a:gd name="T82" fmla="*/ 263 w 318"/>
                <a:gd name="T83" fmla="*/ 104 h 223"/>
                <a:gd name="T84" fmla="*/ 244 w 318"/>
                <a:gd name="T85" fmla="*/ 39 h 223"/>
                <a:gd name="T86" fmla="*/ 239 w 318"/>
                <a:gd name="T87" fmla="*/ 34 h 223"/>
                <a:gd name="T88" fmla="*/ 239 w 318"/>
                <a:gd name="T89" fmla="*/ 81 h 223"/>
                <a:gd name="T90" fmla="*/ 239 w 318"/>
                <a:gd name="T91" fmla="*/ 129 h 223"/>
                <a:gd name="T92" fmla="*/ 225 w 318"/>
                <a:gd name="T93" fmla="*/ 200 h 223"/>
                <a:gd name="T94" fmla="*/ 221 w 318"/>
                <a:gd name="T95" fmla="*/ 194 h 223"/>
                <a:gd name="T96" fmla="*/ 227 w 318"/>
                <a:gd name="T97" fmla="*/ 159 h 223"/>
                <a:gd name="T98" fmla="*/ 239 w 318"/>
                <a:gd name="T99" fmla="*/ 152 h 223"/>
                <a:gd name="T100" fmla="*/ 243 w 318"/>
                <a:gd name="T101" fmla="*/ 125 h 223"/>
                <a:gd name="T102" fmla="*/ 267 w 318"/>
                <a:gd name="T103" fmla="*/ 131 h 223"/>
                <a:gd name="T104" fmla="*/ 267 w 318"/>
                <a:gd name="T105" fmla="*/ 113 h 223"/>
                <a:gd name="T106" fmla="*/ 267 w 318"/>
                <a:gd name="T107" fmla="*/ 64 h 223"/>
                <a:gd name="T108" fmla="*/ 267 w 318"/>
                <a:gd name="T10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223">
                  <a:moveTo>
                    <a:pt x="317" y="101"/>
                  </a:moveTo>
                  <a:cubicBezTo>
                    <a:pt x="318" y="98"/>
                    <a:pt x="316" y="93"/>
                    <a:pt x="311" y="90"/>
                  </a:cubicBezTo>
                  <a:cubicBezTo>
                    <a:pt x="315" y="81"/>
                    <a:pt x="315" y="81"/>
                    <a:pt x="315" y="81"/>
                  </a:cubicBezTo>
                  <a:cubicBezTo>
                    <a:pt x="316" y="78"/>
                    <a:pt x="312" y="76"/>
                    <a:pt x="312" y="76"/>
                  </a:cubicBezTo>
                  <a:cubicBezTo>
                    <a:pt x="309" y="75"/>
                    <a:pt x="307" y="78"/>
                    <a:pt x="307" y="78"/>
                  </a:cubicBezTo>
                  <a:cubicBezTo>
                    <a:pt x="303" y="87"/>
                    <a:pt x="303" y="87"/>
                    <a:pt x="303" y="87"/>
                  </a:cubicBezTo>
                  <a:cubicBezTo>
                    <a:pt x="298" y="86"/>
                    <a:pt x="293" y="88"/>
                    <a:pt x="291" y="92"/>
                  </a:cubicBezTo>
                  <a:cubicBezTo>
                    <a:pt x="300" y="95"/>
                    <a:pt x="300" y="95"/>
                    <a:pt x="300" y="95"/>
                  </a:cubicBezTo>
                  <a:cubicBezTo>
                    <a:pt x="299" y="99"/>
                    <a:pt x="299" y="99"/>
                    <a:pt x="299" y="99"/>
                  </a:cubicBezTo>
                  <a:cubicBezTo>
                    <a:pt x="293" y="98"/>
                    <a:pt x="288" y="100"/>
                    <a:pt x="287" y="104"/>
                  </a:cubicBezTo>
                  <a:cubicBezTo>
                    <a:pt x="296" y="107"/>
                    <a:pt x="296" y="107"/>
                    <a:pt x="296" y="107"/>
                  </a:cubicBezTo>
                  <a:cubicBezTo>
                    <a:pt x="294" y="111"/>
                    <a:pt x="294" y="111"/>
                    <a:pt x="294" y="111"/>
                  </a:cubicBezTo>
                  <a:cubicBezTo>
                    <a:pt x="289" y="110"/>
                    <a:pt x="284" y="112"/>
                    <a:pt x="282" y="116"/>
                  </a:cubicBezTo>
                  <a:cubicBezTo>
                    <a:pt x="291" y="119"/>
                    <a:pt x="291" y="119"/>
                    <a:pt x="291" y="119"/>
                  </a:cubicBezTo>
                  <a:cubicBezTo>
                    <a:pt x="287" y="131"/>
                    <a:pt x="287" y="131"/>
                    <a:pt x="287" y="131"/>
                  </a:cubicBezTo>
                  <a:cubicBezTo>
                    <a:pt x="274" y="131"/>
                    <a:pt x="274" y="131"/>
                    <a:pt x="274" y="131"/>
                  </a:cubicBezTo>
                  <a:cubicBezTo>
                    <a:pt x="274" y="3"/>
                    <a:pt x="274" y="3"/>
                    <a:pt x="274" y="3"/>
                  </a:cubicBezTo>
                  <a:cubicBezTo>
                    <a:pt x="274" y="1"/>
                    <a:pt x="272" y="0"/>
                    <a:pt x="270" y="0"/>
                  </a:cubicBezTo>
                  <a:cubicBezTo>
                    <a:pt x="268" y="0"/>
                    <a:pt x="267" y="1"/>
                    <a:pt x="267" y="3"/>
                  </a:cubicBezTo>
                  <a:cubicBezTo>
                    <a:pt x="267" y="8"/>
                    <a:pt x="267" y="8"/>
                    <a:pt x="267" y="8"/>
                  </a:cubicBezTo>
                  <a:cubicBezTo>
                    <a:pt x="221" y="8"/>
                    <a:pt x="221" y="8"/>
                    <a:pt x="221" y="8"/>
                  </a:cubicBezTo>
                  <a:cubicBezTo>
                    <a:pt x="221" y="3"/>
                    <a:pt x="221" y="3"/>
                    <a:pt x="221" y="3"/>
                  </a:cubicBezTo>
                  <a:cubicBezTo>
                    <a:pt x="221" y="1"/>
                    <a:pt x="219" y="0"/>
                    <a:pt x="218" y="0"/>
                  </a:cubicBezTo>
                  <a:cubicBezTo>
                    <a:pt x="216" y="0"/>
                    <a:pt x="214" y="1"/>
                    <a:pt x="214" y="3"/>
                  </a:cubicBezTo>
                  <a:cubicBezTo>
                    <a:pt x="214" y="8"/>
                    <a:pt x="214" y="8"/>
                    <a:pt x="214" y="8"/>
                  </a:cubicBezTo>
                  <a:cubicBezTo>
                    <a:pt x="123" y="8"/>
                    <a:pt x="123" y="8"/>
                    <a:pt x="123" y="8"/>
                  </a:cubicBezTo>
                  <a:cubicBezTo>
                    <a:pt x="123" y="3"/>
                    <a:pt x="123" y="3"/>
                    <a:pt x="123" y="3"/>
                  </a:cubicBezTo>
                  <a:cubicBezTo>
                    <a:pt x="123" y="1"/>
                    <a:pt x="121" y="0"/>
                    <a:pt x="119" y="0"/>
                  </a:cubicBezTo>
                  <a:cubicBezTo>
                    <a:pt x="118" y="0"/>
                    <a:pt x="116" y="1"/>
                    <a:pt x="116" y="3"/>
                  </a:cubicBezTo>
                  <a:cubicBezTo>
                    <a:pt x="116" y="8"/>
                    <a:pt x="116" y="8"/>
                    <a:pt x="116" y="8"/>
                  </a:cubicBezTo>
                  <a:cubicBezTo>
                    <a:pt x="70" y="8"/>
                    <a:pt x="70" y="8"/>
                    <a:pt x="70" y="8"/>
                  </a:cubicBezTo>
                  <a:cubicBezTo>
                    <a:pt x="70" y="3"/>
                    <a:pt x="70" y="3"/>
                    <a:pt x="70" y="3"/>
                  </a:cubicBezTo>
                  <a:cubicBezTo>
                    <a:pt x="70" y="1"/>
                    <a:pt x="69" y="0"/>
                    <a:pt x="67" y="0"/>
                  </a:cubicBezTo>
                  <a:cubicBezTo>
                    <a:pt x="65" y="0"/>
                    <a:pt x="63" y="1"/>
                    <a:pt x="63" y="3"/>
                  </a:cubicBezTo>
                  <a:cubicBezTo>
                    <a:pt x="63" y="102"/>
                    <a:pt x="63" y="102"/>
                    <a:pt x="63" y="102"/>
                  </a:cubicBezTo>
                  <a:cubicBezTo>
                    <a:pt x="30" y="102"/>
                    <a:pt x="30" y="102"/>
                    <a:pt x="30" y="102"/>
                  </a:cubicBezTo>
                  <a:cubicBezTo>
                    <a:pt x="32" y="109"/>
                    <a:pt x="31" y="117"/>
                    <a:pt x="26" y="123"/>
                  </a:cubicBezTo>
                  <a:cubicBezTo>
                    <a:pt x="20" y="131"/>
                    <a:pt x="10" y="134"/>
                    <a:pt x="0" y="132"/>
                  </a:cubicBezTo>
                  <a:cubicBezTo>
                    <a:pt x="0" y="213"/>
                    <a:pt x="0" y="213"/>
                    <a:pt x="0" y="213"/>
                  </a:cubicBezTo>
                  <a:cubicBezTo>
                    <a:pt x="0" y="219"/>
                    <a:pt x="4" y="223"/>
                    <a:pt x="9" y="223"/>
                  </a:cubicBezTo>
                  <a:cubicBezTo>
                    <a:pt x="156" y="223"/>
                    <a:pt x="156" y="223"/>
                    <a:pt x="156" y="223"/>
                  </a:cubicBezTo>
                  <a:cubicBezTo>
                    <a:pt x="160" y="223"/>
                    <a:pt x="164" y="219"/>
                    <a:pt x="164" y="213"/>
                  </a:cubicBezTo>
                  <a:cubicBezTo>
                    <a:pt x="164" y="165"/>
                    <a:pt x="164" y="165"/>
                    <a:pt x="164" y="165"/>
                  </a:cubicBezTo>
                  <a:cubicBezTo>
                    <a:pt x="214" y="171"/>
                    <a:pt x="214" y="171"/>
                    <a:pt x="214" y="171"/>
                  </a:cubicBezTo>
                  <a:cubicBezTo>
                    <a:pt x="214" y="218"/>
                    <a:pt x="214" y="218"/>
                    <a:pt x="214" y="218"/>
                  </a:cubicBezTo>
                  <a:cubicBezTo>
                    <a:pt x="214" y="220"/>
                    <a:pt x="216" y="221"/>
                    <a:pt x="218" y="221"/>
                  </a:cubicBezTo>
                  <a:cubicBezTo>
                    <a:pt x="219" y="221"/>
                    <a:pt x="221" y="220"/>
                    <a:pt x="221" y="218"/>
                  </a:cubicBezTo>
                  <a:cubicBezTo>
                    <a:pt x="221" y="207"/>
                    <a:pt x="221" y="207"/>
                    <a:pt x="221" y="207"/>
                  </a:cubicBezTo>
                  <a:cubicBezTo>
                    <a:pt x="239" y="207"/>
                    <a:pt x="239" y="207"/>
                    <a:pt x="239" y="207"/>
                  </a:cubicBezTo>
                  <a:cubicBezTo>
                    <a:pt x="239" y="213"/>
                    <a:pt x="239" y="213"/>
                    <a:pt x="239" y="213"/>
                  </a:cubicBezTo>
                  <a:cubicBezTo>
                    <a:pt x="239" y="219"/>
                    <a:pt x="242" y="223"/>
                    <a:pt x="247" y="223"/>
                  </a:cubicBezTo>
                  <a:cubicBezTo>
                    <a:pt x="308" y="223"/>
                    <a:pt x="308" y="223"/>
                    <a:pt x="308" y="223"/>
                  </a:cubicBezTo>
                  <a:cubicBezTo>
                    <a:pt x="313" y="223"/>
                    <a:pt x="316" y="219"/>
                    <a:pt x="316" y="213"/>
                  </a:cubicBezTo>
                  <a:cubicBezTo>
                    <a:pt x="316" y="141"/>
                    <a:pt x="316" y="141"/>
                    <a:pt x="316" y="141"/>
                  </a:cubicBezTo>
                  <a:cubicBezTo>
                    <a:pt x="316" y="135"/>
                    <a:pt x="313" y="131"/>
                    <a:pt x="308" y="131"/>
                  </a:cubicBezTo>
                  <a:cubicBezTo>
                    <a:pt x="296" y="131"/>
                    <a:pt x="296" y="131"/>
                    <a:pt x="296" y="131"/>
                  </a:cubicBezTo>
                  <a:cubicBezTo>
                    <a:pt x="299" y="122"/>
                    <a:pt x="299" y="122"/>
                    <a:pt x="299" y="122"/>
                  </a:cubicBezTo>
                  <a:cubicBezTo>
                    <a:pt x="308" y="125"/>
                    <a:pt x="308" y="125"/>
                    <a:pt x="308" y="125"/>
                  </a:cubicBezTo>
                  <a:cubicBezTo>
                    <a:pt x="309" y="121"/>
                    <a:pt x="307" y="117"/>
                    <a:pt x="302" y="114"/>
                  </a:cubicBezTo>
                  <a:cubicBezTo>
                    <a:pt x="304" y="110"/>
                    <a:pt x="304" y="110"/>
                    <a:pt x="304" y="110"/>
                  </a:cubicBezTo>
                  <a:cubicBezTo>
                    <a:pt x="312" y="113"/>
                    <a:pt x="312" y="113"/>
                    <a:pt x="312" y="113"/>
                  </a:cubicBezTo>
                  <a:cubicBezTo>
                    <a:pt x="314" y="109"/>
                    <a:pt x="311" y="105"/>
                    <a:pt x="307" y="102"/>
                  </a:cubicBezTo>
                  <a:cubicBezTo>
                    <a:pt x="308" y="98"/>
                    <a:pt x="308" y="98"/>
                    <a:pt x="308" y="98"/>
                  </a:cubicBezTo>
                  <a:lnTo>
                    <a:pt x="317" y="101"/>
                  </a:lnTo>
                  <a:close/>
                  <a:moveTo>
                    <a:pt x="206" y="15"/>
                  </a:moveTo>
                  <a:cubicBezTo>
                    <a:pt x="191" y="31"/>
                    <a:pt x="191" y="31"/>
                    <a:pt x="191" y="31"/>
                  </a:cubicBezTo>
                  <a:cubicBezTo>
                    <a:pt x="176" y="15"/>
                    <a:pt x="176" y="15"/>
                    <a:pt x="176" y="15"/>
                  </a:cubicBezTo>
                  <a:lnTo>
                    <a:pt x="206" y="15"/>
                  </a:lnTo>
                  <a:close/>
                  <a:moveTo>
                    <a:pt x="203" y="55"/>
                  </a:moveTo>
                  <a:cubicBezTo>
                    <a:pt x="177" y="55"/>
                    <a:pt x="177" y="55"/>
                    <a:pt x="177" y="55"/>
                  </a:cubicBezTo>
                  <a:cubicBezTo>
                    <a:pt x="191" y="41"/>
                    <a:pt x="191" y="41"/>
                    <a:pt x="191" y="41"/>
                  </a:cubicBezTo>
                  <a:lnTo>
                    <a:pt x="203" y="55"/>
                  </a:lnTo>
                  <a:close/>
                  <a:moveTo>
                    <a:pt x="172" y="20"/>
                  </a:moveTo>
                  <a:cubicBezTo>
                    <a:pt x="187" y="37"/>
                    <a:pt x="187" y="37"/>
                    <a:pt x="187" y="37"/>
                  </a:cubicBezTo>
                  <a:cubicBezTo>
                    <a:pt x="172" y="53"/>
                    <a:pt x="172" y="53"/>
                    <a:pt x="172" y="53"/>
                  </a:cubicBezTo>
                  <a:lnTo>
                    <a:pt x="172" y="20"/>
                  </a:lnTo>
                  <a:close/>
                  <a:moveTo>
                    <a:pt x="149" y="36"/>
                  </a:moveTo>
                  <a:cubicBezTo>
                    <a:pt x="165" y="19"/>
                    <a:pt x="165" y="19"/>
                    <a:pt x="165" y="19"/>
                  </a:cubicBezTo>
                  <a:cubicBezTo>
                    <a:pt x="165" y="53"/>
                    <a:pt x="165" y="53"/>
                    <a:pt x="165" y="53"/>
                  </a:cubicBezTo>
                  <a:lnTo>
                    <a:pt x="149" y="36"/>
                  </a:lnTo>
                  <a:close/>
                  <a:moveTo>
                    <a:pt x="157" y="55"/>
                  </a:moveTo>
                  <a:cubicBezTo>
                    <a:pt x="131" y="55"/>
                    <a:pt x="131" y="55"/>
                    <a:pt x="131" y="55"/>
                  </a:cubicBezTo>
                  <a:cubicBezTo>
                    <a:pt x="144" y="41"/>
                    <a:pt x="144" y="41"/>
                    <a:pt x="144" y="41"/>
                  </a:cubicBezTo>
                  <a:lnTo>
                    <a:pt x="157" y="55"/>
                  </a:lnTo>
                  <a:close/>
                  <a:moveTo>
                    <a:pt x="159" y="15"/>
                  </a:moveTo>
                  <a:cubicBezTo>
                    <a:pt x="145" y="31"/>
                    <a:pt x="145" y="31"/>
                    <a:pt x="145" y="31"/>
                  </a:cubicBezTo>
                  <a:cubicBezTo>
                    <a:pt x="130" y="15"/>
                    <a:pt x="130" y="15"/>
                    <a:pt x="130" y="15"/>
                  </a:cubicBezTo>
                  <a:lnTo>
                    <a:pt x="159" y="15"/>
                  </a:lnTo>
                  <a:close/>
                  <a:moveTo>
                    <a:pt x="123" y="18"/>
                  </a:moveTo>
                  <a:cubicBezTo>
                    <a:pt x="140" y="37"/>
                    <a:pt x="140" y="37"/>
                    <a:pt x="140" y="37"/>
                  </a:cubicBezTo>
                  <a:cubicBezTo>
                    <a:pt x="123" y="55"/>
                    <a:pt x="123" y="55"/>
                    <a:pt x="123" y="55"/>
                  </a:cubicBezTo>
                  <a:cubicBezTo>
                    <a:pt x="123" y="55"/>
                    <a:pt x="123" y="55"/>
                    <a:pt x="123" y="55"/>
                  </a:cubicBezTo>
                  <a:lnTo>
                    <a:pt x="123" y="18"/>
                  </a:lnTo>
                  <a:close/>
                  <a:moveTo>
                    <a:pt x="109" y="62"/>
                  </a:moveTo>
                  <a:cubicBezTo>
                    <a:pt x="92" y="77"/>
                    <a:pt x="92" y="77"/>
                    <a:pt x="92" y="77"/>
                  </a:cubicBezTo>
                  <a:cubicBezTo>
                    <a:pt x="76" y="62"/>
                    <a:pt x="76" y="62"/>
                    <a:pt x="76" y="62"/>
                  </a:cubicBezTo>
                  <a:lnTo>
                    <a:pt x="109" y="62"/>
                  </a:lnTo>
                  <a:close/>
                  <a:moveTo>
                    <a:pt x="76" y="55"/>
                  </a:moveTo>
                  <a:cubicBezTo>
                    <a:pt x="93" y="39"/>
                    <a:pt x="93" y="39"/>
                    <a:pt x="93" y="39"/>
                  </a:cubicBezTo>
                  <a:cubicBezTo>
                    <a:pt x="110" y="55"/>
                    <a:pt x="110" y="55"/>
                    <a:pt x="110" y="55"/>
                  </a:cubicBezTo>
                  <a:lnTo>
                    <a:pt x="76" y="55"/>
                  </a:lnTo>
                  <a:close/>
                  <a:moveTo>
                    <a:pt x="116" y="64"/>
                  </a:moveTo>
                  <a:cubicBezTo>
                    <a:pt x="116" y="98"/>
                    <a:pt x="116" y="98"/>
                    <a:pt x="116" y="98"/>
                  </a:cubicBezTo>
                  <a:cubicBezTo>
                    <a:pt x="98" y="81"/>
                    <a:pt x="98" y="81"/>
                    <a:pt x="98" y="81"/>
                  </a:cubicBezTo>
                  <a:lnTo>
                    <a:pt x="116" y="64"/>
                  </a:lnTo>
                  <a:close/>
                  <a:moveTo>
                    <a:pt x="98" y="35"/>
                  </a:moveTo>
                  <a:cubicBezTo>
                    <a:pt x="116" y="17"/>
                    <a:pt x="116" y="17"/>
                    <a:pt x="116" y="17"/>
                  </a:cubicBezTo>
                  <a:cubicBezTo>
                    <a:pt x="116" y="51"/>
                    <a:pt x="116" y="51"/>
                    <a:pt x="116" y="51"/>
                  </a:cubicBezTo>
                  <a:lnTo>
                    <a:pt x="98" y="35"/>
                  </a:lnTo>
                  <a:close/>
                  <a:moveTo>
                    <a:pt x="109" y="15"/>
                  </a:moveTo>
                  <a:cubicBezTo>
                    <a:pt x="92" y="30"/>
                    <a:pt x="92" y="30"/>
                    <a:pt x="92" y="30"/>
                  </a:cubicBezTo>
                  <a:cubicBezTo>
                    <a:pt x="76" y="15"/>
                    <a:pt x="76" y="15"/>
                    <a:pt x="76" y="15"/>
                  </a:cubicBezTo>
                  <a:lnTo>
                    <a:pt x="109" y="15"/>
                  </a:lnTo>
                  <a:close/>
                  <a:moveTo>
                    <a:pt x="70" y="17"/>
                  </a:moveTo>
                  <a:cubicBezTo>
                    <a:pt x="88" y="34"/>
                    <a:pt x="88" y="34"/>
                    <a:pt x="88" y="34"/>
                  </a:cubicBezTo>
                  <a:cubicBezTo>
                    <a:pt x="70" y="50"/>
                    <a:pt x="70" y="50"/>
                    <a:pt x="70" y="50"/>
                  </a:cubicBezTo>
                  <a:lnTo>
                    <a:pt x="70" y="17"/>
                  </a:lnTo>
                  <a:close/>
                  <a:moveTo>
                    <a:pt x="70" y="64"/>
                  </a:moveTo>
                  <a:cubicBezTo>
                    <a:pt x="88" y="81"/>
                    <a:pt x="88" y="81"/>
                    <a:pt x="88" y="81"/>
                  </a:cubicBezTo>
                  <a:cubicBezTo>
                    <a:pt x="70" y="97"/>
                    <a:pt x="70" y="97"/>
                    <a:pt x="70" y="97"/>
                  </a:cubicBezTo>
                  <a:lnTo>
                    <a:pt x="70" y="64"/>
                  </a:lnTo>
                  <a:close/>
                  <a:moveTo>
                    <a:pt x="75" y="210"/>
                  </a:moveTo>
                  <a:cubicBezTo>
                    <a:pt x="19" y="210"/>
                    <a:pt x="19" y="210"/>
                    <a:pt x="19" y="210"/>
                  </a:cubicBezTo>
                  <a:cubicBezTo>
                    <a:pt x="19" y="134"/>
                    <a:pt x="19" y="134"/>
                    <a:pt x="19" y="134"/>
                  </a:cubicBezTo>
                  <a:cubicBezTo>
                    <a:pt x="75" y="134"/>
                    <a:pt x="75" y="134"/>
                    <a:pt x="75" y="134"/>
                  </a:cubicBezTo>
                  <a:lnTo>
                    <a:pt x="75" y="210"/>
                  </a:lnTo>
                  <a:close/>
                  <a:moveTo>
                    <a:pt x="93" y="86"/>
                  </a:moveTo>
                  <a:cubicBezTo>
                    <a:pt x="111" y="102"/>
                    <a:pt x="111" y="102"/>
                    <a:pt x="111" y="102"/>
                  </a:cubicBezTo>
                  <a:cubicBezTo>
                    <a:pt x="76" y="102"/>
                    <a:pt x="76" y="102"/>
                    <a:pt x="76" y="102"/>
                  </a:cubicBezTo>
                  <a:lnTo>
                    <a:pt x="93" y="86"/>
                  </a:lnTo>
                  <a:close/>
                  <a:moveTo>
                    <a:pt x="146" y="210"/>
                  </a:moveTo>
                  <a:cubicBezTo>
                    <a:pt x="90" y="210"/>
                    <a:pt x="90" y="210"/>
                    <a:pt x="90" y="210"/>
                  </a:cubicBezTo>
                  <a:cubicBezTo>
                    <a:pt x="90" y="134"/>
                    <a:pt x="90" y="134"/>
                    <a:pt x="90" y="134"/>
                  </a:cubicBezTo>
                  <a:cubicBezTo>
                    <a:pt x="146" y="134"/>
                    <a:pt x="146" y="134"/>
                    <a:pt x="146" y="134"/>
                  </a:cubicBezTo>
                  <a:lnTo>
                    <a:pt x="146" y="210"/>
                  </a:lnTo>
                  <a:close/>
                  <a:moveTo>
                    <a:pt x="214" y="164"/>
                  </a:moveTo>
                  <a:cubicBezTo>
                    <a:pt x="164" y="159"/>
                    <a:pt x="164" y="159"/>
                    <a:pt x="164" y="159"/>
                  </a:cubicBezTo>
                  <a:cubicBezTo>
                    <a:pt x="164" y="146"/>
                    <a:pt x="164" y="146"/>
                    <a:pt x="164" y="146"/>
                  </a:cubicBezTo>
                  <a:cubicBezTo>
                    <a:pt x="214" y="156"/>
                    <a:pt x="214" y="156"/>
                    <a:pt x="214" y="156"/>
                  </a:cubicBezTo>
                  <a:lnTo>
                    <a:pt x="214" y="164"/>
                  </a:lnTo>
                  <a:close/>
                  <a:moveTo>
                    <a:pt x="214" y="149"/>
                  </a:moveTo>
                  <a:cubicBezTo>
                    <a:pt x="164" y="139"/>
                    <a:pt x="164" y="139"/>
                    <a:pt x="164" y="139"/>
                  </a:cubicBezTo>
                  <a:cubicBezTo>
                    <a:pt x="164" y="128"/>
                    <a:pt x="164" y="128"/>
                    <a:pt x="164" y="128"/>
                  </a:cubicBezTo>
                  <a:cubicBezTo>
                    <a:pt x="214" y="141"/>
                    <a:pt x="214" y="141"/>
                    <a:pt x="214" y="141"/>
                  </a:cubicBezTo>
                  <a:lnTo>
                    <a:pt x="214" y="149"/>
                  </a:lnTo>
                  <a:close/>
                  <a:moveTo>
                    <a:pt x="214" y="134"/>
                  </a:moveTo>
                  <a:cubicBezTo>
                    <a:pt x="164" y="121"/>
                    <a:pt x="164" y="121"/>
                    <a:pt x="164" y="121"/>
                  </a:cubicBezTo>
                  <a:cubicBezTo>
                    <a:pt x="164" y="112"/>
                    <a:pt x="164" y="112"/>
                    <a:pt x="164" y="112"/>
                  </a:cubicBezTo>
                  <a:cubicBezTo>
                    <a:pt x="164" y="107"/>
                    <a:pt x="160" y="102"/>
                    <a:pt x="156" y="102"/>
                  </a:cubicBezTo>
                  <a:cubicBezTo>
                    <a:pt x="123" y="102"/>
                    <a:pt x="123" y="102"/>
                    <a:pt x="123" y="102"/>
                  </a:cubicBezTo>
                  <a:cubicBezTo>
                    <a:pt x="123" y="62"/>
                    <a:pt x="123" y="62"/>
                    <a:pt x="123" y="62"/>
                  </a:cubicBezTo>
                  <a:cubicBezTo>
                    <a:pt x="214" y="62"/>
                    <a:pt x="214" y="62"/>
                    <a:pt x="214" y="62"/>
                  </a:cubicBezTo>
                  <a:lnTo>
                    <a:pt x="214" y="134"/>
                  </a:lnTo>
                  <a:close/>
                  <a:moveTo>
                    <a:pt x="214" y="55"/>
                  </a:moveTo>
                  <a:cubicBezTo>
                    <a:pt x="214" y="55"/>
                    <a:pt x="214" y="55"/>
                    <a:pt x="214" y="55"/>
                  </a:cubicBezTo>
                  <a:cubicBezTo>
                    <a:pt x="195" y="36"/>
                    <a:pt x="195" y="36"/>
                    <a:pt x="195" y="36"/>
                  </a:cubicBezTo>
                  <a:cubicBezTo>
                    <a:pt x="214" y="16"/>
                    <a:pt x="214" y="16"/>
                    <a:pt x="214" y="16"/>
                  </a:cubicBezTo>
                  <a:lnTo>
                    <a:pt x="214" y="55"/>
                  </a:lnTo>
                  <a:close/>
                  <a:moveTo>
                    <a:pt x="259" y="15"/>
                  </a:moveTo>
                  <a:cubicBezTo>
                    <a:pt x="243" y="30"/>
                    <a:pt x="243" y="30"/>
                    <a:pt x="243" y="30"/>
                  </a:cubicBezTo>
                  <a:cubicBezTo>
                    <a:pt x="227" y="15"/>
                    <a:pt x="227" y="15"/>
                    <a:pt x="227" y="15"/>
                  </a:cubicBezTo>
                  <a:lnTo>
                    <a:pt x="259" y="15"/>
                  </a:lnTo>
                  <a:close/>
                  <a:moveTo>
                    <a:pt x="243" y="77"/>
                  </a:moveTo>
                  <a:cubicBezTo>
                    <a:pt x="227" y="62"/>
                    <a:pt x="227" y="62"/>
                    <a:pt x="227" y="62"/>
                  </a:cubicBezTo>
                  <a:cubicBezTo>
                    <a:pt x="259" y="62"/>
                    <a:pt x="259" y="62"/>
                    <a:pt x="259" y="62"/>
                  </a:cubicBezTo>
                  <a:lnTo>
                    <a:pt x="243" y="77"/>
                  </a:lnTo>
                  <a:close/>
                  <a:moveTo>
                    <a:pt x="244" y="86"/>
                  </a:moveTo>
                  <a:cubicBezTo>
                    <a:pt x="263" y="104"/>
                    <a:pt x="263" y="104"/>
                    <a:pt x="263" y="104"/>
                  </a:cubicBezTo>
                  <a:cubicBezTo>
                    <a:pt x="225" y="104"/>
                    <a:pt x="225" y="104"/>
                    <a:pt x="225" y="104"/>
                  </a:cubicBezTo>
                  <a:lnTo>
                    <a:pt x="244" y="86"/>
                  </a:lnTo>
                  <a:close/>
                  <a:moveTo>
                    <a:pt x="227" y="55"/>
                  </a:moveTo>
                  <a:cubicBezTo>
                    <a:pt x="244" y="39"/>
                    <a:pt x="244" y="39"/>
                    <a:pt x="244" y="39"/>
                  </a:cubicBezTo>
                  <a:cubicBezTo>
                    <a:pt x="261" y="55"/>
                    <a:pt x="261" y="55"/>
                    <a:pt x="261" y="55"/>
                  </a:cubicBezTo>
                  <a:lnTo>
                    <a:pt x="227" y="55"/>
                  </a:lnTo>
                  <a:close/>
                  <a:moveTo>
                    <a:pt x="221" y="17"/>
                  </a:moveTo>
                  <a:cubicBezTo>
                    <a:pt x="239" y="34"/>
                    <a:pt x="239" y="34"/>
                    <a:pt x="239" y="34"/>
                  </a:cubicBezTo>
                  <a:cubicBezTo>
                    <a:pt x="221" y="50"/>
                    <a:pt x="221" y="50"/>
                    <a:pt x="221" y="50"/>
                  </a:cubicBezTo>
                  <a:lnTo>
                    <a:pt x="221" y="17"/>
                  </a:lnTo>
                  <a:close/>
                  <a:moveTo>
                    <a:pt x="221" y="64"/>
                  </a:moveTo>
                  <a:cubicBezTo>
                    <a:pt x="239" y="81"/>
                    <a:pt x="239" y="81"/>
                    <a:pt x="239" y="81"/>
                  </a:cubicBezTo>
                  <a:cubicBezTo>
                    <a:pt x="221" y="97"/>
                    <a:pt x="221" y="97"/>
                    <a:pt x="221" y="97"/>
                  </a:cubicBezTo>
                  <a:lnTo>
                    <a:pt x="221" y="64"/>
                  </a:lnTo>
                  <a:close/>
                  <a:moveTo>
                    <a:pt x="221" y="112"/>
                  </a:moveTo>
                  <a:cubicBezTo>
                    <a:pt x="239" y="129"/>
                    <a:pt x="239" y="129"/>
                    <a:pt x="239" y="129"/>
                  </a:cubicBezTo>
                  <a:cubicBezTo>
                    <a:pt x="221" y="146"/>
                    <a:pt x="221" y="146"/>
                    <a:pt x="221" y="146"/>
                  </a:cubicBezTo>
                  <a:lnTo>
                    <a:pt x="221" y="112"/>
                  </a:lnTo>
                  <a:close/>
                  <a:moveTo>
                    <a:pt x="239" y="200"/>
                  </a:moveTo>
                  <a:cubicBezTo>
                    <a:pt x="225" y="200"/>
                    <a:pt x="225" y="200"/>
                    <a:pt x="225" y="200"/>
                  </a:cubicBezTo>
                  <a:cubicBezTo>
                    <a:pt x="239" y="188"/>
                    <a:pt x="239" y="188"/>
                    <a:pt x="239" y="188"/>
                  </a:cubicBezTo>
                  <a:lnTo>
                    <a:pt x="239" y="200"/>
                  </a:lnTo>
                  <a:close/>
                  <a:moveTo>
                    <a:pt x="239" y="178"/>
                  </a:moveTo>
                  <a:cubicBezTo>
                    <a:pt x="221" y="194"/>
                    <a:pt x="221" y="194"/>
                    <a:pt x="221" y="194"/>
                  </a:cubicBezTo>
                  <a:cubicBezTo>
                    <a:pt x="221" y="161"/>
                    <a:pt x="221" y="161"/>
                    <a:pt x="221" y="161"/>
                  </a:cubicBezTo>
                  <a:cubicBezTo>
                    <a:pt x="239" y="178"/>
                    <a:pt x="239" y="178"/>
                    <a:pt x="239" y="178"/>
                  </a:cubicBezTo>
                  <a:close/>
                  <a:moveTo>
                    <a:pt x="239" y="170"/>
                  </a:moveTo>
                  <a:cubicBezTo>
                    <a:pt x="227" y="159"/>
                    <a:pt x="227" y="159"/>
                    <a:pt x="227" y="159"/>
                  </a:cubicBezTo>
                  <a:cubicBezTo>
                    <a:pt x="239" y="159"/>
                    <a:pt x="239" y="159"/>
                    <a:pt x="239" y="159"/>
                  </a:cubicBezTo>
                  <a:lnTo>
                    <a:pt x="239" y="170"/>
                  </a:lnTo>
                  <a:close/>
                  <a:moveTo>
                    <a:pt x="239" y="141"/>
                  </a:moveTo>
                  <a:cubicBezTo>
                    <a:pt x="239" y="152"/>
                    <a:pt x="239" y="152"/>
                    <a:pt x="239" y="152"/>
                  </a:cubicBezTo>
                  <a:cubicBezTo>
                    <a:pt x="225" y="152"/>
                    <a:pt x="225" y="152"/>
                    <a:pt x="225" y="152"/>
                  </a:cubicBezTo>
                  <a:cubicBezTo>
                    <a:pt x="239" y="139"/>
                    <a:pt x="239" y="139"/>
                    <a:pt x="239" y="139"/>
                  </a:cubicBezTo>
                  <a:cubicBezTo>
                    <a:pt x="239" y="139"/>
                    <a:pt x="239" y="140"/>
                    <a:pt x="239" y="141"/>
                  </a:cubicBezTo>
                  <a:close/>
                  <a:moveTo>
                    <a:pt x="243" y="125"/>
                  </a:moveTo>
                  <a:cubicBezTo>
                    <a:pt x="227" y="110"/>
                    <a:pt x="227" y="110"/>
                    <a:pt x="227" y="110"/>
                  </a:cubicBezTo>
                  <a:cubicBezTo>
                    <a:pt x="259" y="110"/>
                    <a:pt x="259" y="110"/>
                    <a:pt x="259" y="110"/>
                  </a:cubicBezTo>
                  <a:lnTo>
                    <a:pt x="243" y="125"/>
                  </a:lnTo>
                  <a:close/>
                  <a:moveTo>
                    <a:pt x="267" y="131"/>
                  </a:moveTo>
                  <a:cubicBezTo>
                    <a:pt x="250" y="131"/>
                    <a:pt x="250" y="131"/>
                    <a:pt x="250" y="131"/>
                  </a:cubicBezTo>
                  <a:cubicBezTo>
                    <a:pt x="250" y="131"/>
                    <a:pt x="250" y="131"/>
                    <a:pt x="250" y="131"/>
                  </a:cubicBezTo>
                  <a:cubicBezTo>
                    <a:pt x="248" y="130"/>
                    <a:pt x="248" y="130"/>
                    <a:pt x="248" y="130"/>
                  </a:cubicBezTo>
                  <a:cubicBezTo>
                    <a:pt x="267" y="113"/>
                    <a:pt x="267" y="113"/>
                    <a:pt x="267" y="113"/>
                  </a:cubicBezTo>
                  <a:lnTo>
                    <a:pt x="267" y="131"/>
                  </a:lnTo>
                  <a:close/>
                  <a:moveTo>
                    <a:pt x="267" y="98"/>
                  </a:moveTo>
                  <a:cubicBezTo>
                    <a:pt x="248" y="81"/>
                    <a:pt x="248" y="81"/>
                    <a:pt x="248" y="81"/>
                  </a:cubicBezTo>
                  <a:cubicBezTo>
                    <a:pt x="267" y="64"/>
                    <a:pt x="267" y="64"/>
                    <a:pt x="267" y="64"/>
                  </a:cubicBezTo>
                  <a:lnTo>
                    <a:pt x="267" y="98"/>
                  </a:lnTo>
                  <a:close/>
                  <a:moveTo>
                    <a:pt x="267" y="51"/>
                  </a:moveTo>
                  <a:cubicBezTo>
                    <a:pt x="248" y="35"/>
                    <a:pt x="248" y="35"/>
                    <a:pt x="248" y="35"/>
                  </a:cubicBezTo>
                  <a:cubicBezTo>
                    <a:pt x="267" y="17"/>
                    <a:pt x="267" y="17"/>
                    <a:pt x="267" y="17"/>
                  </a:cubicBezTo>
                  <a:lnTo>
                    <a:pt x="267" y="51"/>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kern="0">
                <a:solidFill>
                  <a:schemeClr val="tx1"/>
                </a:solidFill>
                <a:latin typeface="Trebuchet MS" pitchFamily="34" charset="0"/>
              </a:endParaRPr>
            </a:p>
          </p:txBody>
        </p:sp>
        <p:sp>
          <p:nvSpPr>
            <p:cNvPr id="81" name="Rectangle 8">
              <a:extLst>
                <a:ext uri="{FF2B5EF4-FFF2-40B4-BE49-F238E27FC236}">
                  <a16:creationId xmlns:a16="http://schemas.microsoft.com/office/drawing/2014/main" id="{140DDD75-7FBD-4D69-94A0-470BF503644B}"/>
                </a:ext>
              </a:extLst>
            </p:cNvPr>
            <p:cNvSpPr>
              <a:spLocks noChangeArrowheads="1"/>
            </p:cNvSpPr>
            <p:nvPr/>
          </p:nvSpPr>
          <p:spPr bwMode="auto">
            <a:xfrm>
              <a:off x="4071938" y="4764088"/>
              <a:ext cx="117475" cy="1746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70211" tIns="35106" rIns="70211" bIns="35106" numCol="1" anchor="t" anchorCtr="0" compatLnSpc="1">
              <a:prstTxWarp prst="textNoShape">
                <a:avLst/>
              </a:prstTxWarp>
            </a:bodyPr>
            <a:lstStyle/>
            <a:p>
              <a:endParaRPr lang="en-US" sz="614" kern="0">
                <a:solidFill>
                  <a:schemeClr val="tx1"/>
                </a:solidFill>
                <a:latin typeface="Trebuchet MS" pitchFamily="34" charset="0"/>
              </a:endParaRPr>
            </a:p>
          </p:txBody>
        </p:sp>
      </p:grpSp>
      <p:sp>
        <p:nvSpPr>
          <p:cNvPr id="82" name="Rectangle à coins arrondis 197">
            <a:extLst>
              <a:ext uri="{FF2B5EF4-FFF2-40B4-BE49-F238E27FC236}">
                <a16:creationId xmlns:a16="http://schemas.microsoft.com/office/drawing/2014/main" id="{A9D5FEBE-408E-4C64-9350-B386B08950D8}"/>
              </a:ext>
            </a:extLst>
          </p:cNvPr>
          <p:cNvSpPr/>
          <p:nvPr/>
        </p:nvSpPr>
        <p:spPr>
          <a:xfrm>
            <a:off x="5334894" y="1896874"/>
            <a:ext cx="745579" cy="18077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sp>
        <p:nvSpPr>
          <p:cNvPr id="83" name="Rectangle à coins arrondis 198">
            <a:extLst>
              <a:ext uri="{FF2B5EF4-FFF2-40B4-BE49-F238E27FC236}">
                <a16:creationId xmlns:a16="http://schemas.microsoft.com/office/drawing/2014/main" id="{FDF9FC7F-62D2-48AA-8ABC-CFD10A8D9100}"/>
              </a:ext>
            </a:extLst>
          </p:cNvPr>
          <p:cNvSpPr/>
          <p:nvPr/>
        </p:nvSpPr>
        <p:spPr>
          <a:xfrm>
            <a:off x="6009372" y="1896874"/>
            <a:ext cx="745579" cy="18077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sp>
        <p:nvSpPr>
          <p:cNvPr id="84" name="Rectangle à coins arrondis 199">
            <a:extLst>
              <a:ext uri="{FF2B5EF4-FFF2-40B4-BE49-F238E27FC236}">
                <a16:creationId xmlns:a16="http://schemas.microsoft.com/office/drawing/2014/main" id="{36D9A3F8-51C2-4871-8A17-294BD52536C8}"/>
              </a:ext>
            </a:extLst>
          </p:cNvPr>
          <p:cNvSpPr/>
          <p:nvPr/>
        </p:nvSpPr>
        <p:spPr>
          <a:xfrm>
            <a:off x="4668126" y="1896874"/>
            <a:ext cx="745579" cy="18077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sp>
        <p:nvSpPr>
          <p:cNvPr id="85" name="Rectangle à coins arrondis 200">
            <a:extLst>
              <a:ext uri="{FF2B5EF4-FFF2-40B4-BE49-F238E27FC236}">
                <a16:creationId xmlns:a16="http://schemas.microsoft.com/office/drawing/2014/main" id="{36ED1233-ED1A-4594-80E4-595F68D139BD}"/>
              </a:ext>
            </a:extLst>
          </p:cNvPr>
          <p:cNvSpPr/>
          <p:nvPr/>
        </p:nvSpPr>
        <p:spPr>
          <a:xfrm>
            <a:off x="4656961" y="2054499"/>
            <a:ext cx="778754" cy="3987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68" dirty="0">
                <a:solidFill>
                  <a:schemeClr val="tx1"/>
                </a:solidFill>
              </a:rPr>
              <a:t>Automotive</a:t>
            </a:r>
            <a:br>
              <a:rPr lang="en-US" sz="768" dirty="0">
                <a:solidFill>
                  <a:schemeClr val="tx1"/>
                </a:solidFill>
              </a:rPr>
            </a:br>
            <a:r>
              <a:rPr lang="en-US" sz="768" dirty="0">
                <a:solidFill>
                  <a:schemeClr val="tx1"/>
                </a:solidFill>
              </a:rPr>
              <a:t>Application</a:t>
            </a:r>
          </a:p>
        </p:txBody>
      </p:sp>
      <p:sp>
        <p:nvSpPr>
          <p:cNvPr id="86" name="Rectangle à coins arrondis 201">
            <a:extLst>
              <a:ext uri="{FF2B5EF4-FFF2-40B4-BE49-F238E27FC236}">
                <a16:creationId xmlns:a16="http://schemas.microsoft.com/office/drawing/2014/main" id="{C52090EC-E5E3-43EA-BE9B-3DD7B05BDF51}"/>
              </a:ext>
            </a:extLst>
          </p:cNvPr>
          <p:cNvSpPr/>
          <p:nvPr/>
        </p:nvSpPr>
        <p:spPr>
          <a:xfrm>
            <a:off x="5992675" y="2054499"/>
            <a:ext cx="774128" cy="3987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68" dirty="0">
                <a:solidFill>
                  <a:schemeClr val="tx1"/>
                </a:solidFill>
              </a:rPr>
              <a:t>Energy</a:t>
            </a:r>
            <a:br>
              <a:rPr lang="en-US" sz="768" dirty="0">
                <a:solidFill>
                  <a:schemeClr val="tx1"/>
                </a:solidFill>
              </a:rPr>
            </a:br>
            <a:r>
              <a:rPr lang="en-US" sz="768" dirty="0">
                <a:solidFill>
                  <a:schemeClr val="tx1"/>
                </a:solidFill>
              </a:rPr>
              <a:t>Application</a:t>
            </a:r>
          </a:p>
        </p:txBody>
      </p:sp>
      <p:sp>
        <p:nvSpPr>
          <p:cNvPr id="87" name="Rectangle à coins arrondis 202">
            <a:extLst>
              <a:ext uri="{FF2B5EF4-FFF2-40B4-BE49-F238E27FC236}">
                <a16:creationId xmlns:a16="http://schemas.microsoft.com/office/drawing/2014/main" id="{4BE80E85-00F6-429F-B06B-098CB518C2A5}"/>
              </a:ext>
            </a:extLst>
          </p:cNvPr>
          <p:cNvSpPr/>
          <p:nvPr/>
        </p:nvSpPr>
        <p:spPr>
          <a:xfrm>
            <a:off x="5320631" y="2054499"/>
            <a:ext cx="773312" cy="3987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68" dirty="0">
                <a:solidFill>
                  <a:schemeClr val="tx1"/>
                </a:solidFill>
              </a:rPr>
              <a:t>Home</a:t>
            </a:r>
            <a:br>
              <a:rPr lang="en-US" sz="768" dirty="0">
                <a:solidFill>
                  <a:schemeClr val="tx1"/>
                </a:solidFill>
              </a:rPr>
            </a:br>
            <a:r>
              <a:rPr lang="en-US" sz="768" dirty="0">
                <a:solidFill>
                  <a:schemeClr val="tx1"/>
                </a:solidFill>
              </a:rPr>
              <a:t>Application</a:t>
            </a:r>
          </a:p>
        </p:txBody>
      </p:sp>
      <p:grpSp>
        <p:nvGrpSpPr>
          <p:cNvPr id="88" name="Groupe 420">
            <a:extLst>
              <a:ext uri="{FF2B5EF4-FFF2-40B4-BE49-F238E27FC236}">
                <a16:creationId xmlns:a16="http://schemas.microsoft.com/office/drawing/2014/main" id="{B403DC95-9958-4C7A-88EF-909807A4FED9}"/>
              </a:ext>
            </a:extLst>
          </p:cNvPr>
          <p:cNvGrpSpPr/>
          <p:nvPr/>
        </p:nvGrpSpPr>
        <p:grpSpPr>
          <a:xfrm>
            <a:off x="4584013" y="2501143"/>
            <a:ext cx="2295393" cy="1116535"/>
            <a:chOff x="978195" y="2880000"/>
            <a:chExt cx="7200000" cy="3024000"/>
          </a:xfrm>
        </p:grpSpPr>
        <p:sp>
          <p:nvSpPr>
            <p:cNvPr id="89" name="Rectangle à coins arrondis 204">
              <a:extLst>
                <a:ext uri="{FF2B5EF4-FFF2-40B4-BE49-F238E27FC236}">
                  <a16:creationId xmlns:a16="http://schemas.microsoft.com/office/drawing/2014/main" id="{D896FD0B-FE24-405C-9F4A-EC81A4BBF348}"/>
                </a:ext>
              </a:extLst>
            </p:cNvPr>
            <p:cNvSpPr/>
            <p:nvPr/>
          </p:nvSpPr>
          <p:spPr>
            <a:xfrm>
              <a:off x="978196" y="3672000"/>
              <a:ext cx="7187609" cy="648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21" dirty="0">
                  <a:solidFill>
                    <a:schemeClr val="tx1"/>
                  </a:solidFill>
                </a:rPr>
                <a:t>Communication Technologies &amp; Protocols</a:t>
              </a:r>
            </a:p>
          </p:txBody>
        </p:sp>
        <p:sp>
          <p:nvSpPr>
            <p:cNvPr id="90" name="Rectangle à coins arrondis 205">
              <a:extLst>
                <a:ext uri="{FF2B5EF4-FFF2-40B4-BE49-F238E27FC236}">
                  <a16:creationId xmlns:a16="http://schemas.microsoft.com/office/drawing/2014/main" id="{C72AF0F5-A5A1-4F13-8F27-A85C264DB385}"/>
                </a:ext>
              </a:extLst>
            </p:cNvPr>
            <p:cNvSpPr/>
            <p:nvPr/>
          </p:nvSpPr>
          <p:spPr>
            <a:xfrm>
              <a:off x="978196" y="4464000"/>
              <a:ext cx="7187609" cy="648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21" dirty="0">
                  <a:solidFill>
                    <a:schemeClr val="tx1"/>
                  </a:solidFill>
                </a:rPr>
                <a:t>Communication Networks</a:t>
              </a:r>
            </a:p>
          </p:txBody>
        </p:sp>
        <p:sp>
          <p:nvSpPr>
            <p:cNvPr id="91" name="Rectangle à coins arrondis 206">
              <a:extLst>
                <a:ext uri="{FF2B5EF4-FFF2-40B4-BE49-F238E27FC236}">
                  <a16:creationId xmlns:a16="http://schemas.microsoft.com/office/drawing/2014/main" id="{D5779502-ED65-46E5-A3B1-472C83EDEAF1}"/>
                </a:ext>
              </a:extLst>
            </p:cNvPr>
            <p:cNvSpPr/>
            <p:nvPr/>
          </p:nvSpPr>
          <p:spPr>
            <a:xfrm>
              <a:off x="978195" y="2880000"/>
              <a:ext cx="7200000" cy="648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75" dirty="0">
                  <a:solidFill>
                    <a:schemeClr val="tx1"/>
                  </a:solidFill>
                </a:rPr>
                <a:t>Common Service Layer</a:t>
              </a:r>
            </a:p>
          </p:txBody>
        </p:sp>
        <p:sp>
          <p:nvSpPr>
            <p:cNvPr id="92" name="Rectangle à coins arrondis 207">
              <a:extLst>
                <a:ext uri="{FF2B5EF4-FFF2-40B4-BE49-F238E27FC236}">
                  <a16:creationId xmlns:a16="http://schemas.microsoft.com/office/drawing/2014/main" id="{7A540AD6-56AF-414B-B7F0-93190E930379}"/>
                </a:ext>
              </a:extLst>
            </p:cNvPr>
            <p:cNvSpPr/>
            <p:nvPr/>
          </p:nvSpPr>
          <p:spPr>
            <a:xfrm>
              <a:off x="978196" y="5256000"/>
              <a:ext cx="7187609" cy="648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21" dirty="0">
                  <a:solidFill>
                    <a:schemeClr val="tx1"/>
                  </a:solidFill>
                </a:rPr>
                <a:t>Communication Devices &amp; Hardware</a:t>
              </a:r>
            </a:p>
          </p:txBody>
        </p:sp>
      </p:grpSp>
      <p:grpSp>
        <p:nvGrpSpPr>
          <p:cNvPr id="93" name="Group 373">
            <a:extLst>
              <a:ext uri="{FF2B5EF4-FFF2-40B4-BE49-F238E27FC236}">
                <a16:creationId xmlns:a16="http://schemas.microsoft.com/office/drawing/2014/main" id="{4CB53C03-062D-49BF-89D9-735DA4BF1EAA}"/>
              </a:ext>
            </a:extLst>
          </p:cNvPr>
          <p:cNvGrpSpPr/>
          <p:nvPr/>
        </p:nvGrpSpPr>
        <p:grpSpPr>
          <a:xfrm>
            <a:off x="7414385" y="2422307"/>
            <a:ext cx="1612957" cy="925963"/>
            <a:chOff x="4752024" y="1472425"/>
            <a:chExt cx="3759434" cy="2766683"/>
          </a:xfrm>
          <a:solidFill>
            <a:srgbClr val="FFFFFF">
              <a:lumMod val="75000"/>
            </a:srgbClr>
          </a:solidFill>
        </p:grpSpPr>
        <p:sp>
          <p:nvSpPr>
            <p:cNvPr id="94" name="Freeform 374">
              <a:extLst>
                <a:ext uri="{FF2B5EF4-FFF2-40B4-BE49-F238E27FC236}">
                  <a16:creationId xmlns:a16="http://schemas.microsoft.com/office/drawing/2014/main" id="{A0BCCFD6-E032-4C9E-B2CA-9AE60494FFF2}"/>
                </a:ext>
              </a:extLst>
            </p:cNvPr>
            <p:cNvSpPr/>
            <p:nvPr/>
          </p:nvSpPr>
          <p:spPr bwMode="auto">
            <a:xfrm>
              <a:off x="4752024" y="1472425"/>
              <a:ext cx="3759434" cy="2766683"/>
            </a:xfrm>
            <a:custGeom>
              <a:avLst/>
              <a:gdLst>
                <a:gd name="connsiteX0" fmla="*/ 265113 w 1858963"/>
                <a:gd name="connsiteY0" fmla="*/ 688975 h 1570037"/>
                <a:gd name="connsiteX1" fmla="*/ 665163 w 1858963"/>
                <a:gd name="connsiteY1" fmla="*/ 60325 h 1570037"/>
                <a:gd name="connsiteX2" fmla="*/ 1236663 w 1858963"/>
                <a:gd name="connsiteY2" fmla="*/ 327025 h 1570037"/>
                <a:gd name="connsiteX3" fmla="*/ 1589088 w 1858963"/>
                <a:gd name="connsiteY3" fmla="*/ 365125 h 1570037"/>
                <a:gd name="connsiteX4" fmla="*/ 1589088 w 1858963"/>
                <a:gd name="connsiteY4" fmla="*/ 822325 h 1570037"/>
                <a:gd name="connsiteX5" fmla="*/ 1798638 w 1858963"/>
                <a:gd name="connsiteY5" fmla="*/ 1212850 h 1570037"/>
                <a:gd name="connsiteX6" fmla="*/ 1227138 w 1858963"/>
                <a:gd name="connsiteY6" fmla="*/ 1250950 h 1570037"/>
                <a:gd name="connsiteX7" fmla="*/ 874713 w 1858963"/>
                <a:gd name="connsiteY7" fmla="*/ 1565275 h 1570037"/>
                <a:gd name="connsiteX8" fmla="*/ 436563 w 1858963"/>
                <a:gd name="connsiteY8" fmla="*/ 1279525 h 1570037"/>
                <a:gd name="connsiteX9" fmla="*/ 26988 w 1858963"/>
                <a:gd name="connsiteY9" fmla="*/ 1174750 h 1570037"/>
                <a:gd name="connsiteX10" fmla="*/ 265113 w 1858963"/>
                <a:gd name="connsiteY10" fmla="*/ 688975 h 1570037"/>
                <a:gd name="connsiteX0" fmla="*/ 265113 w 1858963"/>
                <a:gd name="connsiteY0" fmla="*/ 688975 h 1570037"/>
                <a:gd name="connsiteX1" fmla="*/ 665163 w 1858963"/>
                <a:gd name="connsiteY1" fmla="*/ 60325 h 1570037"/>
                <a:gd name="connsiteX2" fmla="*/ 1236663 w 1858963"/>
                <a:gd name="connsiteY2" fmla="*/ 327025 h 1570037"/>
                <a:gd name="connsiteX3" fmla="*/ 1589088 w 1858963"/>
                <a:gd name="connsiteY3" fmla="*/ 365125 h 1570037"/>
                <a:gd name="connsiteX4" fmla="*/ 1589088 w 1858963"/>
                <a:gd name="connsiteY4" fmla="*/ 822325 h 1570037"/>
                <a:gd name="connsiteX5" fmla="*/ 1798638 w 1858963"/>
                <a:gd name="connsiteY5" fmla="*/ 1212850 h 1570037"/>
                <a:gd name="connsiteX6" fmla="*/ 1227138 w 1858963"/>
                <a:gd name="connsiteY6" fmla="*/ 1250950 h 1570037"/>
                <a:gd name="connsiteX7" fmla="*/ 874713 w 1858963"/>
                <a:gd name="connsiteY7" fmla="*/ 1565275 h 1570037"/>
                <a:gd name="connsiteX8" fmla="*/ 436563 w 1858963"/>
                <a:gd name="connsiteY8" fmla="*/ 1279525 h 1570037"/>
                <a:gd name="connsiteX9" fmla="*/ 26988 w 1858963"/>
                <a:gd name="connsiteY9" fmla="*/ 1174750 h 1570037"/>
                <a:gd name="connsiteX10" fmla="*/ 265113 w 1858963"/>
                <a:gd name="connsiteY10" fmla="*/ 688975 h 1570037"/>
                <a:gd name="connsiteX0" fmla="*/ 402588 w 1996438"/>
                <a:gd name="connsiteY0" fmla="*/ 688975 h 1570037"/>
                <a:gd name="connsiteX1" fmla="*/ 802638 w 1996438"/>
                <a:gd name="connsiteY1" fmla="*/ 60325 h 1570037"/>
                <a:gd name="connsiteX2" fmla="*/ 1374138 w 1996438"/>
                <a:gd name="connsiteY2" fmla="*/ 327025 h 1570037"/>
                <a:gd name="connsiteX3" fmla="*/ 1726563 w 1996438"/>
                <a:gd name="connsiteY3" fmla="*/ 365125 h 1570037"/>
                <a:gd name="connsiteX4" fmla="*/ 1726563 w 1996438"/>
                <a:gd name="connsiteY4" fmla="*/ 822325 h 1570037"/>
                <a:gd name="connsiteX5" fmla="*/ 1936113 w 1996438"/>
                <a:gd name="connsiteY5" fmla="*/ 1212850 h 1570037"/>
                <a:gd name="connsiteX6" fmla="*/ 1364613 w 1996438"/>
                <a:gd name="connsiteY6" fmla="*/ 1250950 h 1570037"/>
                <a:gd name="connsiteX7" fmla="*/ 1012188 w 1996438"/>
                <a:gd name="connsiteY7" fmla="*/ 1565275 h 1570037"/>
                <a:gd name="connsiteX8" fmla="*/ 574038 w 1996438"/>
                <a:gd name="connsiteY8" fmla="*/ 1279525 h 1570037"/>
                <a:gd name="connsiteX9" fmla="*/ 164463 w 1996438"/>
                <a:gd name="connsiteY9" fmla="*/ 1174750 h 1570037"/>
                <a:gd name="connsiteX10" fmla="*/ 402588 w 1996438"/>
                <a:gd name="connsiteY10" fmla="*/ 688975 h 1570037"/>
                <a:gd name="connsiteX0" fmla="*/ 402588 w 1996438"/>
                <a:gd name="connsiteY0" fmla="*/ 688975 h 1570037"/>
                <a:gd name="connsiteX1" fmla="*/ 802638 w 1996438"/>
                <a:gd name="connsiteY1" fmla="*/ 60325 h 1570037"/>
                <a:gd name="connsiteX2" fmla="*/ 1374138 w 1996438"/>
                <a:gd name="connsiteY2" fmla="*/ 327025 h 1570037"/>
                <a:gd name="connsiteX3" fmla="*/ 1726563 w 1996438"/>
                <a:gd name="connsiteY3" fmla="*/ 365125 h 1570037"/>
                <a:gd name="connsiteX4" fmla="*/ 1726563 w 1996438"/>
                <a:gd name="connsiteY4" fmla="*/ 822325 h 1570037"/>
                <a:gd name="connsiteX5" fmla="*/ 1936113 w 1996438"/>
                <a:gd name="connsiteY5" fmla="*/ 1212850 h 1570037"/>
                <a:gd name="connsiteX6" fmla="*/ 1364613 w 1996438"/>
                <a:gd name="connsiteY6" fmla="*/ 1250950 h 1570037"/>
                <a:gd name="connsiteX7" fmla="*/ 1012188 w 1996438"/>
                <a:gd name="connsiteY7" fmla="*/ 1565275 h 1570037"/>
                <a:gd name="connsiteX8" fmla="*/ 574038 w 1996438"/>
                <a:gd name="connsiteY8" fmla="*/ 1279525 h 1570037"/>
                <a:gd name="connsiteX9" fmla="*/ 164463 w 1996438"/>
                <a:gd name="connsiteY9" fmla="*/ 1174750 h 1570037"/>
                <a:gd name="connsiteX10" fmla="*/ 402588 w 1996438"/>
                <a:gd name="connsiteY10" fmla="*/ 688975 h 1570037"/>
                <a:gd name="connsiteX0" fmla="*/ 402588 w 1996438"/>
                <a:gd name="connsiteY0" fmla="*/ 688975 h 1570037"/>
                <a:gd name="connsiteX1" fmla="*/ 802638 w 1996438"/>
                <a:gd name="connsiteY1" fmla="*/ 60325 h 1570037"/>
                <a:gd name="connsiteX2" fmla="*/ 1374138 w 1996438"/>
                <a:gd name="connsiteY2" fmla="*/ 327025 h 1570037"/>
                <a:gd name="connsiteX3" fmla="*/ 1726563 w 1996438"/>
                <a:gd name="connsiteY3" fmla="*/ 365125 h 1570037"/>
                <a:gd name="connsiteX4" fmla="*/ 1726563 w 1996438"/>
                <a:gd name="connsiteY4" fmla="*/ 822325 h 1570037"/>
                <a:gd name="connsiteX5" fmla="*/ 1936113 w 1996438"/>
                <a:gd name="connsiteY5" fmla="*/ 1212850 h 1570037"/>
                <a:gd name="connsiteX6" fmla="*/ 1364613 w 1996438"/>
                <a:gd name="connsiteY6" fmla="*/ 1250950 h 1570037"/>
                <a:gd name="connsiteX7" fmla="*/ 1012188 w 1996438"/>
                <a:gd name="connsiteY7" fmla="*/ 1565275 h 1570037"/>
                <a:gd name="connsiteX8" fmla="*/ 574038 w 1996438"/>
                <a:gd name="connsiteY8" fmla="*/ 1279525 h 1570037"/>
                <a:gd name="connsiteX9" fmla="*/ 164463 w 1996438"/>
                <a:gd name="connsiteY9" fmla="*/ 1174750 h 1570037"/>
                <a:gd name="connsiteX10" fmla="*/ 402588 w 1996438"/>
                <a:gd name="connsiteY10" fmla="*/ 688975 h 1570037"/>
                <a:gd name="connsiteX0" fmla="*/ 402588 w 1996438"/>
                <a:gd name="connsiteY0" fmla="*/ 688975 h 1570037"/>
                <a:gd name="connsiteX1" fmla="*/ 802638 w 1996438"/>
                <a:gd name="connsiteY1" fmla="*/ 60325 h 1570037"/>
                <a:gd name="connsiteX2" fmla="*/ 1374138 w 1996438"/>
                <a:gd name="connsiteY2" fmla="*/ 327025 h 1570037"/>
                <a:gd name="connsiteX3" fmla="*/ 1726563 w 1996438"/>
                <a:gd name="connsiteY3" fmla="*/ 365125 h 1570037"/>
                <a:gd name="connsiteX4" fmla="*/ 1726563 w 1996438"/>
                <a:gd name="connsiteY4" fmla="*/ 822325 h 1570037"/>
                <a:gd name="connsiteX5" fmla="*/ 1936113 w 1996438"/>
                <a:gd name="connsiteY5" fmla="*/ 1212850 h 1570037"/>
                <a:gd name="connsiteX6" fmla="*/ 1364613 w 1996438"/>
                <a:gd name="connsiteY6" fmla="*/ 1250950 h 1570037"/>
                <a:gd name="connsiteX7" fmla="*/ 1012188 w 1996438"/>
                <a:gd name="connsiteY7" fmla="*/ 1565275 h 1570037"/>
                <a:gd name="connsiteX8" fmla="*/ 574038 w 1996438"/>
                <a:gd name="connsiteY8" fmla="*/ 1279525 h 1570037"/>
                <a:gd name="connsiteX9" fmla="*/ 164463 w 1996438"/>
                <a:gd name="connsiteY9" fmla="*/ 1174750 h 1570037"/>
                <a:gd name="connsiteX10" fmla="*/ 402588 w 1996438"/>
                <a:gd name="connsiteY10" fmla="*/ 688975 h 1570037"/>
                <a:gd name="connsiteX0" fmla="*/ 402588 w 1996438"/>
                <a:gd name="connsiteY0" fmla="*/ 688975 h 1570037"/>
                <a:gd name="connsiteX1" fmla="*/ 802638 w 1996438"/>
                <a:gd name="connsiteY1" fmla="*/ 60325 h 1570037"/>
                <a:gd name="connsiteX2" fmla="*/ 1374138 w 1996438"/>
                <a:gd name="connsiteY2" fmla="*/ 327025 h 1570037"/>
                <a:gd name="connsiteX3" fmla="*/ 1726563 w 1996438"/>
                <a:gd name="connsiteY3" fmla="*/ 365125 h 1570037"/>
                <a:gd name="connsiteX4" fmla="*/ 1726563 w 1996438"/>
                <a:gd name="connsiteY4" fmla="*/ 822325 h 1570037"/>
                <a:gd name="connsiteX5" fmla="*/ 1936113 w 1996438"/>
                <a:gd name="connsiteY5" fmla="*/ 1212850 h 1570037"/>
                <a:gd name="connsiteX6" fmla="*/ 1364613 w 1996438"/>
                <a:gd name="connsiteY6" fmla="*/ 1250950 h 1570037"/>
                <a:gd name="connsiteX7" fmla="*/ 1012188 w 1996438"/>
                <a:gd name="connsiteY7" fmla="*/ 1565275 h 1570037"/>
                <a:gd name="connsiteX8" fmla="*/ 574038 w 1996438"/>
                <a:gd name="connsiteY8" fmla="*/ 1279525 h 1570037"/>
                <a:gd name="connsiteX9" fmla="*/ 164463 w 1996438"/>
                <a:gd name="connsiteY9" fmla="*/ 1174750 h 1570037"/>
                <a:gd name="connsiteX10" fmla="*/ 402588 w 1996438"/>
                <a:gd name="connsiteY10" fmla="*/ 688975 h 1570037"/>
                <a:gd name="connsiteX0" fmla="*/ 402588 w 1996438"/>
                <a:gd name="connsiteY0" fmla="*/ 688975 h 1570037"/>
                <a:gd name="connsiteX1" fmla="*/ 802638 w 1996438"/>
                <a:gd name="connsiteY1" fmla="*/ 60325 h 1570037"/>
                <a:gd name="connsiteX2" fmla="*/ 1374138 w 1996438"/>
                <a:gd name="connsiteY2" fmla="*/ 327025 h 1570037"/>
                <a:gd name="connsiteX3" fmla="*/ 1726563 w 1996438"/>
                <a:gd name="connsiteY3" fmla="*/ 365125 h 1570037"/>
                <a:gd name="connsiteX4" fmla="*/ 1726563 w 1996438"/>
                <a:gd name="connsiteY4" fmla="*/ 822325 h 1570037"/>
                <a:gd name="connsiteX5" fmla="*/ 1936113 w 1996438"/>
                <a:gd name="connsiteY5" fmla="*/ 1212850 h 1570037"/>
                <a:gd name="connsiteX6" fmla="*/ 1364613 w 1996438"/>
                <a:gd name="connsiteY6" fmla="*/ 1250950 h 1570037"/>
                <a:gd name="connsiteX7" fmla="*/ 1012188 w 1996438"/>
                <a:gd name="connsiteY7" fmla="*/ 1565275 h 1570037"/>
                <a:gd name="connsiteX8" fmla="*/ 574038 w 1996438"/>
                <a:gd name="connsiteY8" fmla="*/ 1279525 h 1570037"/>
                <a:gd name="connsiteX9" fmla="*/ 164463 w 1996438"/>
                <a:gd name="connsiteY9" fmla="*/ 1174750 h 1570037"/>
                <a:gd name="connsiteX10" fmla="*/ 402588 w 1996438"/>
                <a:gd name="connsiteY10" fmla="*/ 688975 h 1570037"/>
                <a:gd name="connsiteX0" fmla="*/ 402588 w 1996438"/>
                <a:gd name="connsiteY0" fmla="*/ 688975 h 1570037"/>
                <a:gd name="connsiteX1" fmla="*/ 802638 w 1996438"/>
                <a:gd name="connsiteY1" fmla="*/ 60325 h 1570037"/>
                <a:gd name="connsiteX2" fmla="*/ 1374138 w 1996438"/>
                <a:gd name="connsiteY2" fmla="*/ 327025 h 1570037"/>
                <a:gd name="connsiteX3" fmla="*/ 1726563 w 1996438"/>
                <a:gd name="connsiteY3" fmla="*/ 365125 h 1570037"/>
                <a:gd name="connsiteX4" fmla="*/ 1726563 w 1996438"/>
                <a:gd name="connsiteY4" fmla="*/ 822325 h 1570037"/>
                <a:gd name="connsiteX5" fmla="*/ 1936113 w 1996438"/>
                <a:gd name="connsiteY5" fmla="*/ 1212850 h 1570037"/>
                <a:gd name="connsiteX6" fmla="*/ 1364613 w 1996438"/>
                <a:gd name="connsiteY6" fmla="*/ 1250950 h 1570037"/>
                <a:gd name="connsiteX7" fmla="*/ 1012188 w 1996438"/>
                <a:gd name="connsiteY7" fmla="*/ 1565275 h 1570037"/>
                <a:gd name="connsiteX8" fmla="*/ 574038 w 1996438"/>
                <a:gd name="connsiteY8" fmla="*/ 1279525 h 1570037"/>
                <a:gd name="connsiteX9" fmla="*/ 164463 w 1996438"/>
                <a:gd name="connsiteY9" fmla="*/ 1174750 h 1570037"/>
                <a:gd name="connsiteX10" fmla="*/ 402588 w 1996438"/>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688975 h 1570037"/>
                <a:gd name="connsiteX1" fmla="*/ 802638 w 2025320"/>
                <a:gd name="connsiteY1" fmla="*/ 60325 h 1570037"/>
                <a:gd name="connsiteX2" fmla="*/ 1374138 w 2025320"/>
                <a:gd name="connsiteY2" fmla="*/ 327025 h 1570037"/>
                <a:gd name="connsiteX3" fmla="*/ 1726563 w 2025320"/>
                <a:gd name="connsiteY3" fmla="*/ 365125 h 1570037"/>
                <a:gd name="connsiteX4" fmla="*/ 1726563 w 2025320"/>
                <a:gd name="connsiteY4" fmla="*/ 822325 h 1570037"/>
                <a:gd name="connsiteX5" fmla="*/ 1936113 w 2025320"/>
                <a:gd name="connsiteY5" fmla="*/ 1212850 h 1570037"/>
                <a:gd name="connsiteX6" fmla="*/ 1364613 w 2025320"/>
                <a:gd name="connsiteY6" fmla="*/ 1250950 h 1570037"/>
                <a:gd name="connsiteX7" fmla="*/ 1012188 w 2025320"/>
                <a:gd name="connsiteY7" fmla="*/ 1565275 h 1570037"/>
                <a:gd name="connsiteX8" fmla="*/ 574038 w 2025320"/>
                <a:gd name="connsiteY8" fmla="*/ 1279525 h 1570037"/>
                <a:gd name="connsiteX9" fmla="*/ 164463 w 2025320"/>
                <a:gd name="connsiteY9" fmla="*/ 1174750 h 1570037"/>
                <a:gd name="connsiteX10" fmla="*/ 402588 w 2025320"/>
                <a:gd name="connsiteY10" fmla="*/ 688975 h 1570037"/>
                <a:gd name="connsiteX0" fmla="*/ 402588 w 2025320"/>
                <a:gd name="connsiteY0" fmla="*/ 415925 h 1296987"/>
                <a:gd name="connsiteX1" fmla="*/ 1374138 w 2025320"/>
                <a:gd name="connsiteY1" fmla="*/ 53975 h 1296987"/>
                <a:gd name="connsiteX2" fmla="*/ 1726563 w 2025320"/>
                <a:gd name="connsiteY2" fmla="*/ 92075 h 1296987"/>
                <a:gd name="connsiteX3" fmla="*/ 1726563 w 2025320"/>
                <a:gd name="connsiteY3" fmla="*/ 549275 h 1296987"/>
                <a:gd name="connsiteX4" fmla="*/ 1936113 w 2025320"/>
                <a:gd name="connsiteY4" fmla="*/ 939800 h 1296987"/>
                <a:gd name="connsiteX5" fmla="*/ 1364613 w 2025320"/>
                <a:gd name="connsiteY5" fmla="*/ 977900 h 1296987"/>
                <a:gd name="connsiteX6" fmla="*/ 1012188 w 2025320"/>
                <a:gd name="connsiteY6" fmla="*/ 1292225 h 1296987"/>
                <a:gd name="connsiteX7" fmla="*/ 574038 w 2025320"/>
                <a:gd name="connsiteY7" fmla="*/ 1006475 h 1296987"/>
                <a:gd name="connsiteX8" fmla="*/ 164463 w 2025320"/>
                <a:gd name="connsiteY8" fmla="*/ 901700 h 1296987"/>
                <a:gd name="connsiteX9" fmla="*/ 402588 w 2025320"/>
                <a:gd name="connsiteY9" fmla="*/ 415925 h 1296987"/>
                <a:gd name="connsiteX0" fmla="*/ 402588 w 2025320"/>
                <a:gd name="connsiteY0" fmla="*/ 1092353 h 1973415"/>
                <a:gd name="connsiteX1" fmla="*/ 1374138 w 2025320"/>
                <a:gd name="connsiteY1" fmla="*/ 730403 h 1973415"/>
                <a:gd name="connsiteX2" fmla="*/ 1726563 w 2025320"/>
                <a:gd name="connsiteY2" fmla="*/ 768503 h 1973415"/>
                <a:gd name="connsiteX3" fmla="*/ 1726563 w 2025320"/>
                <a:gd name="connsiteY3" fmla="*/ 1225703 h 1973415"/>
                <a:gd name="connsiteX4" fmla="*/ 1936113 w 2025320"/>
                <a:gd name="connsiteY4" fmla="*/ 1616228 h 1973415"/>
                <a:gd name="connsiteX5" fmla="*/ 1364613 w 2025320"/>
                <a:gd name="connsiteY5" fmla="*/ 1654328 h 1973415"/>
                <a:gd name="connsiteX6" fmla="*/ 1012188 w 2025320"/>
                <a:gd name="connsiteY6" fmla="*/ 1968653 h 1973415"/>
                <a:gd name="connsiteX7" fmla="*/ 574038 w 2025320"/>
                <a:gd name="connsiteY7" fmla="*/ 1682903 h 1973415"/>
                <a:gd name="connsiteX8" fmla="*/ 164463 w 2025320"/>
                <a:gd name="connsiteY8" fmla="*/ 1578128 h 1973415"/>
                <a:gd name="connsiteX9" fmla="*/ 402588 w 2025320"/>
                <a:gd name="connsiteY9" fmla="*/ 1092353 h 1973415"/>
                <a:gd name="connsiteX0" fmla="*/ 402588 w 2025320"/>
                <a:gd name="connsiteY0" fmla="*/ 1092353 h 1973415"/>
                <a:gd name="connsiteX1" fmla="*/ 1374138 w 2025320"/>
                <a:gd name="connsiteY1" fmla="*/ 730403 h 1973415"/>
                <a:gd name="connsiteX2" fmla="*/ 1726563 w 2025320"/>
                <a:gd name="connsiteY2" fmla="*/ 768503 h 1973415"/>
                <a:gd name="connsiteX3" fmla="*/ 1726563 w 2025320"/>
                <a:gd name="connsiteY3" fmla="*/ 1225703 h 1973415"/>
                <a:gd name="connsiteX4" fmla="*/ 1936113 w 2025320"/>
                <a:gd name="connsiteY4" fmla="*/ 1616228 h 1973415"/>
                <a:gd name="connsiteX5" fmla="*/ 1364613 w 2025320"/>
                <a:gd name="connsiteY5" fmla="*/ 1654328 h 1973415"/>
                <a:gd name="connsiteX6" fmla="*/ 1012188 w 2025320"/>
                <a:gd name="connsiteY6" fmla="*/ 1968653 h 1973415"/>
                <a:gd name="connsiteX7" fmla="*/ 574038 w 2025320"/>
                <a:gd name="connsiteY7" fmla="*/ 1682903 h 1973415"/>
                <a:gd name="connsiteX8" fmla="*/ 164463 w 2025320"/>
                <a:gd name="connsiteY8" fmla="*/ 1578128 h 1973415"/>
                <a:gd name="connsiteX9" fmla="*/ 402588 w 2025320"/>
                <a:gd name="connsiteY9" fmla="*/ 1092353 h 1973415"/>
                <a:gd name="connsiteX0" fmla="*/ 402588 w 2025320"/>
                <a:gd name="connsiteY0" fmla="*/ 853262 h 1734324"/>
                <a:gd name="connsiteX1" fmla="*/ 1374138 w 2025320"/>
                <a:gd name="connsiteY1" fmla="*/ 491312 h 1734324"/>
                <a:gd name="connsiteX2" fmla="*/ 1726563 w 2025320"/>
                <a:gd name="connsiteY2" fmla="*/ 529412 h 1734324"/>
                <a:gd name="connsiteX3" fmla="*/ 1726563 w 2025320"/>
                <a:gd name="connsiteY3" fmla="*/ 986612 h 1734324"/>
                <a:gd name="connsiteX4" fmla="*/ 1936113 w 2025320"/>
                <a:gd name="connsiteY4" fmla="*/ 1377137 h 1734324"/>
                <a:gd name="connsiteX5" fmla="*/ 1364613 w 2025320"/>
                <a:gd name="connsiteY5" fmla="*/ 1415237 h 1734324"/>
                <a:gd name="connsiteX6" fmla="*/ 1012188 w 2025320"/>
                <a:gd name="connsiteY6" fmla="*/ 1729562 h 1734324"/>
                <a:gd name="connsiteX7" fmla="*/ 574038 w 2025320"/>
                <a:gd name="connsiteY7" fmla="*/ 1443812 h 1734324"/>
                <a:gd name="connsiteX8" fmla="*/ 164463 w 2025320"/>
                <a:gd name="connsiteY8" fmla="*/ 1339037 h 1734324"/>
                <a:gd name="connsiteX9" fmla="*/ 402588 w 2025320"/>
                <a:gd name="connsiteY9" fmla="*/ 853262 h 1734324"/>
                <a:gd name="connsiteX0" fmla="*/ 402588 w 2025320"/>
                <a:gd name="connsiteY0" fmla="*/ 853262 h 1734324"/>
                <a:gd name="connsiteX1" fmla="*/ 1374138 w 2025320"/>
                <a:gd name="connsiteY1" fmla="*/ 491312 h 1734324"/>
                <a:gd name="connsiteX2" fmla="*/ 1726563 w 2025320"/>
                <a:gd name="connsiteY2" fmla="*/ 529412 h 1734324"/>
                <a:gd name="connsiteX3" fmla="*/ 1726563 w 2025320"/>
                <a:gd name="connsiteY3" fmla="*/ 986612 h 1734324"/>
                <a:gd name="connsiteX4" fmla="*/ 1936113 w 2025320"/>
                <a:gd name="connsiteY4" fmla="*/ 1377137 h 1734324"/>
                <a:gd name="connsiteX5" fmla="*/ 1364613 w 2025320"/>
                <a:gd name="connsiteY5" fmla="*/ 1415237 h 1734324"/>
                <a:gd name="connsiteX6" fmla="*/ 1012188 w 2025320"/>
                <a:gd name="connsiteY6" fmla="*/ 1729562 h 1734324"/>
                <a:gd name="connsiteX7" fmla="*/ 574038 w 2025320"/>
                <a:gd name="connsiteY7" fmla="*/ 1443812 h 1734324"/>
                <a:gd name="connsiteX8" fmla="*/ 164463 w 2025320"/>
                <a:gd name="connsiteY8" fmla="*/ 1339037 h 1734324"/>
                <a:gd name="connsiteX9" fmla="*/ 402588 w 2025320"/>
                <a:gd name="connsiteY9" fmla="*/ 853262 h 1734324"/>
                <a:gd name="connsiteX0" fmla="*/ 402588 w 1996438"/>
                <a:gd name="connsiteY0" fmla="*/ 853262 h 1734324"/>
                <a:gd name="connsiteX1" fmla="*/ 1374138 w 1996438"/>
                <a:gd name="connsiteY1" fmla="*/ 491312 h 1734324"/>
                <a:gd name="connsiteX2" fmla="*/ 1726563 w 1996438"/>
                <a:gd name="connsiteY2" fmla="*/ 986612 h 1734324"/>
                <a:gd name="connsiteX3" fmla="*/ 1936113 w 1996438"/>
                <a:gd name="connsiteY3" fmla="*/ 1377137 h 1734324"/>
                <a:gd name="connsiteX4" fmla="*/ 1364613 w 1996438"/>
                <a:gd name="connsiteY4" fmla="*/ 1415237 h 1734324"/>
                <a:gd name="connsiteX5" fmla="*/ 1012188 w 1996438"/>
                <a:gd name="connsiteY5" fmla="*/ 1729562 h 1734324"/>
                <a:gd name="connsiteX6" fmla="*/ 574038 w 1996438"/>
                <a:gd name="connsiteY6" fmla="*/ 1443812 h 1734324"/>
                <a:gd name="connsiteX7" fmla="*/ 164463 w 1996438"/>
                <a:gd name="connsiteY7" fmla="*/ 1339037 h 1734324"/>
                <a:gd name="connsiteX8" fmla="*/ 402588 w 1996438"/>
                <a:gd name="connsiteY8" fmla="*/ 853262 h 1734324"/>
                <a:gd name="connsiteX0" fmla="*/ 402588 w 2057706"/>
                <a:gd name="connsiteY0" fmla="*/ 853262 h 1734324"/>
                <a:gd name="connsiteX1" fmla="*/ 1374138 w 2057706"/>
                <a:gd name="connsiteY1" fmla="*/ 491312 h 1734324"/>
                <a:gd name="connsiteX2" fmla="*/ 1726563 w 2057706"/>
                <a:gd name="connsiteY2" fmla="*/ 986612 h 1734324"/>
                <a:gd name="connsiteX3" fmla="*/ 1936113 w 2057706"/>
                <a:gd name="connsiteY3" fmla="*/ 1377137 h 1734324"/>
                <a:gd name="connsiteX4" fmla="*/ 1364613 w 2057706"/>
                <a:gd name="connsiteY4" fmla="*/ 1415237 h 1734324"/>
                <a:gd name="connsiteX5" fmla="*/ 1012188 w 2057706"/>
                <a:gd name="connsiteY5" fmla="*/ 1729562 h 1734324"/>
                <a:gd name="connsiteX6" fmla="*/ 574038 w 2057706"/>
                <a:gd name="connsiteY6" fmla="*/ 1443812 h 1734324"/>
                <a:gd name="connsiteX7" fmla="*/ 164463 w 2057706"/>
                <a:gd name="connsiteY7" fmla="*/ 1339037 h 1734324"/>
                <a:gd name="connsiteX8" fmla="*/ 402588 w 2057706"/>
                <a:gd name="connsiteY8" fmla="*/ 853262 h 1734324"/>
                <a:gd name="connsiteX0" fmla="*/ 402588 w 2057706"/>
                <a:gd name="connsiteY0" fmla="*/ 853262 h 1734324"/>
                <a:gd name="connsiteX1" fmla="*/ 1374138 w 2057706"/>
                <a:gd name="connsiteY1" fmla="*/ 491312 h 1734324"/>
                <a:gd name="connsiteX2" fmla="*/ 1726563 w 2057706"/>
                <a:gd name="connsiteY2" fmla="*/ 986612 h 1734324"/>
                <a:gd name="connsiteX3" fmla="*/ 1936113 w 2057706"/>
                <a:gd name="connsiteY3" fmla="*/ 1377137 h 1734324"/>
                <a:gd name="connsiteX4" fmla="*/ 1364613 w 2057706"/>
                <a:gd name="connsiteY4" fmla="*/ 1415237 h 1734324"/>
                <a:gd name="connsiteX5" fmla="*/ 1012188 w 2057706"/>
                <a:gd name="connsiteY5" fmla="*/ 1729562 h 1734324"/>
                <a:gd name="connsiteX6" fmla="*/ 574038 w 2057706"/>
                <a:gd name="connsiteY6" fmla="*/ 1443812 h 1734324"/>
                <a:gd name="connsiteX7" fmla="*/ 164463 w 2057706"/>
                <a:gd name="connsiteY7" fmla="*/ 1339037 h 1734324"/>
                <a:gd name="connsiteX8" fmla="*/ 402588 w 2057706"/>
                <a:gd name="connsiteY8" fmla="*/ 853262 h 1734324"/>
                <a:gd name="connsiteX0" fmla="*/ 402588 w 2057706"/>
                <a:gd name="connsiteY0" fmla="*/ 853262 h 1734324"/>
                <a:gd name="connsiteX1" fmla="*/ 1374138 w 2057706"/>
                <a:gd name="connsiteY1" fmla="*/ 491312 h 1734324"/>
                <a:gd name="connsiteX2" fmla="*/ 1726563 w 2057706"/>
                <a:gd name="connsiteY2" fmla="*/ 986612 h 1734324"/>
                <a:gd name="connsiteX3" fmla="*/ 1364613 w 2057706"/>
                <a:gd name="connsiteY3" fmla="*/ 1415237 h 1734324"/>
                <a:gd name="connsiteX4" fmla="*/ 1012188 w 2057706"/>
                <a:gd name="connsiteY4" fmla="*/ 1729562 h 1734324"/>
                <a:gd name="connsiteX5" fmla="*/ 574038 w 2057706"/>
                <a:gd name="connsiteY5" fmla="*/ 1443812 h 1734324"/>
                <a:gd name="connsiteX6" fmla="*/ 164463 w 2057706"/>
                <a:gd name="connsiteY6" fmla="*/ 1339037 h 1734324"/>
                <a:gd name="connsiteX7" fmla="*/ 402588 w 2057706"/>
                <a:gd name="connsiteY7" fmla="*/ 853262 h 1734324"/>
                <a:gd name="connsiteX0" fmla="*/ 402588 w 2307420"/>
                <a:gd name="connsiteY0" fmla="*/ 853262 h 1734324"/>
                <a:gd name="connsiteX1" fmla="*/ 1374138 w 2307420"/>
                <a:gd name="connsiteY1" fmla="*/ 491312 h 1734324"/>
                <a:gd name="connsiteX2" fmla="*/ 1726563 w 2307420"/>
                <a:gd name="connsiteY2" fmla="*/ 986612 h 1734324"/>
                <a:gd name="connsiteX3" fmla="*/ 1364613 w 2307420"/>
                <a:gd name="connsiteY3" fmla="*/ 1415237 h 1734324"/>
                <a:gd name="connsiteX4" fmla="*/ 1012188 w 2307420"/>
                <a:gd name="connsiteY4" fmla="*/ 1729562 h 1734324"/>
                <a:gd name="connsiteX5" fmla="*/ 574038 w 2307420"/>
                <a:gd name="connsiteY5" fmla="*/ 1443812 h 1734324"/>
                <a:gd name="connsiteX6" fmla="*/ 164463 w 2307420"/>
                <a:gd name="connsiteY6" fmla="*/ 1339037 h 1734324"/>
                <a:gd name="connsiteX7" fmla="*/ 402588 w 2307420"/>
                <a:gd name="connsiteY7" fmla="*/ 853262 h 1734324"/>
                <a:gd name="connsiteX0" fmla="*/ 402588 w 2307420"/>
                <a:gd name="connsiteY0" fmla="*/ 853262 h 1734324"/>
                <a:gd name="connsiteX1" fmla="*/ 1374138 w 2307420"/>
                <a:gd name="connsiteY1" fmla="*/ 491312 h 1734324"/>
                <a:gd name="connsiteX2" fmla="*/ 1726563 w 2307420"/>
                <a:gd name="connsiteY2" fmla="*/ 986612 h 1734324"/>
                <a:gd name="connsiteX3" fmla="*/ 1364613 w 2307420"/>
                <a:gd name="connsiteY3" fmla="*/ 1415237 h 1734324"/>
                <a:gd name="connsiteX4" fmla="*/ 1012188 w 2307420"/>
                <a:gd name="connsiteY4" fmla="*/ 1729562 h 1734324"/>
                <a:gd name="connsiteX5" fmla="*/ 574038 w 2307420"/>
                <a:gd name="connsiteY5" fmla="*/ 1443812 h 1734324"/>
                <a:gd name="connsiteX6" fmla="*/ 164463 w 2307420"/>
                <a:gd name="connsiteY6" fmla="*/ 1339037 h 1734324"/>
                <a:gd name="connsiteX7" fmla="*/ 402588 w 2307420"/>
                <a:gd name="connsiteY7" fmla="*/ 853262 h 1734324"/>
                <a:gd name="connsiteX0" fmla="*/ 402588 w 2307420"/>
                <a:gd name="connsiteY0" fmla="*/ 853262 h 1571924"/>
                <a:gd name="connsiteX1" fmla="*/ 1374138 w 2307420"/>
                <a:gd name="connsiteY1" fmla="*/ 491312 h 1571924"/>
                <a:gd name="connsiteX2" fmla="*/ 1726563 w 2307420"/>
                <a:gd name="connsiteY2" fmla="*/ 986612 h 1571924"/>
                <a:gd name="connsiteX3" fmla="*/ 1364613 w 2307420"/>
                <a:gd name="connsiteY3" fmla="*/ 1415237 h 1571924"/>
                <a:gd name="connsiteX4" fmla="*/ 574038 w 2307420"/>
                <a:gd name="connsiteY4" fmla="*/ 1443812 h 1571924"/>
                <a:gd name="connsiteX5" fmla="*/ 164463 w 2307420"/>
                <a:gd name="connsiteY5" fmla="*/ 1339037 h 1571924"/>
                <a:gd name="connsiteX6" fmla="*/ 402588 w 2307420"/>
                <a:gd name="connsiteY6" fmla="*/ 853262 h 1571924"/>
                <a:gd name="connsiteX0" fmla="*/ 402588 w 2307420"/>
                <a:gd name="connsiteY0" fmla="*/ 853262 h 1991975"/>
                <a:gd name="connsiteX1" fmla="*/ 1374138 w 2307420"/>
                <a:gd name="connsiteY1" fmla="*/ 491312 h 1991975"/>
                <a:gd name="connsiteX2" fmla="*/ 1726563 w 2307420"/>
                <a:gd name="connsiteY2" fmla="*/ 986612 h 1991975"/>
                <a:gd name="connsiteX3" fmla="*/ 1364613 w 2307420"/>
                <a:gd name="connsiteY3" fmla="*/ 1415237 h 1991975"/>
                <a:gd name="connsiteX4" fmla="*/ 574038 w 2307420"/>
                <a:gd name="connsiteY4" fmla="*/ 1443812 h 1991975"/>
                <a:gd name="connsiteX5" fmla="*/ 164463 w 2307420"/>
                <a:gd name="connsiteY5" fmla="*/ 1339037 h 1991975"/>
                <a:gd name="connsiteX6" fmla="*/ 402588 w 2307420"/>
                <a:gd name="connsiteY6" fmla="*/ 853262 h 1991975"/>
                <a:gd name="connsiteX0" fmla="*/ 402588 w 2307420"/>
                <a:gd name="connsiteY0" fmla="*/ 853262 h 1991975"/>
                <a:gd name="connsiteX1" fmla="*/ 1374138 w 2307420"/>
                <a:gd name="connsiteY1" fmla="*/ 491312 h 1991975"/>
                <a:gd name="connsiteX2" fmla="*/ 1726563 w 2307420"/>
                <a:gd name="connsiteY2" fmla="*/ 986612 h 1991975"/>
                <a:gd name="connsiteX3" fmla="*/ 1364613 w 2307420"/>
                <a:gd name="connsiteY3" fmla="*/ 1415237 h 1991975"/>
                <a:gd name="connsiteX4" fmla="*/ 574038 w 2307420"/>
                <a:gd name="connsiteY4" fmla="*/ 1443812 h 1991975"/>
                <a:gd name="connsiteX5" fmla="*/ 164463 w 2307420"/>
                <a:gd name="connsiteY5" fmla="*/ 1339037 h 1991975"/>
                <a:gd name="connsiteX6" fmla="*/ 402588 w 2307420"/>
                <a:gd name="connsiteY6" fmla="*/ 853262 h 1991975"/>
                <a:gd name="connsiteX0" fmla="*/ 133350 w 2038182"/>
                <a:gd name="connsiteY0" fmla="*/ 853262 h 1991975"/>
                <a:gd name="connsiteX1" fmla="*/ 1104900 w 2038182"/>
                <a:gd name="connsiteY1" fmla="*/ 491312 h 1991975"/>
                <a:gd name="connsiteX2" fmla="*/ 1457325 w 2038182"/>
                <a:gd name="connsiteY2" fmla="*/ 986612 h 1991975"/>
                <a:gd name="connsiteX3" fmla="*/ 1095375 w 2038182"/>
                <a:gd name="connsiteY3" fmla="*/ 1415237 h 1991975"/>
                <a:gd name="connsiteX4" fmla="*/ 304800 w 2038182"/>
                <a:gd name="connsiteY4" fmla="*/ 1443812 h 1991975"/>
                <a:gd name="connsiteX5" fmla="*/ 133350 w 2038182"/>
                <a:gd name="connsiteY5" fmla="*/ 853262 h 1991975"/>
                <a:gd name="connsiteX0" fmla="*/ 532763 w 2437595"/>
                <a:gd name="connsiteY0" fmla="*/ 853262 h 1991975"/>
                <a:gd name="connsiteX1" fmla="*/ 1504313 w 2437595"/>
                <a:gd name="connsiteY1" fmla="*/ 491312 h 1991975"/>
                <a:gd name="connsiteX2" fmla="*/ 1856738 w 2437595"/>
                <a:gd name="connsiteY2" fmla="*/ 986612 h 1991975"/>
                <a:gd name="connsiteX3" fmla="*/ 1494788 w 2437595"/>
                <a:gd name="connsiteY3" fmla="*/ 1415237 h 1991975"/>
                <a:gd name="connsiteX4" fmla="*/ 704213 w 2437595"/>
                <a:gd name="connsiteY4" fmla="*/ 1443812 h 1991975"/>
                <a:gd name="connsiteX5" fmla="*/ 532763 w 2437595"/>
                <a:gd name="connsiteY5" fmla="*/ 853262 h 1991975"/>
                <a:gd name="connsiteX0" fmla="*/ 532763 w 2437595"/>
                <a:gd name="connsiteY0" fmla="*/ 853262 h 1991975"/>
                <a:gd name="connsiteX1" fmla="*/ 1504313 w 2437595"/>
                <a:gd name="connsiteY1" fmla="*/ 491312 h 1991975"/>
                <a:gd name="connsiteX2" fmla="*/ 1856738 w 2437595"/>
                <a:gd name="connsiteY2" fmla="*/ 986612 h 1991975"/>
                <a:gd name="connsiteX3" fmla="*/ 1494788 w 2437595"/>
                <a:gd name="connsiteY3" fmla="*/ 1415237 h 1991975"/>
                <a:gd name="connsiteX4" fmla="*/ 704213 w 2437595"/>
                <a:gd name="connsiteY4" fmla="*/ 1443812 h 1991975"/>
                <a:gd name="connsiteX5" fmla="*/ 532763 w 2437595"/>
                <a:gd name="connsiteY5" fmla="*/ 853262 h 1991975"/>
                <a:gd name="connsiteX0" fmla="*/ 346067 w 2250899"/>
                <a:gd name="connsiteY0" fmla="*/ 853262 h 1991975"/>
                <a:gd name="connsiteX1" fmla="*/ 1317617 w 2250899"/>
                <a:gd name="connsiteY1" fmla="*/ 491312 h 1991975"/>
                <a:gd name="connsiteX2" fmla="*/ 1670042 w 2250899"/>
                <a:gd name="connsiteY2" fmla="*/ 986612 h 1991975"/>
                <a:gd name="connsiteX3" fmla="*/ 1308092 w 2250899"/>
                <a:gd name="connsiteY3" fmla="*/ 1415237 h 1991975"/>
                <a:gd name="connsiteX4" fmla="*/ 517517 w 2250899"/>
                <a:gd name="connsiteY4" fmla="*/ 1443812 h 1991975"/>
                <a:gd name="connsiteX5" fmla="*/ 346067 w 2250899"/>
                <a:gd name="connsiteY5" fmla="*/ 853262 h 1991975"/>
                <a:gd name="connsiteX0" fmla="*/ 346067 w 2250899"/>
                <a:gd name="connsiteY0" fmla="*/ 853262 h 1991975"/>
                <a:gd name="connsiteX1" fmla="*/ 1317617 w 2250899"/>
                <a:gd name="connsiteY1" fmla="*/ 491312 h 1991975"/>
                <a:gd name="connsiteX2" fmla="*/ 1670042 w 2250899"/>
                <a:gd name="connsiteY2" fmla="*/ 986612 h 1991975"/>
                <a:gd name="connsiteX3" fmla="*/ 1308092 w 2250899"/>
                <a:gd name="connsiteY3" fmla="*/ 1415237 h 1991975"/>
                <a:gd name="connsiteX4" fmla="*/ 517517 w 2250899"/>
                <a:gd name="connsiteY4" fmla="*/ 1443812 h 1991975"/>
                <a:gd name="connsiteX5" fmla="*/ 346067 w 2250899"/>
                <a:gd name="connsiteY5" fmla="*/ 853262 h 1991975"/>
                <a:gd name="connsiteX0" fmla="*/ 346067 w 2250899"/>
                <a:gd name="connsiteY0" fmla="*/ 853262 h 1991975"/>
                <a:gd name="connsiteX1" fmla="*/ 1317617 w 2250899"/>
                <a:gd name="connsiteY1" fmla="*/ 491312 h 1991975"/>
                <a:gd name="connsiteX2" fmla="*/ 1670042 w 2250899"/>
                <a:gd name="connsiteY2" fmla="*/ 986612 h 1991975"/>
                <a:gd name="connsiteX3" fmla="*/ 1308092 w 2250899"/>
                <a:gd name="connsiteY3" fmla="*/ 1415237 h 1991975"/>
                <a:gd name="connsiteX4" fmla="*/ 517517 w 2250899"/>
                <a:gd name="connsiteY4" fmla="*/ 1443812 h 1991975"/>
                <a:gd name="connsiteX5" fmla="*/ 346067 w 2250899"/>
                <a:gd name="connsiteY5" fmla="*/ 853262 h 1991975"/>
                <a:gd name="connsiteX0" fmla="*/ 346067 w 2250899"/>
                <a:gd name="connsiteY0" fmla="*/ 853262 h 1923866"/>
                <a:gd name="connsiteX1" fmla="*/ 1317617 w 2250899"/>
                <a:gd name="connsiteY1" fmla="*/ 491312 h 1923866"/>
                <a:gd name="connsiteX2" fmla="*/ 1670042 w 2250899"/>
                <a:gd name="connsiteY2" fmla="*/ 986612 h 1923866"/>
                <a:gd name="connsiteX3" fmla="*/ 1308092 w 2250899"/>
                <a:gd name="connsiteY3" fmla="*/ 1415237 h 1923866"/>
                <a:gd name="connsiteX4" fmla="*/ 517517 w 2250899"/>
                <a:gd name="connsiteY4" fmla="*/ 1443812 h 1923866"/>
                <a:gd name="connsiteX5" fmla="*/ 346067 w 2250899"/>
                <a:gd name="connsiteY5" fmla="*/ 853262 h 1923866"/>
                <a:gd name="connsiteX0" fmla="*/ 346067 w 2250899"/>
                <a:gd name="connsiteY0" fmla="*/ 853262 h 1923866"/>
                <a:gd name="connsiteX1" fmla="*/ 1317617 w 2250899"/>
                <a:gd name="connsiteY1" fmla="*/ 491312 h 1923866"/>
                <a:gd name="connsiteX2" fmla="*/ 1670042 w 2250899"/>
                <a:gd name="connsiteY2" fmla="*/ 986612 h 1923866"/>
                <a:gd name="connsiteX3" fmla="*/ 1308092 w 2250899"/>
                <a:gd name="connsiteY3" fmla="*/ 1415237 h 1923866"/>
                <a:gd name="connsiteX4" fmla="*/ 517517 w 2250899"/>
                <a:gd name="connsiteY4" fmla="*/ 1443812 h 1923866"/>
                <a:gd name="connsiteX5" fmla="*/ 346067 w 2250899"/>
                <a:gd name="connsiteY5" fmla="*/ 853262 h 1923866"/>
                <a:gd name="connsiteX0" fmla="*/ 463220 w 2368052"/>
                <a:gd name="connsiteY0" fmla="*/ 853262 h 1923866"/>
                <a:gd name="connsiteX1" fmla="*/ 1434770 w 2368052"/>
                <a:gd name="connsiteY1" fmla="*/ 491312 h 1923866"/>
                <a:gd name="connsiteX2" fmla="*/ 1787195 w 2368052"/>
                <a:gd name="connsiteY2" fmla="*/ 986612 h 1923866"/>
                <a:gd name="connsiteX3" fmla="*/ 1425245 w 2368052"/>
                <a:gd name="connsiteY3" fmla="*/ 1415237 h 1923866"/>
                <a:gd name="connsiteX4" fmla="*/ 634670 w 2368052"/>
                <a:gd name="connsiteY4" fmla="*/ 1443812 h 1923866"/>
                <a:gd name="connsiteX5" fmla="*/ 463220 w 2368052"/>
                <a:gd name="connsiteY5" fmla="*/ 853262 h 1923866"/>
                <a:gd name="connsiteX0" fmla="*/ 463220 w 2368052"/>
                <a:gd name="connsiteY0" fmla="*/ 853262 h 1923866"/>
                <a:gd name="connsiteX1" fmla="*/ 1434770 w 2368052"/>
                <a:gd name="connsiteY1" fmla="*/ 491312 h 1923866"/>
                <a:gd name="connsiteX2" fmla="*/ 1787195 w 2368052"/>
                <a:gd name="connsiteY2" fmla="*/ 986612 h 1923866"/>
                <a:gd name="connsiteX3" fmla="*/ 1425245 w 2368052"/>
                <a:gd name="connsiteY3" fmla="*/ 1415237 h 1923866"/>
                <a:gd name="connsiteX4" fmla="*/ 634670 w 2368052"/>
                <a:gd name="connsiteY4" fmla="*/ 1443812 h 1923866"/>
                <a:gd name="connsiteX5" fmla="*/ 463220 w 2368052"/>
                <a:gd name="connsiteY5" fmla="*/ 853262 h 1923866"/>
                <a:gd name="connsiteX0" fmla="*/ 463220 w 2368052"/>
                <a:gd name="connsiteY0" fmla="*/ 750857 h 1821461"/>
                <a:gd name="connsiteX1" fmla="*/ 1434770 w 2368052"/>
                <a:gd name="connsiteY1" fmla="*/ 388907 h 1821461"/>
                <a:gd name="connsiteX2" fmla="*/ 1787195 w 2368052"/>
                <a:gd name="connsiteY2" fmla="*/ 884207 h 1821461"/>
                <a:gd name="connsiteX3" fmla="*/ 1425245 w 2368052"/>
                <a:gd name="connsiteY3" fmla="*/ 1312832 h 1821461"/>
                <a:gd name="connsiteX4" fmla="*/ 634670 w 2368052"/>
                <a:gd name="connsiteY4" fmla="*/ 1341407 h 1821461"/>
                <a:gd name="connsiteX5" fmla="*/ 463220 w 2368052"/>
                <a:gd name="connsiteY5" fmla="*/ 750857 h 1821461"/>
                <a:gd name="connsiteX0" fmla="*/ 463220 w 2368052"/>
                <a:gd name="connsiteY0" fmla="*/ 824680 h 1895284"/>
                <a:gd name="connsiteX1" fmla="*/ 1434770 w 2368052"/>
                <a:gd name="connsiteY1" fmla="*/ 462730 h 1895284"/>
                <a:gd name="connsiteX2" fmla="*/ 1787195 w 2368052"/>
                <a:gd name="connsiteY2" fmla="*/ 958030 h 1895284"/>
                <a:gd name="connsiteX3" fmla="*/ 1425245 w 2368052"/>
                <a:gd name="connsiteY3" fmla="*/ 1386655 h 1895284"/>
                <a:gd name="connsiteX4" fmla="*/ 634670 w 2368052"/>
                <a:gd name="connsiteY4" fmla="*/ 1415230 h 1895284"/>
                <a:gd name="connsiteX5" fmla="*/ 463220 w 2368052"/>
                <a:gd name="connsiteY5" fmla="*/ 824680 h 1895284"/>
                <a:gd name="connsiteX0" fmla="*/ 463220 w 2368052"/>
                <a:gd name="connsiteY0" fmla="*/ 824680 h 1895284"/>
                <a:gd name="connsiteX1" fmla="*/ 1434770 w 2368052"/>
                <a:gd name="connsiteY1" fmla="*/ 462730 h 1895284"/>
                <a:gd name="connsiteX2" fmla="*/ 1787195 w 2368052"/>
                <a:gd name="connsiteY2" fmla="*/ 958030 h 1895284"/>
                <a:gd name="connsiteX3" fmla="*/ 1425245 w 2368052"/>
                <a:gd name="connsiteY3" fmla="*/ 1386655 h 1895284"/>
                <a:gd name="connsiteX4" fmla="*/ 634670 w 2368052"/>
                <a:gd name="connsiteY4" fmla="*/ 1415230 h 1895284"/>
                <a:gd name="connsiteX5" fmla="*/ 463220 w 2368052"/>
                <a:gd name="connsiteY5" fmla="*/ 824680 h 1895284"/>
                <a:gd name="connsiteX0" fmla="*/ 463220 w 2368052"/>
                <a:gd name="connsiteY0" fmla="*/ 824680 h 1895284"/>
                <a:gd name="connsiteX1" fmla="*/ 1434770 w 2368052"/>
                <a:gd name="connsiteY1" fmla="*/ 462730 h 1895284"/>
                <a:gd name="connsiteX2" fmla="*/ 1787195 w 2368052"/>
                <a:gd name="connsiteY2" fmla="*/ 958030 h 1895284"/>
                <a:gd name="connsiteX3" fmla="*/ 1425245 w 2368052"/>
                <a:gd name="connsiteY3" fmla="*/ 1386655 h 1895284"/>
                <a:gd name="connsiteX4" fmla="*/ 634670 w 2368052"/>
                <a:gd name="connsiteY4" fmla="*/ 1415230 h 1895284"/>
                <a:gd name="connsiteX5" fmla="*/ 463220 w 2368052"/>
                <a:gd name="connsiteY5" fmla="*/ 824680 h 1895284"/>
                <a:gd name="connsiteX0" fmla="*/ 463220 w 2339462"/>
                <a:gd name="connsiteY0" fmla="*/ 824680 h 1895284"/>
                <a:gd name="connsiteX1" fmla="*/ 1434770 w 2339462"/>
                <a:gd name="connsiteY1" fmla="*/ 462730 h 1895284"/>
                <a:gd name="connsiteX2" fmla="*/ 1787195 w 2339462"/>
                <a:gd name="connsiteY2" fmla="*/ 958030 h 1895284"/>
                <a:gd name="connsiteX3" fmla="*/ 1425245 w 2339462"/>
                <a:gd name="connsiteY3" fmla="*/ 1386655 h 1895284"/>
                <a:gd name="connsiteX4" fmla="*/ 634670 w 2339462"/>
                <a:gd name="connsiteY4" fmla="*/ 1415230 h 1895284"/>
                <a:gd name="connsiteX5" fmla="*/ 463220 w 2339462"/>
                <a:gd name="connsiteY5" fmla="*/ 824680 h 1895284"/>
                <a:gd name="connsiteX0" fmla="*/ 463220 w 2489493"/>
                <a:gd name="connsiteY0" fmla="*/ 824680 h 1895284"/>
                <a:gd name="connsiteX1" fmla="*/ 1434770 w 2489493"/>
                <a:gd name="connsiteY1" fmla="*/ 462730 h 1895284"/>
                <a:gd name="connsiteX2" fmla="*/ 1937226 w 2489493"/>
                <a:gd name="connsiteY2" fmla="*/ 888969 h 1895284"/>
                <a:gd name="connsiteX3" fmla="*/ 1425245 w 2489493"/>
                <a:gd name="connsiteY3" fmla="*/ 1386655 h 1895284"/>
                <a:gd name="connsiteX4" fmla="*/ 634670 w 2489493"/>
                <a:gd name="connsiteY4" fmla="*/ 1415230 h 1895284"/>
                <a:gd name="connsiteX5" fmla="*/ 463220 w 2489493"/>
                <a:gd name="connsiteY5" fmla="*/ 824680 h 1895284"/>
                <a:gd name="connsiteX0" fmla="*/ 463220 w 2489493"/>
                <a:gd name="connsiteY0" fmla="*/ 824680 h 1895284"/>
                <a:gd name="connsiteX1" fmla="*/ 1434770 w 2489493"/>
                <a:gd name="connsiteY1" fmla="*/ 462730 h 1895284"/>
                <a:gd name="connsiteX2" fmla="*/ 1937226 w 2489493"/>
                <a:gd name="connsiteY2" fmla="*/ 888969 h 1895284"/>
                <a:gd name="connsiteX3" fmla="*/ 1425245 w 2489493"/>
                <a:gd name="connsiteY3" fmla="*/ 1386655 h 1895284"/>
                <a:gd name="connsiteX4" fmla="*/ 634670 w 2489493"/>
                <a:gd name="connsiteY4" fmla="*/ 1415230 h 1895284"/>
                <a:gd name="connsiteX5" fmla="*/ 463220 w 2489493"/>
                <a:gd name="connsiteY5" fmla="*/ 824680 h 1895284"/>
                <a:gd name="connsiteX0" fmla="*/ 463220 w 2489493"/>
                <a:gd name="connsiteY0" fmla="*/ 824680 h 1895284"/>
                <a:gd name="connsiteX1" fmla="*/ 1434770 w 2489493"/>
                <a:gd name="connsiteY1" fmla="*/ 462730 h 1895284"/>
                <a:gd name="connsiteX2" fmla="*/ 1937226 w 2489493"/>
                <a:gd name="connsiteY2" fmla="*/ 888969 h 1895284"/>
                <a:gd name="connsiteX3" fmla="*/ 1425245 w 2489493"/>
                <a:gd name="connsiteY3" fmla="*/ 1386655 h 1895284"/>
                <a:gd name="connsiteX4" fmla="*/ 634670 w 2489493"/>
                <a:gd name="connsiteY4" fmla="*/ 1415230 h 1895284"/>
                <a:gd name="connsiteX5" fmla="*/ 463220 w 2489493"/>
                <a:gd name="connsiteY5" fmla="*/ 824680 h 1895284"/>
                <a:gd name="connsiteX0" fmla="*/ 463220 w 2489493"/>
                <a:gd name="connsiteY0" fmla="*/ 824680 h 1895284"/>
                <a:gd name="connsiteX1" fmla="*/ 1434770 w 2489493"/>
                <a:gd name="connsiteY1" fmla="*/ 462730 h 1895284"/>
                <a:gd name="connsiteX2" fmla="*/ 1937226 w 2489493"/>
                <a:gd name="connsiteY2" fmla="*/ 888969 h 1895284"/>
                <a:gd name="connsiteX3" fmla="*/ 1425245 w 2489493"/>
                <a:gd name="connsiteY3" fmla="*/ 1386655 h 1895284"/>
                <a:gd name="connsiteX4" fmla="*/ 634670 w 2489493"/>
                <a:gd name="connsiteY4" fmla="*/ 1415230 h 1895284"/>
                <a:gd name="connsiteX5" fmla="*/ 463220 w 2489493"/>
                <a:gd name="connsiteY5" fmla="*/ 824680 h 1895284"/>
                <a:gd name="connsiteX0" fmla="*/ 463220 w 2489493"/>
                <a:gd name="connsiteY0" fmla="*/ 824680 h 1895284"/>
                <a:gd name="connsiteX1" fmla="*/ 1434770 w 2489493"/>
                <a:gd name="connsiteY1" fmla="*/ 462730 h 1895284"/>
                <a:gd name="connsiteX2" fmla="*/ 1937226 w 2489493"/>
                <a:gd name="connsiteY2" fmla="*/ 888969 h 1895284"/>
                <a:gd name="connsiteX3" fmla="*/ 1425245 w 2489493"/>
                <a:gd name="connsiteY3" fmla="*/ 1386655 h 1895284"/>
                <a:gd name="connsiteX4" fmla="*/ 634670 w 2489493"/>
                <a:gd name="connsiteY4" fmla="*/ 1415230 h 1895284"/>
                <a:gd name="connsiteX5" fmla="*/ 463220 w 2489493"/>
                <a:gd name="connsiteY5" fmla="*/ 824680 h 1895284"/>
                <a:gd name="connsiteX0" fmla="*/ 463220 w 2489493"/>
                <a:gd name="connsiteY0" fmla="*/ 824680 h 1848449"/>
                <a:gd name="connsiteX1" fmla="*/ 1434770 w 2489493"/>
                <a:gd name="connsiteY1" fmla="*/ 462730 h 1848449"/>
                <a:gd name="connsiteX2" fmla="*/ 1937226 w 2489493"/>
                <a:gd name="connsiteY2" fmla="*/ 888969 h 1848449"/>
                <a:gd name="connsiteX3" fmla="*/ 1425245 w 2489493"/>
                <a:gd name="connsiteY3" fmla="*/ 1386655 h 1848449"/>
                <a:gd name="connsiteX4" fmla="*/ 634670 w 2489493"/>
                <a:gd name="connsiteY4" fmla="*/ 1415230 h 1848449"/>
                <a:gd name="connsiteX5" fmla="*/ 463220 w 2489493"/>
                <a:gd name="connsiteY5" fmla="*/ 824680 h 1848449"/>
                <a:gd name="connsiteX0" fmla="*/ 463220 w 2489493"/>
                <a:gd name="connsiteY0" fmla="*/ 824680 h 1832252"/>
                <a:gd name="connsiteX1" fmla="*/ 1434770 w 2489493"/>
                <a:gd name="connsiteY1" fmla="*/ 462730 h 1832252"/>
                <a:gd name="connsiteX2" fmla="*/ 1937226 w 2489493"/>
                <a:gd name="connsiteY2" fmla="*/ 888969 h 1832252"/>
                <a:gd name="connsiteX3" fmla="*/ 1425245 w 2489493"/>
                <a:gd name="connsiteY3" fmla="*/ 1386655 h 1832252"/>
                <a:gd name="connsiteX4" fmla="*/ 634670 w 2489493"/>
                <a:gd name="connsiteY4" fmla="*/ 1415230 h 1832252"/>
                <a:gd name="connsiteX5" fmla="*/ 463220 w 2489493"/>
                <a:gd name="connsiteY5" fmla="*/ 824680 h 1832252"/>
                <a:gd name="connsiteX0" fmla="*/ 463220 w 2489493"/>
                <a:gd name="connsiteY0" fmla="*/ 824680 h 1832252"/>
                <a:gd name="connsiteX1" fmla="*/ 1434770 w 2489493"/>
                <a:gd name="connsiteY1" fmla="*/ 462730 h 1832252"/>
                <a:gd name="connsiteX2" fmla="*/ 1937226 w 2489493"/>
                <a:gd name="connsiteY2" fmla="*/ 888969 h 1832252"/>
                <a:gd name="connsiteX3" fmla="*/ 1425245 w 2489493"/>
                <a:gd name="connsiteY3" fmla="*/ 1386655 h 1832252"/>
                <a:gd name="connsiteX4" fmla="*/ 634670 w 2489493"/>
                <a:gd name="connsiteY4" fmla="*/ 1415230 h 1832252"/>
                <a:gd name="connsiteX5" fmla="*/ 463220 w 2489493"/>
                <a:gd name="connsiteY5" fmla="*/ 824680 h 1832252"/>
                <a:gd name="connsiteX0" fmla="*/ 463220 w 2489493"/>
                <a:gd name="connsiteY0" fmla="*/ 824680 h 1832252"/>
                <a:gd name="connsiteX1" fmla="*/ 1434770 w 2489493"/>
                <a:gd name="connsiteY1" fmla="*/ 462730 h 1832252"/>
                <a:gd name="connsiteX2" fmla="*/ 1937226 w 2489493"/>
                <a:gd name="connsiteY2" fmla="*/ 888969 h 1832252"/>
                <a:gd name="connsiteX3" fmla="*/ 1425245 w 2489493"/>
                <a:gd name="connsiteY3" fmla="*/ 1386655 h 1832252"/>
                <a:gd name="connsiteX4" fmla="*/ 634670 w 2489493"/>
                <a:gd name="connsiteY4" fmla="*/ 1415230 h 1832252"/>
                <a:gd name="connsiteX5" fmla="*/ 463220 w 2489493"/>
                <a:gd name="connsiteY5" fmla="*/ 824680 h 183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493" h="1832252">
                  <a:moveTo>
                    <a:pt x="463220" y="824680"/>
                  </a:moveTo>
                  <a:cubicBezTo>
                    <a:pt x="454331" y="156710"/>
                    <a:pt x="1209806" y="0"/>
                    <a:pt x="1434770" y="462730"/>
                  </a:cubicBezTo>
                  <a:cubicBezTo>
                    <a:pt x="1900667" y="361628"/>
                    <a:pt x="2038306" y="598955"/>
                    <a:pt x="1937226" y="888969"/>
                  </a:cubicBezTo>
                  <a:cubicBezTo>
                    <a:pt x="2489493" y="1233456"/>
                    <a:pt x="1655256" y="1734793"/>
                    <a:pt x="1425245" y="1386655"/>
                  </a:cubicBezTo>
                  <a:cubicBezTo>
                    <a:pt x="1427930" y="1783837"/>
                    <a:pt x="783251" y="1832252"/>
                    <a:pt x="634670" y="1415230"/>
                  </a:cubicBezTo>
                  <a:cubicBezTo>
                    <a:pt x="0" y="1426343"/>
                    <a:pt x="83654" y="860088"/>
                    <a:pt x="463220" y="824680"/>
                  </a:cubicBezTo>
                  <a:close/>
                </a:path>
              </a:pathLst>
            </a:custGeom>
            <a:grpFill/>
            <a:ln w="76200" cap="flat" cmpd="sng" algn="ctr">
              <a:solidFill>
                <a:srgbClr val="FFFFFF">
                  <a:lumMod val="75000"/>
                </a:srgbClr>
              </a:solidFill>
              <a:prstDash val="solid"/>
            </a:ln>
            <a:effectLst/>
          </p:spPr>
          <p:txBody>
            <a:bodyPr anchor="ctr"/>
            <a:lstStyle/>
            <a:p>
              <a:pPr algn="ctr" defTabSz="702062">
                <a:defRPr/>
              </a:pPr>
              <a:endParaRPr lang="en-US" sz="845" kern="0">
                <a:cs typeface="Tahoma" pitchFamily="34" charset="0"/>
              </a:endParaRPr>
            </a:p>
          </p:txBody>
        </p:sp>
        <p:sp>
          <p:nvSpPr>
            <p:cNvPr id="95" name="Oval 375">
              <a:extLst>
                <a:ext uri="{FF2B5EF4-FFF2-40B4-BE49-F238E27FC236}">
                  <a16:creationId xmlns:a16="http://schemas.microsoft.com/office/drawing/2014/main" id="{93E7D1D2-A861-4CE6-B751-795CEC7E38AD}"/>
                </a:ext>
              </a:extLst>
            </p:cNvPr>
            <p:cNvSpPr/>
            <p:nvPr/>
          </p:nvSpPr>
          <p:spPr bwMode="auto">
            <a:xfrm>
              <a:off x="5472120" y="2057361"/>
              <a:ext cx="200313" cy="200313"/>
            </a:xfrm>
            <a:prstGeom prst="ellipse">
              <a:avLst/>
            </a:prstGeom>
            <a:grpFill/>
            <a:ln w="76200" cap="flat" cmpd="sng" algn="ctr">
              <a:solidFill>
                <a:srgbClr val="FFFFFF"/>
              </a:solidFill>
              <a:prstDash val="solid"/>
            </a:ln>
            <a:effectLst/>
          </p:spPr>
          <p:txBody>
            <a:bodyPr anchor="ctr"/>
            <a:lstStyle/>
            <a:p>
              <a:pPr algn="ctr" defTabSz="702062">
                <a:defRPr/>
              </a:pPr>
              <a:endParaRPr lang="en-US" sz="845" kern="0">
                <a:cs typeface="Tahoma" pitchFamily="34" charset="0"/>
              </a:endParaRPr>
            </a:p>
          </p:txBody>
        </p:sp>
      </p:grpSp>
      <p:grpSp>
        <p:nvGrpSpPr>
          <p:cNvPr id="96" name="Group 75">
            <a:extLst>
              <a:ext uri="{FF2B5EF4-FFF2-40B4-BE49-F238E27FC236}">
                <a16:creationId xmlns:a16="http://schemas.microsoft.com/office/drawing/2014/main" id="{122F4EB9-6E3C-47DA-A1DA-FBF84A0C55B8}"/>
              </a:ext>
            </a:extLst>
          </p:cNvPr>
          <p:cNvGrpSpPr>
            <a:grpSpLocks/>
          </p:cNvGrpSpPr>
          <p:nvPr/>
        </p:nvGrpSpPr>
        <p:grpSpPr bwMode="auto">
          <a:xfrm>
            <a:off x="7176980" y="2125998"/>
            <a:ext cx="379848" cy="291175"/>
            <a:chOff x="1241556" y="1538749"/>
            <a:chExt cx="720096" cy="706854"/>
          </a:xfrm>
        </p:grpSpPr>
        <p:grpSp>
          <p:nvGrpSpPr>
            <p:cNvPr id="97" name="Group 218">
              <a:extLst>
                <a:ext uri="{FF2B5EF4-FFF2-40B4-BE49-F238E27FC236}">
                  <a16:creationId xmlns:a16="http://schemas.microsoft.com/office/drawing/2014/main" id="{548E0447-7188-4D08-B1F9-1B2B405A83B9}"/>
                </a:ext>
              </a:extLst>
            </p:cNvPr>
            <p:cNvGrpSpPr/>
            <p:nvPr/>
          </p:nvGrpSpPr>
          <p:grpSpPr>
            <a:xfrm>
              <a:off x="1254799" y="1538749"/>
              <a:ext cx="706853" cy="706854"/>
              <a:chOff x="5292080" y="3717032"/>
              <a:chExt cx="1728192" cy="1728192"/>
            </a:xfrm>
            <a:solidFill>
              <a:srgbClr val="CF0072"/>
            </a:solidFill>
          </p:grpSpPr>
          <p:sp>
            <p:nvSpPr>
              <p:cNvPr id="99" name="Rounded Rectangle 380">
                <a:extLst>
                  <a:ext uri="{FF2B5EF4-FFF2-40B4-BE49-F238E27FC236}">
                    <a16:creationId xmlns:a16="http://schemas.microsoft.com/office/drawing/2014/main" id="{4FA1E4E0-38AE-4804-9174-BC72FC608A10}"/>
                  </a:ext>
                </a:extLst>
              </p:cNvPr>
              <p:cNvSpPr/>
              <p:nvPr/>
            </p:nvSpPr>
            <p:spPr>
              <a:xfrm>
                <a:off x="5292080" y="3717032"/>
                <a:ext cx="1728192" cy="1728192"/>
              </a:xfrm>
              <a:prstGeom prst="roundRect">
                <a:avLst/>
              </a:prstGeom>
              <a:solidFill>
                <a:srgbClr val="C00000"/>
              </a:solidFill>
              <a:ln w="28575" cap="flat" cmpd="sng" algn="ctr">
                <a:solidFill>
                  <a:srgbClr val="FFFFFF"/>
                </a:solidFill>
                <a:prstDash val="solid"/>
              </a:ln>
              <a:effectLst/>
            </p:spPr>
            <p:txBody>
              <a:bodyPr anchor="ctr"/>
              <a:lstStyle/>
              <a:p>
                <a:pPr algn="ctr" defTabSz="702062">
                  <a:defRPr/>
                </a:pPr>
                <a:endParaRPr lang="en-US" sz="845" kern="0">
                  <a:cs typeface="Tahoma" pitchFamily="34" charset="0"/>
                </a:endParaRPr>
              </a:p>
            </p:txBody>
          </p:sp>
          <p:sp>
            <p:nvSpPr>
              <p:cNvPr id="100" name="Hexagon 381">
                <a:extLst>
                  <a:ext uri="{FF2B5EF4-FFF2-40B4-BE49-F238E27FC236}">
                    <a16:creationId xmlns:a16="http://schemas.microsoft.com/office/drawing/2014/main" id="{3A386825-D7D9-488E-9B77-2DD49CB3AB07}"/>
                  </a:ext>
                </a:extLst>
              </p:cNvPr>
              <p:cNvSpPr/>
              <p:nvPr/>
            </p:nvSpPr>
            <p:spPr>
              <a:xfrm>
                <a:off x="5655001" y="4149080"/>
                <a:ext cx="1002351" cy="864096"/>
              </a:xfrm>
              <a:prstGeom prst="hexagon">
                <a:avLst/>
              </a:prstGeom>
              <a:solidFill>
                <a:srgbClr val="C00000"/>
              </a:solidFill>
              <a:ln w="28575" cap="flat" cmpd="sng" algn="ctr">
                <a:solidFill>
                  <a:srgbClr val="FFFFFF"/>
                </a:solidFill>
                <a:prstDash val="solid"/>
              </a:ln>
              <a:effectLst/>
            </p:spPr>
            <p:txBody>
              <a:bodyPr anchor="ctr"/>
              <a:lstStyle/>
              <a:p>
                <a:pPr algn="ctr" defTabSz="702062">
                  <a:defRPr/>
                </a:pPr>
                <a:endParaRPr lang="en-US" sz="845" kern="0">
                  <a:cs typeface="Tahoma" pitchFamily="34" charset="0"/>
                </a:endParaRPr>
              </a:p>
            </p:txBody>
          </p:sp>
          <p:cxnSp>
            <p:nvCxnSpPr>
              <p:cNvPr id="101" name="Straight Connector 382">
                <a:extLst>
                  <a:ext uri="{FF2B5EF4-FFF2-40B4-BE49-F238E27FC236}">
                    <a16:creationId xmlns:a16="http://schemas.microsoft.com/office/drawing/2014/main" id="{C73F55A7-F7F8-4007-B371-297D599FC95E}"/>
                  </a:ext>
                </a:extLst>
              </p:cNvPr>
              <p:cNvCxnSpPr>
                <a:stCxn id="100" idx="0"/>
                <a:endCxn id="99" idx="3"/>
              </p:cNvCxnSpPr>
              <p:nvPr/>
            </p:nvCxnSpPr>
            <p:spPr>
              <a:xfrm>
                <a:off x="6657352" y="4581128"/>
                <a:ext cx="362920" cy="0"/>
              </a:xfrm>
              <a:prstGeom prst="line">
                <a:avLst/>
              </a:prstGeom>
              <a:grpFill/>
              <a:ln w="28575" cap="flat" cmpd="sng" algn="ctr">
                <a:solidFill>
                  <a:srgbClr val="FFFFFF"/>
                </a:solidFill>
                <a:prstDash val="solid"/>
              </a:ln>
              <a:effectLst/>
            </p:spPr>
          </p:cxnSp>
          <p:cxnSp>
            <p:nvCxnSpPr>
              <p:cNvPr id="102" name="Straight Connector 383">
                <a:extLst>
                  <a:ext uri="{FF2B5EF4-FFF2-40B4-BE49-F238E27FC236}">
                    <a16:creationId xmlns:a16="http://schemas.microsoft.com/office/drawing/2014/main" id="{DFE192B1-EC27-432F-BAA3-EB1511F24D2B}"/>
                  </a:ext>
                </a:extLst>
              </p:cNvPr>
              <p:cNvCxnSpPr/>
              <p:nvPr/>
            </p:nvCxnSpPr>
            <p:spPr>
              <a:xfrm>
                <a:off x="5292080" y="4581128"/>
                <a:ext cx="362920" cy="0"/>
              </a:xfrm>
              <a:prstGeom prst="line">
                <a:avLst/>
              </a:prstGeom>
              <a:grpFill/>
              <a:ln w="28575" cap="flat" cmpd="sng" algn="ctr">
                <a:solidFill>
                  <a:srgbClr val="FFFFFF"/>
                </a:solidFill>
                <a:prstDash val="solid"/>
              </a:ln>
              <a:effectLst/>
            </p:spPr>
          </p:cxnSp>
          <p:cxnSp>
            <p:nvCxnSpPr>
              <p:cNvPr id="103" name="Straight Connector 384">
                <a:extLst>
                  <a:ext uri="{FF2B5EF4-FFF2-40B4-BE49-F238E27FC236}">
                    <a16:creationId xmlns:a16="http://schemas.microsoft.com/office/drawing/2014/main" id="{E056DAD5-1F4E-43DF-9057-E56B6BB3EA7E}"/>
                  </a:ext>
                </a:extLst>
              </p:cNvPr>
              <p:cNvCxnSpPr/>
              <p:nvPr/>
            </p:nvCxnSpPr>
            <p:spPr>
              <a:xfrm>
                <a:off x="5292080" y="4149080"/>
                <a:ext cx="1728192" cy="0"/>
              </a:xfrm>
              <a:prstGeom prst="line">
                <a:avLst/>
              </a:prstGeom>
              <a:grpFill/>
              <a:ln w="28575" cap="flat" cmpd="sng" algn="ctr">
                <a:solidFill>
                  <a:srgbClr val="FFFFFF"/>
                </a:solidFill>
                <a:prstDash val="solid"/>
              </a:ln>
              <a:effectLst/>
            </p:spPr>
          </p:cxnSp>
          <p:cxnSp>
            <p:nvCxnSpPr>
              <p:cNvPr id="104" name="Straight Connector 385">
                <a:extLst>
                  <a:ext uri="{FF2B5EF4-FFF2-40B4-BE49-F238E27FC236}">
                    <a16:creationId xmlns:a16="http://schemas.microsoft.com/office/drawing/2014/main" id="{3343D25E-92CA-4220-8AC6-8D8C929D689C}"/>
                  </a:ext>
                </a:extLst>
              </p:cNvPr>
              <p:cNvCxnSpPr/>
              <p:nvPr/>
            </p:nvCxnSpPr>
            <p:spPr>
              <a:xfrm>
                <a:off x="5292080" y="5013176"/>
                <a:ext cx="1728192" cy="0"/>
              </a:xfrm>
              <a:prstGeom prst="line">
                <a:avLst/>
              </a:prstGeom>
              <a:grpFill/>
              <a:ln w="28575" cap="flat" cmpd="sng" algn="ctr">
                <a:solidFill>
                  <a:srgbClr val="FFFFFF"/>
                </a:solidFill>
                <a:prstDash val="solid"/>
              </a:ln>
              <a:effectLst/>
            </p:spPr>
          </p:cxnSp>
          <p:cxnSp>
            <p:nvCxnSpPr>
              <p:cNvPr id="105" name="Straight Connector 386">
                <a:extLst>
                  <a:ext uri="{FF2B5EF4-FFF2-40B4-BE49-F238E27FC236}">
                    <a16:creationId xmlns:a16="http://schemas.microsoft.com/office/drawing/2014/main" id="{5538130B-666C-4C5D-ADFC-15873017BD8C}"/>
                  </a:ext>
                </a:extLst>
              </p:cNvPr>
              <p:cNvCxnSpPr>
                <a:stCxn id="99" idx="0"/>
              </p:cNvCxnSpPr>
              <p:nvPr/>
            </p:nvCxnSpPr>
            <p:spPr>
              <a:xfrm rot="16200000" flipH="1">
                <a:off x="5940152" y="3933056"/>
                <a:ext cx="432048" cy="0"/>
              </a:xfrm>
              <a:prstGeom prst="line">
                <a:avLst/>
              </a:prstGeom>
              <a:grpFill/>
              <a:ln w="28575" cap="flat" cmpd="sng" algn="ctr">
                <a:solidFill>
                  <a:srgbClr val="FFFFFF"/>
                </a:solidFill>
                <a:prstDash val="solid"/>
              </a:ln>
              <a:effectLst/>
            </p:spPr>
          </p:cxnSp>
          <p:cxnSp>
            <p:nvCxnSpPr>
              <p:cNvPr id="106" name="Straight Connector 387">
                <a:extLst>
                  <a:ext uri="{FF2B5EF4-FFF2-40B4-BE49-F238E27FC236}">
                    <a16:creationId xmlns:a16="http://schemas.microsoft.com/office/drawing/2014/main" id="{A154EF0C-ED94-4364-AF5E-366C03FF2F73}"/>
                  </a:ext>
                </a:extLst>
              </p:cNvPr>
              <p:cNvCxnSpPr/>
              <p:nvPr/>
            </p:nvCxnSpPr>
            <p:spPr>
              <a:xfrm rot="16200000" flipH="1">
                <a:off x="5940152" y="5229200"/>
                <a:ext cx="432048" cy="0"/>
              </a:xfrm>
              <a:prstGeom prst="line">
                <a:avLst/>
              </a:prstGeom>
              <a:grpFill/>
              <a:ln w="28575" cap="flat" cmpd="sng" algn="ctr">
                <a:solidFill>
                  <a:srgbClr val="FFFFFF"/>
                </a:solidFill>
                <a:prstDash val="solid"/>
              </a:ln>
              <a:effectLst/>
            </p:spPr>
          </p:cxnSp>
        </p:grpSp>
        <p:sp>
          <p:nvSpPr>
            <p:cNvPr id="98" name="Donut 379">
              <a:extLst>
                <a:ext uri="{FF2B5EF4-FFF2-40B4-BE49-F238E27FC236}">
                  <a16:creationId xmlns:a16="http://schemas.microsoft.com/office/drawing/2014/main" id="{6A5838AA-754B-4557-9D73-917C697AECDE}"/>
                </a:ext>
              </a:extLst>
            </p:cNvPr>
            <p:cNvSpPr/>
            <p:nvPr/>
          </p:nvSpPr>
          <p:spPr>
            <a:xfrm>
              <a:off x="1241556" y="1538749"/>
              <a:ext cx="144376" cy="144220"/>
            </a:xfrm>
            <a:prstGeom prst="donut">
              <a:avLst>
                <a:gd name="adj" fmla="val 29627"/>
              </a:avLst>
            </a:prstGeom>
            <a:solidFill>
              <a:srgbClr val="FFFFFF"/>
            </a:solidFill>
            <a:ln w="25400" cap="flat" cmpd="sng" algn="ctr">
              <a:noFill/>
              <a:prstDash val="solid"/>
            </a:ln>
            <a:effectLst/>
          </p:spPr>
          <p:txBody>
            <a:bodyPr anchor="ctr"/>
            <a:lstStyle/>
            <a:p>
              <a:pPr algn="ctr" defTabSz="702062">
                <a:defRPr/>
              </a:pPr>
              <a:endParaRPr lang="en-US" sz="845" kern="0">
                <a:cs typeface="Tahoma" pitchFamily="34" charset="0"/>
              </a:endParaRPr>
            </a:p>
          </p:txBody>
        </p:sp>
      </p:grpSp>
      <p:grpSp>
        <p:nvGrpSpPr>
          <p:cNvPr id="107" name="Group 75">
            <a:extLst>
              <a:ext uri="{FF2B5EF4-FFF2-40B4-BE49-F238E27FC236}">
                <a16:creationId xmlns:a16="http://schemas.microsoft.com/office/drawing/2014/main" id="{E27EF6A2-3C1F-4BAB-9EC2-0DD21593D6FF}"/>
              </a:ext>
            </a:extLst>
          </p:cNvPr>
          <p:cNvGrpSpPr>
            <a:grpSpLocks/>
          </p:cNvGrpSpPr>
          <p:nvPr/>
        </p:nvGrpSpPr>
        <p:grpSpPr bwMode="auto">
          <a:xfrm>
            <a:off x="8648890" y="3385309"/>
            <a:ext cx="379848" cy="291175"/>
            <a:chOff x="1241556" y="1538749"/>
            <a:chExt cx="720096" cy="706854"/>
          </a:xfrm>
        </p:grpSpPr>
        <p:grpSp>
          <p:nvGrpSpPr>
            <p:cNvPr id="108" name="Group 218">
              <a:extLst>
                <a:ext uri="{FF2B5EF4-FFF2-40B4-BE49-F238E27FC236}">
                  <a16:creationId xmlns:a16="http://schemas.microsoft.com/office/drawing/2014/main" id="{8E32AE5F-7670-4BF4-B6D2-071EC1CD801C}"/>
                </a:ext>
              </a:extLst>
            </p:cNvPr>
            <p:cNvGrpSpPr/>
            <p:nvPr/>
          </p:nvGrpSpPr>
          <p:grpSpPr>
            <a:xfrm>
              <a:off x="1254799" y="1538749"/>
              <a:ext cx="706853" cy="706854"/>
              <a:chOff x="5292080" y="3717032"/>
              <a:chExt cx="1728192" cy="1728192"/>
            </a:xfrm>
            <a:solidFill>
              <a:srgbClr val="CF0072"/>
            </a:solidFill>
          </p:grpSpPr>
          <p:sp>
            <p:nvSpPr>
              <p:cNvPr id="110" name="Rounded Rectangle 391">
                <a:extLst>
                  <a:ext uri="{FF2B5EF4-FFF2-40B4-BE49-F238E27FC236}">
                    <a16:creationId xmlns:a16="http://schemas.microsoft.com/office/drawing/2014/main" id="{5E2C584E-6592-4072-80B1-1155219361F1}"/>
                  </a:ext>
                </a:extLst>
              </p:cNvPr>
              <p:cNvSpPr/>
              <p:nvPr/>
            </p:nvSpPr>
            <p:spPr>
              <a:xfrm>
                <a:off x="5292080" y="3717032"/>
                <a:ext cx="1728192" cy="1728192"/>
              </a:xfrm>
              <a:prstGeom prst="roundRect">
                <a:avLst/>
              </a:prstGeom>
              <a:solidFill>
                <a:schemeClr val="tx2"/>
              </a:solidFill>
              <a:ln w="28575" cap="flat" cmpd="sng" algn="ctr">
                <a:solidFill>
                  <a:srgbClr val="FFFFFF"/>
                </a:solidFill>
                <a:prstDash val="solid"/>
              </a:ln>
              <a:effectLst/>
            </p:spPr>
            <p:txBody>
              <a:bodyPr anchor="ctr"/>
              <a:lstStyle/>
              <a:p>
                <a:pPr algn="ctr" defTabSz="702062">
                  <a:defRPr/>
                </a:pPr>
                <a:endParaRPr lang="en-US" sz="845" kern="0">
                  <a:cs typeface="Tahoma" pitchFamily="34" charset="0"/>
                </a:endParaRPr>
              </a:p>
            </p:txBody>
          </p:sp>
          <p:sp>
            <p:nvSpPr>
              <p:cNvPr id="111" name="Hexagon 392">
                <a:extLst>
                  <a:ext uri="{FF2B5EF4-FFF2-40B4-BE49-F238E27FC236}">
                    <a16:creationId xmlns:a16="http://schemas.microsoft.com/office/drawing/2014/main" id="{CB96FB00-3C79-4A47-BDEC-9A63280CD93F}"/>
                  </a:ext>
                </a:extLst>
              </p:cNvPr>
              <p:cNvSpPr/>
              <p:nvPr/>
            </p:nvSpPr>
            <p:spPr>
              <a:xfrm>
                <a:off x="5655001" y="4149080"/>
                <a:ext cx="1002351" cy="864096"/>
              </a:xfrm>
              <a:prstGeom prst="hexagon">
                <a:avLst/>
              </a:prstGeom>
              <a:solidFill>
                <a:schemeClr val="tx2"/>
              </a:solidFill>
              <a:ln w="28575" cap="flat" cmpd="sng" algn="ctr">
                <a:solidFill>
                  <a:srgbClr val="FFFFFF"/>
                </a:solidFill>
                <a:prstDash val="solid"/>
              </a:ln>
              <a:effectLst/>
            </p:spPr>
            <p:txBody>
              <a:bodyPr anchor="ctr"/>
              <a:lstStyle/>
              <a:p>
                <a:pPr algn="ctr" defTabSz="702062">
                  <a:defRPr/>
                </a:pPr>
                <a:endParaRPr lang="en-US" sz="845" kern="0">
                  <a:cs typeface="Tahoma" pitchFamily="34" charset="0"/>
                </a:endParaRPr>
              </a:p>
            </p:txBody>
          </p:sp>
          <p:cxnSp>
            <p:nvCxnSpPr>
              <p:cNvPr id="112" name="Straight Connector 393">
                <a:extLst>
                  <a:ext uri="{FF2B5EF4-FFF2-40B4-BE49-F238E27FC236}">
                    <a16:creationId xmlns:a16="http://schemas.microsoft.com/office/drawing/2014/main" id="{E152F0BD-5CFA-45D6-B8B2-BB4EF6ED2F77}"/>
                  </a:ext>
                </a:extLst>
              </p:cNvPr>
              <p:cNvCxnSpPr>
                <a:stCxn id="111" idx="0"/>
                <a:endCxn id="110" idx="3"/>
              </p:cNvCxnSpPr>
              <p:nvPr/>
            </p:nvCxnSpPr>
            <p:spPr>
              <a:xfrm>
                <a:off x="6657352" y="4581128"/>
                <a:ext cx="362920" cy="0"/>
              </a:xfrm>
              <a:prstGeom prst="line">
                <a:avLst/>
              </a:prstGeom>
              <a:grpFill/>
              <a:ln w="28575" cap="flat" cmpd="sng" algn="ctr">
                <a:solidFill>
                  <a:srgbClr val="FFFFFF"/>
                </a:solidFill>
                <a:prstDash val="solid"/>
              </a:ln>
              <a:effectLst/>
            </p:spPr>
          </p:cxnSp>
          <p:cxnSp>
            <p:nvCxnSpPr>
              <p:cNvPr id="113" name="Straight Connector 394">
                <a:extLst>
                  <a:ext uri="{FF2B5EF4-FFF2-40B4-BE49-F238E27FC236}">
                    <a16:creationId xmlns:a16="http://schemas.microsoft.com/office/drawing/2014/main" id="{04DB7EBB-6459-4FC1-BD82-819BAE136F97}"/>
                  </a:ext>
                </a:extLst>
              </p:cNvPr>
              <p:cNvCxnSpPr/>
              <p:nvPr/>
            </p:nvCxnSpPr>
            <p:spPr>
              <a:xfrm>
                <a:off x="5292080" y="4581128"/>
                <a:ext cx="362920" cy="0"/>
              </a:xfrm>
              <a:prstGeom prst="line">
                <a:avLst/>
              </a:prstGeom>
              <a:grpFill/>
              <a:ln w="28575" cap="flat" cmpd="sng" algn="ctr">
                <a:solidFill>
                  <a:srgbClr val="FFFFFF"/>
                </a:solidFill>
                <a:prstDash val="solid"/>
              </a:ln>
              <a:effectLst/>
            </p:spPr>
          </p:cxnSp>
          <p:cxnSp>
            <p:nvCxnSpPr>
              <p:cNvPr id="114" name="Straight Connector 395">
                <a:extLst>
                  <a:ext uri="{FF2B5EF4-FFF2-40B4-BE49-F238E27FC236}">
                    <a16:creationId xmlns:a16="http://schemas.microsoft.com/office/drawing/2014/main" id="{61303316-9FF0-4FA6-8568-0431154C32D4}"/>
                  </a:ext>
                </a:extLst>
              </p:cNvPr>
              <p:cNvCxnSpPr/>
              <p:nvPr/>
            </p:nvCxnSpPr>
            <p:spPr>
              <a:xfrm>
                <a:off x="5292080" y="4149080"/>
                <a:ext cx="1728192" cy="0"/>
              </a:xfrm>
              <a:prstGeom prst="line">
                <a:avLst/>
              </a:prstGeom>
              <a:grpFill/>
              <a:ln w="28575" cap="flat" cmpd="sng" algn="ctr">
                <a:solidFill>
                  <a:srgbClr val="FFFFFF"/>
                </a:solidFill>
                <a:prstDash val="solid"/>
              </a:ln>
              <a:effectLst/>
            </p:spPr>
          </p:cxnSp>
          <p:cxnSp>
            <p:nvCxnSpPr>
              <p:cNvPr id="115" name="Straight Connector 396">
                <a:extLst>
                  <a:ext uri="{FF2B5EF4-FFF2-40B4-BE49-F238E27FC236}">
                    <a16:creationId xmlns:a16="http://schemas.microsoft.com/office/drawing/2014/main" id="{E900797E-4018-45A0-B97A-FECE464814CF}"/>
                  </a:ext>
                </a:extLst>
              </p:cNvPr>
              <p:cNvCxnSpPr/>
              <p:nvPr/>
            </p:nvCxnSpPr>
            <p:spPr>
              <a:xfrm>
                <a:off x="5292080" y="5013176"/>
                <a:ext cx="1728192" cy="0"/>
              </a:xfrm>
              <a:prstGeom prst="line">
                <a:avLst/>
              </a:prstGeom>
              <a:grpFill/>
              <a:ln w="28575" cap="flat" cmpd="sng" algn="ctr">
                <a:solidFill>
                  <a:srgbClr val="FFFFFF"/>
                </a:solidFill>
                <a:prstDash val="solid"/>
              </a:ln>
              <a:effectLst/>
            </p:spPr>
          </p:cxnSp>
          <p:cxnSp>
            <p:nvCxnSpPr>
              <p:cNvPr id="116" name="Straight Connector 397">
                <a:extLst>
                  <a:ext uri="{FF2B5EF4-FFF2-40B4-BE49-F238E27FC236}">
                    <a16:creationId xmlns:a16="http://schemas.microsoft.com/office/drawing/2014/main" id="{8F19A40E-BBAC-4684-80F5-0A010392CB8B}"/>
                  </a:ext>
                </a:extLst>
              </p:cNvPr>
              <p:cNvCxnSpPr>
                <a:stCxn id="110" idx="0"/>
              </p:cNvCxnSpPr>
              <p:nvPr/>
            </p:nvCxnSpPr>
            <p:spPr>
              <a:xfrm rot="16200000" flipH="1">
                <a:off x="5940152" y="3933056"/>
                <a:ext cx="432048" cy="0"/>
              </a:xfrm>
              <a:prstGeom prst="line">
                <a:avLst/>
              </a:prstGeom>
              <a:grpFill/>
              <a:ln w="28575" cap="flat" cmpd="sng" algn="ctr">
                <a:solidFill>
                  <a:srgbClr val="FFFFFF"/>
                </a:solidFill>
                <a:prstDash val="solid"/>
              </a:ln>
              <a:effectLst/>
            </p:spPr>
          </p:cxnSp>
          <p:cxnSp>
            <p:nvCxnSpPr>
              <p:cNvPr id="117" name="Straight Connector 398">
                <a:extLst>
                  <a:ext uri="{FF2B5EF4-FFF2-40B4-BE49-F238E27FC236}">
                    <a16:creationId xmlns:a16="http://schemas.microsoft.com/office/drawing/2014/main" id="{1D6DB895-9267-452E-AFA9-ECD883DA54D3}"/>
                  </a:ext>
                </a:extLst>
              </p:cNvPr>
              <p:cNvCxnSpPr/>
              <p:nvPr/>
            </p:nvCxnSpPr>
            <p:spPr>
              <a:xfrm rot="16200000" flipH="1">
                <a:off x="5940152" y="5229200"/>
                <a:ext cx="432048" cy="0"/>
              </a:xfrm>
              <a:prstGeom prst="line">
                <a:avLst/>
              </a:prstGeom>
              <a:grpFill/>
              <a:ln w="28575" cap="flat" cmpd="sng" algn="ctr">
                <a:solidFill>
                  <a:srgbClr val="FFFFFF"/>
                </a:solidFill>
                <a:prstDash val="solid"/>
              </a:ln>
              <a:effectLst/>
            </p:spPr>
          </p:cxnSp>
        </p:grpSp>
        <p:sp>
          <p:nvSpPr>
            <p:cNvPr id="109" name="Donut 390">
              <a:extLst>
                <a:ext uri="{FF2B5EF4-FFF2-40B4-BE49-F238E27FC236}">
                  <a16:creationId xmlns:a16="http://schemas.microsoft.com/office/drawing/2014/main" id="{162AF13C-778D-440B-8D02-C7811435015A}"/>
                </a:ext>
              </a:extLst>
            </p:cNvPr>
            <p:cNvSpPr/>
            <p:nvPr/>
          </p:nvSpPr>
          <p:spPr>
            <a:xfrm>
              <a:off x="1241556" y="1538749"/>
              <a:ext cx="144376" cy="144220"/>
            </a:xfrm>
            <a:prstGeom prst="donut">
              <a:avLst>
                <a:gd name="adj" fmla="val 29627"/>
              </a:avLst>
            </a:prstGeom>
            <a:solidFill>
              <a:srgbClr val="FFFFFF"/>
            </a:solidFill>
            <a:ln w="25400" cap="flat" cmpd="sng" algn="ctr">
              <a:noFill/>
              <a:prstDash val="solid"/>
            </a:ln>
            <a:effectLst/>
          </p:spPr>
          <p:txBody>
            <a:bodyPr anchor="ctr"/>
            <a:lstStyle/>
            <a:p>
              <a:pPr algn="ctr" defTabSz="702062">
                <a:defRPr/>
              </a:pPr>
              <a:endParaRPr lang="en-US" sz="845" kern="0">
                <a:cs typeface="Tahoma" pitchFamily="34" charset="0"/>
              </a:endParaRPr>
            </a:p>
          </p:txBody>
        </p:sp>
      </p:grpSp>
      <p:cxnSp>
        <p:nvCxnSpPr>
          <p:cNvPr id="118" name="Straight Connector 399">
            <a:extLst>
              <a:ext uri="{FF2B5EF4-FFF2-40B4-BE49-F238E27FC236}">
                <a16:creationId xmlns:a16="http://schemas.microsoft.com/office/drawing/2014/main" id="{8D9C5BBA-4BED-46A5-8B04-BE1123CE5D2E}"/>
              </a:ext>
            </a:extLst>
          </p:cNvPr>
          <p:cNvCxnSpPr/>
          <p:nvPr/>
        </p:nvCxnSpPr>
        <p:spPr>
          <a:xfrm flipH="1" flipV="1">
            <a:off x="7556828" y="2422305"/>
            <a:ext cx="237405" cy="222231"/>
          </a:xfrm>
          <a:prstGeom prst="line">
            <a:avLst/>
          </a:prstGeom>
          <a:noFill/>
          <a:ln w="63500" cap="rnd" cmpd="sng" algn="ctr">
            <a:solidFill>
              <a:srgbClr val="C00000"/>
            </a:solidFill>
            <a:prstDash val="sysDot"/>
            <a:headEnd type="arrow" w="med" len="sm"/>
            <a:tailEnd type="arrow" w="med" len="sm"/>
          </a:ln>
          <a:effectLst/>
        </p:spPr>
      </p:cxnSp>
      <p:sp>
        <p:nvSpPr>
          <p:cNvPr id="119" name="Freeform 100">
            <a:extLst>
              <a:ext uri="{FF2B5EF4-FFF2-40B4-BE49-F238E27FC236}">
                <a16:creationId xmlns:a16="http://schemas.microsoft.com/office/drawing/2014/main" id="{242D3D74-E7A6-4497-8E09-6ABC93C99A70}"/>
              </a:ext>
            </a:extLst>
          </p:cNvPr>
          <p:cNvSpPr>
            <a:spLocks noEditPoints="1"/>
          </p:cNvSpPr>
          <p:nvPr/>
        </p:nvSpPr>
        <p:spPr bwMode="auto">
          <a:xfrm>
            <a:off x="8601409" y="1976865"/>
            <a:ext cx="474810" cy="369405"/>
          </a:xfrm>
          <a:custGeom>
            <a:avLst/>
            <a:gdLst>
              <a:gd name="T0" fmla="*/ 2147483647 w 639"/>
              <a:gd name="T1" fmla="*/ 2147483647 h 636"/>
              <a:gd name="T2" fmla="*/ 2147483647 w 639"/>
              <a:gd name="T3" fmla="*/ 2147483647 h 636"/>
              <a:gd name="T4" fmla="*/ 2147483647 w 639"/>
              <a:gd name="T5" fmla="*/ 2147483647 h 636"/>
              <a:gd name="T6" fmla="*/ 2147483647 w 639"/>
              <a:gd name="T7" fmla="*/ 2147483647 h 636"/>
              <a:gd name="T8" fmla="*/ 2147483647 w 639"/>
              <a:gd name="T9" fmla="*/ 2147483647 h 636"/>
              <a:gd name="T10" fmla="*/ 2147483647 w 639"/>
              <a:gd name="T11" fmla="*/ 2147483647 h 636"/>
              <a:gd name="T12" fmla="*/ 2147483647 w 639"/>
              <a:gd name="T13" fmla="*/ 0 h 636"/>
              <a:gd name="T14" fmla="*/ 2147483647 w 639"/>
              <a:gd name="T15" fmla="*/ 2147483647 h 636"/>
              <a:gd name="T16" fmla="*/ 2147483647 w 639"/>
              <a:gd name="T17" fmla="*/ 2147483647 h 636"/>
              <a:gd name="T18" fmla="*/ 2147483647 w 639"/>
              <a:gd name="T19" fmla="*/ 2147483647 h 636"/>
              <a:gd name="T20" fmla="*/ 2147483647 w 639"/>
              <a:gd name="T21" fmla="*/ 2147483647 h 636"/>
              <a:gd name="T22" fmla="*/ 2147483647 w 639"/>
              <a:gd name="T23" fmla="*/ 2147483647 h 636"/>
              <a:gd name="T24" fmla="*/ 2147483647 w 639"/>
              <a:gd name="T25" fmla="*/ 2147483647 h 636"/>
              <a:gd name="T26" fmla="*/ 2147483647 w 639"/>
              <a:gd name="T27" fmla="*/ 2147483647 h 636"/>
              <a:gd name="T28" fmla="*/ 2147483647 w 639"/>
              <a:gd name="T29" fmla="*/ 2147483647 h 636"/>
              <a:gd name="T30" fmla="*/ 2147483647 w 639"/>
              <a:gd name="T31" fmla="*/ 2147483647 h 636"/>
              <a:gd name="T32" fmla="*/ 2147483647 w 639"/>
              <a:gd name="T33" fmla="*/ 2147483647 h 636"/>
              <a:gd name="T34" fmla="*/ 0 w 639"/>
              <a:gd name="T35" fmla="*/ 2147483647 h 636"/>
              <a:gd name="T36" fmla="*/ 2147483647 w 639"/>
              <a:gd name="T37" fmla="*/ 2147483647 h 636"/>
              <a:gd name="T38" fmla="*/ 2147483647 w 639"/>
              <a:gd name="T39" fmla="*/ 2147483647 h 636"/>
              <a:gd name="T40" fmla="*/ 2147483647 w 639"/>
              <a:gd name="T41" fmla="*/ 2147483647 h 636"/>
              <a:gd name="T42" fmla="*/ 2147483647 w 639"/>
              <a:gd name="T43" fmla="*/ 2147483647 h 636"/>
              <a:gd name="T44" fmla="*/ 2147483647 w 639"/>
              <a:gd name="T45" fmla="*/ 2147483647 h 636"/>
              <a:gd name="T46" fmla="*/ 2147483647 w 639"/>
              <a:gd name="T47" fmla="*/ 2147483647 h 636"/>
              <a:gd name="T48" fmla="*/ 2147483647 w 639"/>
              <a:gd name="T49" fmla="*/ 2147483647 h 636"/>
              <a:gd name="T50" fmla="*/ 2147483647 w 639"/>
              <a:gd name="T51" fmla="*/ 2147483647 h 636"/>
              <a:gd name="T52" fmla="*/ 2147483647 w 639"/>
              <a:gd name="T53" fmla="*/ 2147483647 h 636"/>
              <a:gd name="T54" fmla="*/ 2147483647 w 639"/>
              <a:gd name="T55" fmla="*/ 2147483647 h 636"/>
              <a:gd name="T56" fmla="*/ 2147483647 w 639"/>
              <a:gd name="T57" fmla="*/ 2147483647 h 636"/>
              <a:gd name="T58" fmla="*/ 2147483647 w 639"/>
              <a:gd name="T59" fmla="*/ 2147483647 h 636"/>
              <a:gd name="T60" fmla="*/ 2147483647 w 639"/>
              <a:gd name="T61" fmla="*/ 2147483647 h 636"/>
              <a:gd name="T62" fmla="*/ 2147483647 w 639"/>
              <a:gd name="T63" fmla="*/ 2147483647 h 636"/>
              <a:gd name="T64" fmla="*/ 2147483647 w 639"/>
              <a:gd name="T65" fmla="*/ 2147483647 h 636"/>
              <a:gd name="T66" fmla="*/ 2147483647 w 639"/>
              <a:gd name="T67" fmla="*/ 2147483647 h 636"/>
              <a:gd name="T68" fmla="*/ 2147483647 w 639"/>
              <a:gd name="T69" fmla="*/ 2147483647 h 636"/>
              <a:gd name="T70" fmla="*/ 2147483647 w 639"/>
              <a:gd name="T71" fmla="*/ 2147483647 h 636"/>
              <a:gd name="T72" fmla="*/ 2147483647 w 639"/>
              <a:gd name="T73" fmla="*/ 2147483647 h 636"/>
              <a:gd name="T74" fmla="*/ 2147483647 w 639"/>
              <a:gd name="T75" fmla="*/ 2147483647 h 636"/>
              <a:gd name="T76" fmla="*/ 2147483647 w 639"/>
              <a:gd name="T77" fmla="*/ 2147483647 h 636"/>
              <a:gd name="T78" fmla="*/ 2147483647 w 639"/>
              <a:gd name="T79" fmla="*/ 2147483647 h 636"/>
              <a:gd name="T80" fmla="*/ 2147483647 w 639"/>
              <a:gd name="T81" fmla="*/ 2147483647 h 636"/>
              <a:gd name="T82" fmla="*/ 2147483647 w 639"/>
              <a:gd name="T83" fmla="*/ 2147483647 h 636"/>
              <a:gd name="T84" fmla="*/ 2147483647 w 639"/>
              <a:gd name="T85" fmla="*/ 2147483647 h 636"/>
              <a:gd name="T86" fmla="*/ 2147483647 w 639"/>
              <a:gd name="T87" fmla="*/ 2147483647 h 636"/>
              <a:gd name="T88" fmla="*/ 2147483647 w 639"/>
              <a:gd name="T89" fmla="*/ 2147483647 h 636"/>
              <a:gd name="T90" fmla="*/ 2147483647 w 639"/>
              <a:gd name="T91" fmla="*/ 2147483647 h 636"/>
              <a:gd name="T92" fmla="*/ 2147483647 w 639"/>
              <a:gd name="T93" fmla="*/ 2147483647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9"/>
              <a:gd name="T142" fmla="*/ 0 h 636"/>
              <a:gd name="T143" fmla="*/ 639 w 63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9" h="636">
                <a:moveTo>
                  <a:pt x="626" y="566"/>
                </a:moveTo>
                <a:cubicBezTo>
                  <a:pt x="598" y="528"/>
                  <a:pt x="598" y="528"/>
                  <a:pt x="598" y="528"/>
                </a:cubicBezTo>
                <a:cubicBezTo>
                  <a:pt x="582" y="504"/>
                  <a:pt x="571" y="487"/>
                  <a:pt x="543" y="487"/>
                </a:cubicBezTo>
                <a:cubicBezTo>
                  <a:pt x="404" y="487"/>
                  <a:pt x="404" y="487"/>
                  <a:pt x="404" y="487"/>
                </a:cubicBezTo>
                <a:cubicBezTo>
                  <a:pt x="404" y="453"/>
                  <a:pt x="404" y="453"/>
                  <a:pt x="404" y="453"/>
                </a:cubicBezTo>
                <a:cubicBezTo>
                  <a:pt x="582" y="453"/>
                  <a:pt x="582" y="453"/>
                  <a:pt x="582" y="453"/>
                </a:cubicBezTo>
                <a:cubicBezTo>
                  <a:pt x="603" y="453"/>
                  <a:pt x="619" y="433"/>
                  <a:pt x="619" y="409"/>
                </a:cubicBezTo>
                <a:cubicBezTo>
                  <a:pt x="619" y="341"/>
                  <a:pt x="619" y="341"/>
                  <a:pt x="619" y="341"/>
                </a:cubicBezTo>
                <a:cubicBezTo>
                  <a:pt x="619" y="341"/>
                  <a:pt x="619" y="341"/>
                  <a:pt x="619" y="341"/>
                </a:cubicBezTo>
                <a:cubicBezTo>
                  <a:pt x="619" y="129"/>
                  <a:pt x="619" y="129"/>
                  <a:pt x="619" y="129"/>
                </a:cubicBezTo>
                <a:cubicBezTo>
                  <a:pt x="619" y="129"/>
                  <a:pt x="619" y="129"/>
                  <a:pt x="619" y="129"/>
                </a:cubicBezTo>
                <a:cubicBezTo>
                  <a:pt x="619" y="44"/>
                  <a:pt x="619" y="44"/>
                  <a:pt x="619" y="44"/>
                </a:cubicBezTo>
                <a:cubicBezTo>
                  <a:pt x="619" y="20"/>
                  <a:pt x="603" y="0"/>
                  <a:pt x="582" y="0"/>
                </a:cubicBezTo>
                <a:cubicBezTo>
                  <a:pt x="59" y="0"/>
                  <a:pt x="59" y="0"/>
                  <a:pt x="59" y="0"/>
                </a:cubicBezTo>
                <a:cubicBezTo>
                  <a:pt x="47" y="0"/>
                  <a:pt x="35" y="8"/>
                  <a:pt x="29" y="20"/>
                </a:cubicBezTo>
                <a:cubicBezTo>
                  <a:pt x="69" y="20"/>
                  <a:pt x="101" y="52"/>
                  <a:pt x="101" y="92"/>
                </a:cubicBezTo>
                <a:cubicBezTo>
                  <a:pt x="101" y="132"/>
                  <a:pt x="68" y="165"/>
                  <a:pt x="28" y="165"/>
                </a:cubicBezTo>
                <a:cubicBezTo>
                  <a:pt x="26" y="165"/>
                  <a:pt x="24" y="164"/>
                  <a:pt x="22" y="164"/>
                </a:cubicBezTo>
                <a:cubicBezTo>
                  <a:pt x="22" y="341"/>
                  <a:pt x="22" y="341"/>
                  <a:pt x="22" y="341"/>
                </a:cubicBezTo>
                <a:cubicBezTo>
                  <a:pt x="23" y="341"/>
                  <a:pt x="23" y="341"/>
                  <a:pt x="23" y="341"/>
                </a:cubicBezTo>
                <a:cubicBezTo>
                  <a:pt x="23" y="409"/>
                  <a:pt x="23" y="409"/>
                  <a:pt x="23" y="409"/>
                </a:cubicBezTo>
                <a:cubicBezTo>
                  <a:pt x="23" y="433"/>
                  <a:pt x="39" y="453"/>
                  <a:pt x="59" y="453"/>
                </a:cubicBezTo>
                <a:cubicBezTo>
                  <a:pt x="227" y="453"/>
                  <a:pt x="227" y="453"/>
                  <a:pt x="227" y="453"/>
                </a:cubicBezTo>
                <a:cubicBezTo>
                  <a:pt x="227" y="487"/>
                  <a:pt x="227" y="487"/>
                  <a:pt x="227" y="487"/>
                </a:cubicBezTo>
                <a:cubicBezTo>
                  <a:pt x="106" y="487"/>
                  <a:pt x="106" y="487"/>
                  <a:pt x="106" y="487"/>
                </a:cubicBezTo>
                <a:cubicBezTo>
                  <a:pt x="78" y="487"/>
                  <a:pt x="62" y="504"/>
                  <a:pt x="45" y="527"/>
                </a:cubicBezTo>
                <a:cubicBezTo>
                  <a:pt x="16" y="566"/>
                  <a:pt x="16" y="566"/>
                  <a:pt x="16" y="566"/>
                </a:cubicBezTo>
                <a:cubicBezTo>
                  <a:pt x="5" y="582"/>
                  <a:pt x="2" y="599"/>
                  <a:pt x="10" y="614"/>
                </a:cubicBezTo>
                <a:cubicBezTo>
                  <a:pt x="17" y="628"/>
                  <a:pt x="32" y="636"/>
                  <a:pt x="52" y="636"/>
                </a:cubicBezTo>
                <a:cubicBezTo>
                  <a:pt x="590" y="636"/>
                  <a:pt x="590" y="636"/>
                  <a:pt x="590" y="636"/>
                </a:cubicBezTo>
                <a:cubicBezTo>
                  <a:pt x="609" y="636"/>
                  <a:pt x="624" y="628"/>
                  <a:pt x="632" y="614"/>
                </a:cubicBezTo>
                <a:cubicBezTo>
                  <a:pt x="639" y="600"/>
                  <a:pt x="637" y="582"/>
                  <a:pt x="626" y="566"/>
                </a:cubicBezTo>
                <a:close/>
                <a:moveTo>
                  <a:pt x="28" y="119"/>
                </a:moveTo>
                <a:cubicBezTo>
                  <a:pt x="43" y="119"/>
                  <a:pt x="55" y="106"/>
                  <a:pt x="55" y="91"/>
                </a:cubicBezTo>
                <a:cubicBezTo>
                  <a:pt x="55" y="76"/>
                  <a:pt x="43" y="64"/>
                  <a:pt x="28" y="64"/>
                </a:cubicBezTo>
                <a:cubicBezTo>
                  <a:pt x="13" y="64"/>
                  <a:pt x="0" y="76"/>
                  <a:pt x="0" y="91"/>
                </a:cubicBezTo>
                <a:cubicBezTo>
                  <a:pt x="0" y="106"/>
                  <a:pt x="13" y="119"/>
                  <a:pt x="28" y="119"/>
                </a:cubicBezTo>
                <a:close/>
                <a:moveTo>
                  <a:pt x="535" y="383"/>
                </a:moveTo>
                <a:cubicBezTo>
                  <a:pt x="107" y="383"/>
                  <a:pt x="107" y="383"/>
                  <a:pt x="107" y="383"/>
                </a:cubicBezTo>
                <a:cubicBezTo>
                  <a:pt x="107" y="67"/>
                  <a:pt x="107" y="67"/>
                  <a:pt x="107" y="67"/>
                </a:cubicBezTo>
                <a:cubicBezTo>
                  <a:pt x="535" y="67"/>
                  <a:pt x="535" y="67"/>
                  <a:pt x="535" y="67"/>
                </a:cubicBezTo>
                <a:lnTo>
                  <a:pt x="535" y="383"/>
                </a:lnTo>
                <a:close/>
                <a:moveTo>
                  <a:pt x="508" y="144"/>
                </a:moveTo>
                <a:cubicBezTo>
                  <a:pt x="130" y="144"/>
                  <a:pt x="130" y="144"/>
                  <a:pt x="130" y="144"/>
                </a:cubicBezTo>
                <a:cubicBezTo>
                  <a:pt x="130" y="87"/>
                  <a:pt x="130" y="87"/>
                  <a:pt x="130" y="87"/>
                </a:cubicBezTo>
                <a:cubicBezTo>
                  <a:pt x="508" y="87"/>
                  <a:pt x="508" y="87"/>
                  <a:pt x="508" y="87"/>
                </a:cubicBezTo>
                <a:lnTo>
                  <a:pt x="508" y="144"/>
                </a:lnTo>
                <a:close/>
                <a:moveTo>
                  <a:pt x="396" y="363"/>
                </a:moveTo>
                <a:cubicBezTo>
                  <a:pt x="298" y="363"/>
                  <a:pt x="298" y="363"/>
                  <a:pt x="298" y="363"/>
                </a:cubicBezTo>
                <a:cubicBezTo>
                  <a:pt x="298" y="271"/>
                  <a:pt x="298" y="271"/>
                  <a:pt x="298" y="271"/>
                </a:cubicBezTo>
                <a:cubicBezTo>
                  <a:pt x="396" y="271"/>
                  <a:pt x="396" y="271"/>
                  <a:pt x="396" y="271"/>
                </a:cubicBezTo>
                <a:lnTo>
                  <a:pt x="396" y="363"/>
                </a:lnTo>
                <a:close/>
                <a:moveTo>
                  <a:pt x="506" y="363"/>
                </a:moveTo>
                <a:cubicBezTo>
                  <a:pt x="408" y="363"/>
                  <a:pt x="408" y="363"/>
                  <a:pt x="408" y="363"/>
                </a:cubicBezTo>
                <a:cubicBezTo>
                  <a:pt x="408" y="271"/>
                  <a:pt x="408" y="271"/>
                  <a:pt x="408" y="271"/>
                </a:cubicBezTo>
                <a:cubicBezTo>
                  <a:pt x="506" y="271"/>
                  <a:pt x="506" y="271"/>
                  <a:pt x="506" y="271"/>
                </a:cubicBezTo>
                <a:lnTo>
                  <a:pt x="506" y="363"/>
                </a:lnTo>
                <a:close/>
                <a:moveTo>
                  <a:pt x="506" y="205"/>
                </a:moveTo>
                <a:cubicBezTo>
                  <a:pt x="297" y="205"/>
                  <a:pt x="297" y="205"/>
                  <a:pt x="297" y="205"/>
                </a:cubicBezTo>
                <a:cubicBezTo>
                  <a:pt x="297" y="185"/>
                  <a:pt x="297" y="185"/>
                  <a:pt x="297" y="185"/>
                </a:cubicBezTo>
                <a:cubicBezTo>
                  <a:pt x="506" y="185"/>
                  <a:pt x="506" y="185"/>
                  <a:pt x="506" y="185"/>
                </a:cubicBezTo>
                <a:cubicBezTo>
                  <a:pt x="506" y="205"/>
                  <a:pt x="506" y="205"/>
                  <a:pt x="506" y="205"/>
                </a:cubicBezTo>
                <a:close/>
                <a:moveTo>
                  <a:pt x="506" y="241"/>
                </a:moveTo>
                <a:cubicBezTo>
                  <a:pt x="297" y="241"/>
                  <a:pt x="297" y="241"/>
                  <a:pt x="297" y="241"/>
                </a:cubicBezTo>
                <a:cubicBezTo>
                  <a:pt x="297" y="221"/>
                  <a:pt x="297" y="221"/>
                  <a:pt x="297" y="221"/>
                </a:cubicBezTo>
                <a:cubicBezTo>
                  <a:pt x="506" y="221"/>
                  <a:pt x="506" y="221"/>
                  <a:pt x="506" y="221"/>
                </a:cubicBezTo>
                <a:cubicBezTo>
                  <a:pt x="506" y="241"/>
                  <a:pt x="506" y="241"/>
                  <a:pt x="506" y="241"/>
                </a:cubicBezTo>
                <a:close/>
                <a:moveTo>
                  <a:pt x="188" y="353"/>
                </a:moveTo>
                <a:cubicBezTo>
                  <a:pt x="189" y="339"/>
                  <a:pt x="189" y="339"/>
                  <a:pt x="189" y="339"/>
                </a:cubicBezTo>
                <a:cubicBezTo>
                  <a:pt x="176" y="338"/>
                  <a:pt x="162" y="334"/>
                  <a:pt x="154" y="328"/>
                </a:cubicBezTo>
                <a:cubicBezTo>
                  <a:pt x="155" y="322"/>
                  <a:pt x="155" y="316"/>
                  <a:pt x="156" y="309"/>
                </a:cubicBezTo>
                <a:cubicBezTo>
                  <a:pt x="166" y="315"/>
                  <a:pt x="178" y="319"/>
                  <a:pt x="191" y="321"/>
                </a:cubicBezTo>
                <a:cubicBezTo>
                  <a:pt x="196" y="265"/>
                  <a:pt x="196" y="265"/>
                  <a:pt x="196" y="265"/>
                </a:cubicBezTo>
                <a:cubicBezTo>
                  <a:pt x="175" y="257"/>
                  <a:pt x="154" y="248"/>
                  <a:pt x="154" y="221"/>
                </a:cubicBezTo>
                <a:cubicBezTo>
                  <a:pt x="154" y="194"/>
                  <a:pt x="172" y="179"/>
                  <a:pt x="204" y="178"/>
                </a:cubicBezTo>
                <a:cubicBezTo>
                  <a:pt x="206" y="165"/>
                  <a:pt x="206" y="165"/>
                  <a:pt x="206" y="165"/>
                </a:cubicBezTo>
                <a:cubicBezTo>
                  <a:pt x="218" y="165"/>
                  <a:pt x="218" y="165"/>
                  <a:pt x="218" y="165"/>
                </a:cubicBezTo>
                <a:cubicBezTo>
                  <a:pt x="216" y="179"/>
                  <a:pt x="216" y="179"/>
                  <a:pt x="216" y="179"/>
                </a:cubicBezTo>
                <a:cubicBezTo>
                  <a:pt x="227" y="180"/>
                  <a:pt x="237" y="183"/>
                  <a:pt x="243" y="186"/>
                </a:cubicBezTo>
                <a:cubicBezTo>
                  <a:pt x="242" y="204"/>
                  <a:pt x="242" y="204"/>
                  <a:pt x="242" y="204"/>
                </a:cubicBezTo>
                <a:cubicBezTo>
                  <a:pt x="233" y="201"/>
                  <a:pt x="224" y="199"/>
                  <a:pt x="214" y="198"/>
                </a:cubicBezTo>
                <a:cubicBezTo>
                  <a:pt x="209" y="247"/>
                  <a:pt x="209" y="247"/>
                  <a:pt x="209" y="247"/>
                </a:cubicBezTo>
                <a:cubicBezTo>
                  <a:pt x="230" y="254"/>
                  <a:pt x="251" y="265"/>
                  <a:pt x="251" y="293"/>
                </a:cubicBezTo>
                <a:cubicBezTo>
                  <a:pt x="251" y="325"/>
                  <a:pt x="234" y="339"/>
                  <a:pt x="200" y="339"/>
                </a:cubicBezTo>
                <a:cubicBezTo>
                  <a:pt x="199" y="354"/>
                  <a:pt x="199" y="354"/>
                  <a:pt x="199" y="354"/>
                </a:cubicBezTo>
                <a:lnTo>
                  <a:pt x="188" y="353"/>
                </a:lnTo>
                <a:close/>
                <a:moveTo>
                  <a:pt x="198" y="243"/>
                </a:moveTo>
                <a:cubicBezTo>
                  <a:pt x="203" y="197"/>
                  <a:pt x="203" y="197"/>
                  <a:pt x="203" y="197"/>
                </a:cubicBezTo>
                <a:cubicBezTo>
                  <a:pt x="181" y="197"/>
                  <a:pt x="171" y="207"/>
                  <a:pt x="171" y="220"/>
                </a:cubicBezTo>
                <a:cubicBezTo>
                  <a:pt x="171" y="232"/>
                  <a:pt x="183" y="238"/>
                  <a:pt x="198" y="243"/>
                </a:cubicBezTo>
                <a:close/>
                <a:moveTo>
                  <a:pt x="207" y="269"/>
                </a:moveTo>
                <a:cubicBezTo>
                  <a:pt x="202" y="322"/>
                  <a:pt x="202" y="322"/>
                  <a:pt x="202" y="322"/>
                </a:cubicBezTo>
                <a:cubicBezTo>
                  <a:pt x="224" y="321"/>
                  <a:pt x="235" y="313"/>
                  <a:pt x="235" y="296"/>
                </a:cubicBezTo>
                <a:cubicBezTo>
                  <a:pt x="235" y="282"/>
                  <a:pt x="222" y="275"/>
                  <a:pt x="207" y="269"/>
                </a:cubicBezTo>
                <a:close/>
              </a:path>
            </a:pathLst>
          </a:custGeom>
          <a:solidFill>
            <a:srgbClr val="34B233"/>
          </a:solidFill>
          <a:ln w="9525">
            <a:noFill/>
            <a:round/>
            <a:headEnd/>
            <a:tailEnd/>
          </a:ln>
        </p:spPr>
        <p:txBody>
          <a:bodyPr/>
          <a:lstStyle/>
          <a:p>
            <a:pPr defTabSz="702062">
              <a:defRPr/>
            </a:pPr>
            <a:endParaRPr lang="en-US" sz="845" kern="0">
              <a:cs typeface="Tahoma" pitchFamily="34" charset="0"/>
            </a:endParaRPr>
          </a:p>
        </p:txBody>
      </p:sp>
      <p:cxnSp>
        <p:nvCxnSpPr>
          <p:cNvPr id="120" name="Straight Connector 401">
            <a:extLst>
              <a:ext uri="{FF2B5EF4-FFF2-40B4-BE49-F238E27FC236}">
                <a16:creationId xmlns:a16="http://schemas.microsoft.com/office/drawing/2014/main" id="{96BDFAB9-BA78-4E14-822C-58FB5EC3E75F}"/>
              </a:ext>
            </a:extLst>
          </p:cNvPr>
          <p:cNvCxnSpPr/>
          <p:nvPr/>
        </p:nvCxnSpPr>
        <p:spPr>
          <a:xfrm flipH="1" flipV="1">
            <a:off x="8553928" y="3126039"/>
            <a:ext cx="237405" cy="222231"/>
          </a:xfrm>
          <a:prstGeom prst="line">
            <a:avLst/>
          </a:prstGeom>
          <a:noFill/>
          <a:ln w="63500" cap="rnd" cmpd="sng" algn="ctr">
            <a:solidFill>
              <a:schemeClr val="tx2"/>
            </a:solidFill>
            <a:prstDash val="sysDot"/>
            <a:headEnd type="arrow" w="med" len="sm"/>
            <a:tailEnd type="arrow" w="med" len="sm"/>
          </a:ln>
          <a:effectLst/>
        </p:spPr>
      </p:cxnSp>
      <p:cxnSp>
        <p:nvCxnSpPr>
          <p:cNvPr id="121" name="Straight Connector 402">
            <a:extLst>
              <a:ext uri="{FF2B5EF4-FFF2-40B4-BE49-F238E27FC236}">
                <a16:creationId xmlns:a16="http://schemas.microsoft.com/office/drawing/2014/main" id="{9C69E128-4A9B-4A3B-9A0B-62E9C33B28BF}"/>
              </a:ext>
            </a:extLst>
          </p:cNvPr>
          <p:cNvCxnSpPr/>
          <p:nvPr/>
        </p:nvCxnSpPr>
        <p:spPr>
          <a:xfrm flipV="1">
            <a:off x="8553929" y="2390296"/>
            <a:ext cx="204495" cy="247903"/>
          </a:xfrm>
          <a:prstGeom prst="line">
            <a:avLst/>
          </a:prstGeom>
          <a:noFill/>
          <a:ln w="63500" cap="rnd" cmpd="sng" algn="ctr">
            <a:solidFill>
              <a:srgbClr val="34B233"/>
            </a:solidFill>
            <a:prstDash val="sysDot"/>
            <a:headEnd type="arrow" w="med" len="sm"/>
            <a:tailEnd type="arrow" w="med" len="sm"/>
          </a:ln>
          <a:effectLst/>
        </p:spPr>
      </p:cxnSp>
      <p:cxnSp>
        <p:nvCxnSpPr>
          <p:cNvPr id="122" name="Straight Connector 403">
            <a:extLst>
              <a:ext uri="{FF2B5EF4-FFF2-40B4-BE49-F238E27FC236}">
                <a16:creationId xmlns:a16="http://schemas.microsoft.com/office/drawing/2014/main" id="{8B902849-54EE-448B-A03F-7540A9CA86F9}"/>
              </a:ext>
            </a:extLst>
          </p:cNvPr>
          <p:cNvCxnSpPr/>
          <p:nvPr/>
        </p:nvCxnSpPr>
        <p:spPr>
          <a:xfrm flipV="1">
            <a:off x="7699272" y="3163077"/>
            <a:ext cx="204495" cy="247903"/>
          </a:xfrm>
          <a:prstGeom prst="line">
            <a:avLst/>
          </a:prstGeom>
          <a:noFill/>
          <a:ln w="63500" cap="rnd" cmpd="sng" algn="ctr">
            <a:solidFill>
              <a:srgbClr val="FFC000"/>
            </a:solidFill>
            <a:prstDash val="sysDot"/>
            <a:headEnd type="arrow" w="med" len="sm"/>
            <a:tailEnd type="arrow" w="med" len="sm"/>
          </a:ln>
          <a:effectLst/>
        </p:spPr>
      </p:cxnSp>
      <p:sp>
        <p:nvSpPr>
          <p:cNvPr id="123" name="Freeform 78">
            <a:extLst>
              <a:ext uri="{FF2B5EF4-FFF2-40B4-BE49-F238E27FC236}">
                <a16:creationId xmlns:a16="http://schemas.microsoft.com/office/drawing/2014/main" id="{C1959B40-D223-409C-9D89-A9A10DC720EF}"/>
              </a:ext>
            </a:extLst>
          </p:cNvPr>
          <p:cNvSpPr>
            <a:spLocks noChangeAspect="1" noEditPoints="1"/>
          </p:cNvSpPr>
          <p:nvPr/>
        </p:nvSpPr>
        <p:spPr bwMode="auto">
          <a:xfrm>
            <a:off x="7509348" y="3458406"/>
            <a:ext cx="282771" cy="339355"/>
          </a:xfrm>
          <a:custGeom>
            <a:avLst/>
            <a:gdLst/>
            <a:ahLst/>
            <a:cxnLst>
              <a:cxn ang="0">
                <a:pos x="103" y="0"/>
              </a:cxn>
              <a:cxn ang="0">
                <a:pos x="38" y="102"/>
              </a:cxn>
              <a:cxn ang="0">
                <a:pos x="0" y="593"/>
              </a:cxn>
              <a:cxn ang="0">
                <a:pos x="376" y="644"/>
              </a:cxn>
              <a:cxn ang="0">
                <a:pos x="419" y="49"/>
              </a:cxn>
              <a:cxn ang="0">
                <a:pos x="36" y="59"/>
              </a:cxn>
              <a:cxn ang="0">
                <a:pos x="36" y="4"/>
              </a:cxn>
              <a:cxn ang="0">
                <a:pos x="36" y="59"/>
              </a:cxn>
              <a:cxn ang="0">
                <a:pos x="55" y="568"/>
              </a:cxn>
              <a:cxn ang="0">
                <a:pos x="364" y="113"/>
              </a:cxn>
              <a:cxn ang="0">
                <a:pos x="290" y="185"/>
              </a:cxn>
              <a:cxn ang="0">
                <a:pos x="290" y="219"/>
              </a:cxn>
              <a:cxn ang="0">
                <a:pos x="263" y="309"/>
              </a:cxn>
              <a:cxn ang="0">
                <a:pos x="157" y="309"/>
              </a:cxn>
              <a:cxn ang="0">
                <a:pos x="130" y="282"/>
              </a:cxn>
              <a:cxn ang="0">
                <a:pos x="130" y="223"/>
              </a:cxn>
              <a:cxn ang="0">
                <a:pos x="157" y="158"/>
              </a:cxn>
              <a:cxn ang="0">
                <a:pos x="263" y="158"/>
              </a:cxn>
              <a:cxn ang="0">
                <a:pos x="290" y="185"/>
              </a:cxn>
              <a:cxn ang="0">
                <a:pos x="235" y="204"/>
              </a:cxn>
              <a:cxn ang="0">
                <a:pos x="218" y="201"/>
              </a:cxn>
              <a:cxn ang="0">
                <a:pos x="227" y="189"/>
              </a:cxn>
              <a:cxn ang="0">
                <a:pos x="237" y="168"/>
              </a:cxn>
              <a:cxn ang="0">
                <a:pos x="204" y="172"/>
              </a:cxn>
              <a:cxn ang="0">
                <a:pos x="192" y="204"/>
              </a:cxn>
              <a:cxn ang="0">
                <a:pos x="182" y="225"/>
              </a:cxn>
              <a:cxn ang="0">
                <a:pos x="192" y="295"/>
              </a:cxn>
              <a:cxn ang="0">
                <a:pos x="218" y="225"/>
              </a:cxn>
              <a:cxn ang="0">
                <a:pos x="292" y="397"/>
              </a:cxn>
              <a:cxn ang="0">
                <a:pos x="292" y="431"/>
              </a:cxn>
              <a:cxn ang="0">
                <a:pos x="265" y="522"/>
              </a:cxn>
              <a:cxn ang="0">
                <a:pos x="159" y="522"/>
              </a:cxn>
              <a:cxn ang="0">
                <a:pos x="132" y="494"/>
              </a:cxn>
              <a:cxn ang="0">
                <a:pos x="132" y="435"/>
              </a:cxn>
              <a:cxn ang="0">
                <a:pos x="159" y="370"/>
              </a:cxn>
              <a:cxn ang="0">
                <a:pos x="265" y="370"/>
              </a:cxn>
              <a:cxn ang="0">
                <a:pos x="292" y="397"/>
              </a:cxn>
              <a:cxn ang="0">
                <a:pos x="214" y="451"/>
              </a:cxn>
              <a:cxn ang="0">
                <a:pos x="209" y="479"/>
              </a:cxn>
              <a:cxn ang="0">
                <a:pos x="249" y="471"/>
              </a:cxn>
              <a:cxn ang="0">
                <a:pos x="249" y="431"/>
              </a:cxn>
              <a:cxn ang="0">
                <a:pos x="216" y="462"/>
              </a:cxn>
              <a:cxn ang="0">
                <a:pos x="200" y="432"/>
              </a:cxn>
              <a:cxn ang="0">
                <a:pos x="249" y="411"/>
              </a:cxn>
              <a:cxn ang="0">
                <a:pos x="177" y="400"/>
              </a:cxn>
              <a:cxn ang="0">
                <a:pos x="187" y="428"/>
              </a:cxn>
              <a:cxn ang="0">
                <a:pos x="136" y="462"/>
              </a:cxn>
              <a:cxn ang="0">
                <a:pos x="188" y="484"/>
              </a:cxn>
              <a:cxn ang="0">
                <a:pos x="201" y="480"/>
              </a:cxn>
            </a:cxnLst>
            <a:rect l="0" t="0" r="r" b="b"/>
            <a:pathLst>
              <a:path w="419" h="644">
                <a:moveTo>
                  <a:pt x="374" y="0"/>
                </a:moveTo>
                <a:cubicBezTo>
                  <a:pt x="103" y="0"/>
                  <a:pt x="103" y="0"/>
                  <a:pt x="103" y="0"/>
                </a:cubicBezTo>
                <a:cubicBezTo>
                  <a:pt x="107" y="10"/>
                  <a:pt x="110" y="20"/>
                  <a:pt x="110" y="30"/>
                </a:cubicBezTo>
                <a:cubicBezTo>
                  <a:pt x="110" y="70"/>
                  <a:pt x="78" y="102"/>
                  <a:pt x="38" y="102"/>
                </a:cubicBezTo>
                <a:cubicBezTo>
                  <a:pt x="24" y="102"/>
                  <a:pt x="11" y="98"/>
                  <a:pt x="0" y="91"/>
                </a:cubicBezTo>
                <a:cubicBezTo>
                  <a:pt x="0" y="593"/>
                  <a:pt x="0" y="593"/>
                  <a:pt x="0" y="593"/>
                </a:cubicBezTo>
                <a:cubicBezTo>
                  <a:pt x="0" y="621"/>
                  <a:pt x="20" y="644"/>
                  <a:pt x="43" y="644"/>
                </a:cubicBezTo>
                <a:cubicBezTo>
                  <a:pt x="376" y="644"/>
                  <a:pt x="376" y="644"/>
                  <a:pt x="376" y="644"/>
                </a:cubicBezTo>
                <a:cubicBezTo>
                  <a:pt x="399" y="644"/>
                  <a:pt x="419" y="619"/>
                  <a:pt x="419" y="591"/>
                </a:cubicBezTo>
                <a:cubicBezTo>
                  <a:pt x="419" y="49"/>
                  <a:pt x="419" y="49"/>
                  <a:pt x="419" y="49"/>
                </a:cubicBezTo>
                <a:cubicBezTo>
                  <a:pt x="419" y="21"/>
                  <a:pt x="398" y="0"/>
                  <a:pt x="374" y="0"/>
                </a:cubicBezTo>
                <a:close/>
                <a:moveTo>
                  <a:pt x="36" y="59"/>
                </a:moveTo>
                <a:cubicBezTo>
                  <a:pt x="52" y="59"/>
                  <a:pt x="64" y="47"/>
                  <a:pt x="64" y="31"/>
                </a:cubicBezTo>
                <a:cubicBezTo>
                  <a:pt x="64" y="16"/>
                  <a:pt x="52" y="4"/>
                  <a:pt x="36" y="4"/>
                </a:cubicBezTo>
                <a:cubicBezTo>
                  <a:pt x="21" y="4"/>
                  <a:pt x="9" y="16"/>
                  <a:pt x="9" y="31"/>
                </a:cubicBezTo>
                <a:cubicBezTo>
                  <a:pt x="9" y="47"/>
                  <a:pt x="21" y="59"/>
                  <a:pt x="36" y="59"/>
                </a:cubicBezTo>
                <a:close/>
                <a:moveTo>
                  <a:pt x="364" y="568"/>
                </a:moveTo>
                <a:cubicBezTo>
                  <a:pt x="55" y="568"/>
                  <a:pt x="55" y="568"/>
                  <a:pt x="55" y="568"/>
                </a:cubicBezTo>
                <a:cubicBezTo>
                  <a:pt x="55" y="113"/>
                  <a:pt x="55" y="113"/>
                  <a:pt x="55" y="113"/>
                </a:cubicBezTo>
                <a:cubicBezTo>
                  <a:pt x="364" y="113"/>
                  <a:pt x="364" y="113"/>
                  <a:pt x="364" y="113"/>
                </a:cubicBezTo>
                <a:lnTo>
                  <a:pt x="364" y="568"/>
                </a:lnTo>
                <a:close/>
                <a:moveTo>
                  <a:pt x="290" y="185"/>
                </a:moveTo>
                <a:cubicBezTo>
                  <a:pt x="290" y="185"/>
                  <a:pt x="290" y="185"/>
                  <a:pt x="290" y="185"/>
                </a:cubicBezTo>
                <a:cubicBezTo>
                  <a:pt x="290" y="219"/>
                  <a:pt x="290" y="219"/>
                  <a:pt x="290" y="219"/>
                </a:cubicBezTo>
                <a:cubicBezTo>
                  <a:pt x="290" y="282"/>
                  <a:pt x="290" y="282"/>
                  <a:pt x="290" y="282"/>
                </a:cubicBezTo>
                <a:cubicBezTo>
                  <a:pt x="290" y="297"/>
                  <a:pt x="278" y="309"/>
                  <a:pt x="263" y="309"/>
                </a:cubicBezTo>
                <a:cubicBezTo>
                  <a:pt x="224" y="309"/>
                  <a:pt x="224" y="309"/>
                  <a:pt x="224" y="309"/>
                </a:cubicBezTo>
                <a:cubicBezTo>
                  <a:pt x="157" y="309"/>
                  <a:pt x="157" y="309"/>
                  <a:pt x="157" y="309"/>
                </a:cubicBezTo>
                <a:cubicBezTo>
                  <a:pt x="153" y="309"/>
                  <a:pt x="153" y="309"/>
                  <a:pt x="153" y="309"/>
                </a:cubicBezTo>
                <a:cubicBezTo>
                  <a:pt x="138" y="309"/>
                  <a:pt x="130" y="297"/>
                  <a:pt x="130" y="282"/>
                </a:cubicBezTo>
                <a:cubicBezTo>
                  <a:pt x="130" y="282"/>
                  <a:pt x="130" y="282"/>
                  <a:pt x="130" y="282"/>
                </a:cubicBezTo>
                <a:cubicBezTo>
                  <a:pt x="130" y="223"/>
                  <a:pt x="130" y="223"/>
                  <a:pt x="130" y="223"/>
                </a:cubicBezTo>
                <a:cubicBezTo>
                  <a:pt x="130" y="185"/>
                  <a:pt x="130" y="185"/>
                  <a:pt x="130" y="185"/>
                </a:cubicBezTo>
                <a:cubicBezTo>
                  <a:pt x="130" y="170"/>
                  <a:pt x="142" y="158"/>
                  <a:pt x="157" y="158"/>
                </a:cubicBezTo>
                <a:cubicBezTo>
                  <a:pt x="197" y="158"/>
                  <a:pt x="197" y="158"/>
                  <a:pt x="197" y="158"/>
                </a:cubicBezTo>
                <a:cubicBezTo>
                  <a:pt x="263" y="158"/>
                  <a:pt x="263" y="158"/>
                  <a:pt x="263" y="158"/>
                </a:cubicBezTo>
                <a:cubicBezTo>
                  <a:pt x="268" y="158"/>
                  <a:pt x="268" y="158"/>
                  <a:pt x="268" y="158"/>
                </a:cubicBezTo>
                <a:cubicBezTo>
                  <a:pt x="283" y="158"/>
                  <a:pt x="290" y="170"/>
                  <a:pt x="290" y="185"/>
                </a:cubicBezTo>
                <a:close/>
                <a:moveTo>
                  <a:pt x="235" y="225"/>
                </a:moveTo>
                <a:cubicBezTo>
                  <a:pt x="235" y="204"/>
                  <a:pt x="235" y="204"/>
                  <a:pt x="235" y="204"/>
                </a:cubicBezTo>
                <a:cubicBezTo>
                  <a:pt x="218" y="204"/>
                  <a:pt x="218" y="204"/>
                  <a:pt x="218" y="204"/>
                </a:cubicBezTo>
                <a:cubicBezTo>
                  <a:pt x="218" y="201"/>
                  <a:pt x="218" y="201"/>
                  <a:pt x="218" y="201"/>
                </a:cubicBezTo>
                <a:cubicBezTo>
                  <a:pt x="218" y="197"/>
                  <a:pt x="219" y="193"/>
                  <a:pt x="220" y="192"/>
                </a:cubicBezTo>
                <a:cubicBezTo>
                  <a:pt x="221" y="190"/>
                  <a:pt x="224" y="189"/>
                  <a:pt x="227" y="189"/>
                </a:cubicBezTo>
                <a:cubicBezTo>
                  <a:pt x="230" y="189"/>
                  <a:pt x="233" y="189"/>
                  <a:pt x="237" y="189"/>
                </a:cubicBezTo>
                <a:cubicBezTo>
                  <a:pt x="237" y="168"/>
                  <a:pt x="237" y="168"/>
                  <a:pt x="237" y="168"/>
                </a:cubicBezTo>
                <a:cubicBezTo>
                  <a:pt x="232" y="168"/>
                  <a:pt x="228" y="168"/>
                  <a:pt x="225" y="168"/>
                </a:cubicBezTo>
                <a:cubicBezTo>
                  <a:pt x="216" y="168"/>
                  <a:pt x="209" y="169"/>
                  <a:pt x="204" y="172"/>
                </a:cubicBezTo>
                <a:cubicBezTo>
                  <a:pt x="199" y="176"/>
                  <a:pt x="196" y="180"/>
                  <a:pt x="194" y="184"/>
                </a:cubicBezTo>
                <a:cubicBezTo>
                  <a:pt x="193" y="188"/>
                  <a:pt x="192" y="195"/>
                  <a:pt x="192" y="204"/>
                </a:cubicBezTo>
                <a:cubicBezTo>
                  <a:pt x="182" y="204"/>
                  <a:pt x="182" y="204"/>
                  <a:pt x="182" y="204"/>
                </a:cubicBezTo>
                <a:cubicBezTo>
                  <a:pt x="182" y="225"/>
                  <a:pt x="182" y="225"/>
                  <a:pt x="182" y="225"/>
                </a:cubicBezTo>
                <a:cubicBezTo>
                  <a:pt x="192" y="225"/>
                  <a:pt x="192" y="225"/>
                  <a:pt x="192" y="225"/>
                </a:cubicBezTo>
                <a:cubicBezTo>
                  <a:pt x="192" y="295"/>
                  <a:pt x="192" y="295"/>
                  <a:pt x="192" y="295"/>
                </a:cubicBezTo>
                <a:cubicBezTo>
                  <a:pt x="218" y="295"/>
                  <a:pt x="218" y="295"/>
                  <a:pt x="218" y="295"/>
                </a:cubicBezTo>
                <a:cubicBezTo>
                  <a:pt x="218" y="225"/>
                  <a:pt x="218" y="225"/>
                  <a:pt x="218" y="225"/>
                </a:cubicBezTo>
                <a:lnTo>
                  <a:pt x="235" y="225"/>
                </a:lnTo>
                <a:close/>
                <a:moveTo>
                  <a:pt x="292" y="397"/>
                </a:moveTo>
                <a:cubicBezTo>
                  <a:pt x="292" y="397"/>
                  <a:pt x="292" y="397"/>
                  <a:pt x="292" y="397"/>
                </a:cubicBezTo>
                <a:cubicBezTo>
                  <a:pt x="292" y="431"/>
                  <a:pt x="292" y="431"/>
                  <a:pt x="292" y="431"/>
                </a:cubicBezTo>
                <a:cubicBezTo>
                  <a:pt x="292" y="494"/>
                  <a:pt x="292" y="494"/>
                  <a:pt x="292" y="494"/>
                </a:cubicBezTo>
                <a:cubicBezTo>
                  <a:pt x="292" y="509"/>
                  <a:pt x="280" y="522"/>
                  <a:pt x="265" y="522"/>
                </a:cubicBezTo>
                <a:cubicBezTo>
                  <a:pt x="225" y="522"/>
                  <a:pt x="225" y="522"/>
                  <a:pt x="225" y="522"/>
                </a:cubicBezTo>
                <a:cubicBezTo>
                  <a:pt x="159" y="522"/>
                  <a:pt x="159" y="522"/>
                  <a:pt x="159" y="522"/>
                </a:cubicBezTo>
                <a:cubicBezTo>
                  <a:pt x="154" y="522"/>
                  <a:pt x="154" y="522"/>
                  <a:pt x="154" y="522"/>
                </a:cubicBezTo>
                <a:cubicBezTo>
                  <a:pt x="139" y="522"/>
                  <a:pt x="132" y="509"/>
                  <a:pt x="132" y="494"/>
                </a:cubicBezTo>
                <a:cubicBezTo>
                  <a:pt x="132" y="494"/>
                  <a:pt x="132" y="494"/>
                  <a:pt x="132" y="494"/>
                </a:cubicBezTo>
                <a:cubicBezTo>
                  <a:pt x="132" y="435"/>
                  <a:pt x="132" y="435"/>
                  <a:pt x="132" y="435"/>
                </a:cubicBezTo>
                <a:cubicBezTo>
                  <a:pt x="132" y="397"/>
                  <a:pt x="132" y="397"/>
                  <a:pt x="132" y="397"/>
                </a:cubicBezTo>
                <a:cubicBezTo>
                  <a:pt x="132" y="382"/>
                  <a:pt x="144" y="370"/>
                  <a:pt x="159" y="370"/>
                </a:cubicBezTo>
                <a:cubicBezTo>
                  <a:pt x="198" y="370"/>
                  <a:pt x="198" y="370"/>
                  <a:pt x="198" y="370"/>
                </a:cubicBezTo>
                <a:cubicBezTo>
                  <a:pt x="265" y="370"/>
                  <a:pt x="265" y="370"/>
                  <a:pt x="265" y="370"/>
                </a:cubicBezTo>
                <a:cubicBezTo>
                  <a:pt x="269" y="370"/>
                  <a:pt x="269" y="370"/>
                  <a:pt x="269" y="370"/>
                </a:cubicBezTo>
                <a:cubicBezTo>
                  <a:pt x="284" y="370"/>
                  <a:pt x="292" y="382"/>
                  <a:pt x="292" y="397"/>
                </a:cubicBezTo>
                <a:close/>
                <a:moveTo>
                  <a:pt x="249" y="431"/>
                </a:moveTo>
                <a:cubicBezTo>
                  <a:pt x="230" y="431"/>
                  <a:pt x="214" y="440"/>
                  <a:pt x="214" y="451"/>
                </a:cubicBezTo>
                <a:cubicBezTo>
                  <a:pt x="214" y="457"/>
                  <a:pt x="219" y="463"/>
                  <a:pt x="227" y="467"/>
                </a:cubicBezTo>
                <a:cubicBezTo>
                  <a:pt x="222" y="476"/>
                  <a:pt x="209" y="479"/>
                  <a:pt x="209" y="479"/>
                </a:cubicBezTo>
                <a:cubicBezTo>
                  <a:pt x="225" y="478"/>
                  <a:pt x="234" y="474"/>
                  <a:pt x="238" y="470"/>
                </a:cubicBezTo>
                <a:cubicBezTo>
                  <a:pt x="241" y="471"/>
                  <a:pt x="245" y="471"/>
                  <a:pt x="249" y="471"/>
                </a:cubicBezTo>
                <a:cubicBezTo>
                  <a:pt x="268" y="471"/>
                  <a:pt x="283" y="462"/>
                  <a:pt x="283" y="451"/>
                </a:cubicBezTo>
                <a:cubicBezTo>
                  <a:pt x="283" y="440"/>
                  <a:pt x="268" y="431"/>
                  <a:pt x="249" y="431"/>
                </a:cubicBezTo>
                <a:close/>
                <a:moveTo>
                  <a:pt x="201" y="480"/>
                </a:moveTo>
                <a:cubicBezTo>
                  <a:pt x="210" y="475"/>
                  <a:pt x="216" y="469"/>
                  <a:pt x="216" y="462"/>
                </a:cubicBezTo>
                <a:cubicBezTo>
                  <a:pt x="216" y="450"/>
                  <a:pt x="201" y="441"/>
                  <a:pt x="182" y="439"/>
                </a:cubicBezTo>
                <a:cubicBezTo>
                  <a:pt x="191" y="437"/>
                  <a:pt x="196" y="434"/>
                  <a:pt x="200" y="432"/>
                </a:cubicBezTo>
                <a:cubicBezTo>
                  <a:pt x="203" y="432"/>
                  <a:pt x="207" y="433"/>
                  <a:pt x="211" y="433"/>
                </a:cubicBezTo>
                <a:cubicBezTo>
                  <a:pt x="232" y="433"/>
                  <a:pt x="249" y="423"/>
                  <a:pt x="249" y="411"/>
                </a:cubicBezTo>
                <a:cubicBezTo>
                  <a:pt x="249" y="399"/>
                  <a:pt x="232" y="389"/>
                  <a:pt x="211" y="389"/>
                </a:cubicBezTo>
                <a:cubicBezTo>
                  <a:pt x="198" y="389"/>
                  <a:pt x="184" y="393"/>
                  <a:pt x="177" y="400"/>
                </a:cubicBezTo>
                <a:cubicBezTo>
                  <a:pt x="168" y="410"/>
                  <a:pt x="174" y="418"/>
                  <a:pt x="174" y="418"/>
                </a:cubicBezTo>
                <a:cubicBezTo>
                  <a:pt x="177" y="424"/>
                  <a:pt x="182" y="425"/>
                  <a:pt x="187" y="428"/>
                </a:cubicBezTo>
                <a:cubicBezTo>
                  <a:pt x="185" y="433"/>
                  <a:pt x="179" y="437"/>
                  <a:pt x="175" y="439"/>
                </a:cubicBezTo>
                <a:cubicBezTo>
                  <a:pt x="153" y="439"/>
                  <a:pt x="136" y="449"/>
                  <a:pt x="136" y="462"/>
                </a:cubicBezTo>
                <a:cubicBezTo>
                  <a:pt x="136" y="475"/>
                  <a:pt x="154" y="485"/>
                  <a:pt x="176" y="485"/>
                </a:cubicBezTo>
                <a:cubicBezTo>
                  <a:pt x="180" y="485"/>
                  <a:pt x="184" y="485"/>
                  <a:pt x="188" y="484"/>
                </a:cubicBezTo>
                <a:cubicBezTo>
                  <a:pt x="193" y="488"/>
                  <a:pt x="203" y="493"/>
                  <a:pt x="221" y="494"/>
                </a:cubicBezTo>
                <a:cubicBezTo>
                  <a:pt x="221" y="494"/>
                  <a:pt x="206" y="490"/>
                  <a:pt x="201" y="480"/>
                </a:cubicBezTo>
                <a:close/>
              </a:path>
            </a:pathLst>
          </a:custGeom>
          <a:solidFill>
            <a:srgbClr val="FFC000"/>
          </a:solidFill>
          <a:ln w="9525">
            <a:noFill/>
            <a:round/>
            <a:headEnd/>
            <a:tailEnd/>
          </a:ln>
        </p:spPr>
        <p:txBody>
          <a:bodyPr/>
          <a:lstStyle/>
          <a:p>
            <a:pPr defTabSz="702062">
              <a:defRPr/>
            </a:pPr>
            <a:endParaRPr lang="en-US" sz="1075" kern="0"/>
          </a:p>
        </p:txBody>
      </p:sp>
      <p:sp>
        <p:nvSpPr>
          <p:cNvPr id="124" name="Rectangle à coins arrondis 242">
            <a:extLst>
              <a:ext uri="{FF2B5EF4-FFF2-40B4-BE49-F238E27FC236}">
                <a16:creationId xmlns:a16="http://schemas.microsoft.com/office/drawing/2014/main" id="{679F087A-A7F5-45A0-8B9C-9473D03B9569}"/>
              </a:ext>
            </a:extLst>
          </p:cNvPr>
          <p:cNvSpPr/>
          <p:nvPr/>
        </p:nvSpPr>
        <p:spPr>
          <a:xfrm>
            <a:off x="8078994" y="2554423"/>
            <a:ext cx="203003" cy="6422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sp>
        <p:nvSpPr>
          <p:cNvPr id="125" name="Rectangle à coins arrondis 243">
            <a:extLst>
              <a:ext uri="{FF2B5EF4-FFF2-40B4-BE49-F238E27FC236}">
                <a16:creationId xmlns:a16="http://schemas.microsoft.com/office/drawing/2014/main" id="{C4389AD5-DAD9-4DEA-B4CE-BC09595D8139}"/>
              </a:ext>
            </a:extLst>
          </p:cNvPr>
          <p:cNvSpPr/>
          <p:nvPr/>
        </p:nvSpPr>
        <p:spPr>
          <a:xfrm>
            <a:off x="8299650" y="2554423"/>
            <a:ext cx="203003" cy="6422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sp>
        <p:nvSpPr>
          <p:cNvPr id="126" name="Rectangle à coins arrondis 244">
            <a:extLst>
              <a:ext uri="{FF2B5EF4-FFF2-40B4-BE49-F238E27FC236}">
                <a16:creationId xmlns:a16="http://schemas.microsoft.com/office/drawing/2014/main" id="{CCA61483-F9C9-4F79-BBFA-A2482D720536}"/>
              </a:ext>
            </a:extLst>
          </p:cNvPr>
          <p:cNvSpPr/>
          <p:nvPr/>
        </p:nvSpPr>
        <p:spPr>
          <a:xfrm>
            <a:off x="7860862" y="2554423"/>
            <a:ext cx="203003" cy="6422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a:p>
            <a:pPr algn="ctr"/>
            <a:endParaRPr lang="en-US" sz="614" dirty="0">
              <a:solidFill>
                <a:schemeClr val="tx1"/>
              </a:solidFill>
            </a:endParaRPr>
          </a:p>
        </p:txBody>
      </p:sp>
      <p:grpSp>
        <p:nvGrpSpPr>
          <p:cNvPr id="127" name="Groupe 420">
            <a:extLst>
              <a:ext uri="{FF2B5EF4-FFF2-40B4-BE49-F238E27FC236}">
                <a16:creationId xmlns:a16="http://schemas.microsoft.com/office/drawing/2014/main" id="{644A0B41-3E78-4EC4-A8D2-87C17A7034F8}"/>
              </a:ext>
            </a:extLst>
          </p:cNvPr>
          <p:cNvGrpSpPr/>
          <p:nvPr/>
        </p:nvGrpSpPr>
        <p:grpSpPr>
          <a:xfrm>
            <a:off x="7868007" y="2733877"/>
            <a:ext cx="624978" cy="396686"/>
            <a:chOff x="978195" y="2880000"/>
            <a:chExt cx="7200000" cy="3024000"/>
          </a:xfrm>
        </p:grpSpPr>
        <p:sp>
          <p:nvSpPr>
            <p:cNvPr id="128" name="Rectangle à coins arrondis 246">
              <a:extLst>
                <a:ext uri="{FF2B5EF4-FFF2-40B4-BE49-F238E27FC236}">
                  <a16:creationId xmlns:a16="http://schemas.microsoft.com/office/drawing/2014/main" id="{D5BF1226-0E71-4BF5-97C3-87AFEF43D09F}"/>
                </a:ext>
              </a:extLst>
            </p:cNvPr>
            <p:cNvSpPr/>
            <p:nvPr/>
          </p:nvSpPr>
          <p:spPr>
            <a:xfrm>
              <a:off x="978196" y="3672000"/>
              <a:ext cx="7187609" cy="648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614" dirty="0">
                <a:solidFill>
                  <a:schemeClr val="tx1"/>
                </a:solidFill>
              </a:endParaRPr>
            </a:p>
          </p:txBody>
        </p:sp>
        <p:sp>
          <p:nvSpPr>
            <p:cNvPr id="129" name="Rectangle à coins arrondis 247">
              <a:extLst>
                <a:ext uri="{FF2B5EF4-FFF2-40B4-BE49-F238E27FC236}">
                  <a16:creationId xmlns:a16="http://schemas.microsoft.com/office/drawing/2014/main" id="{CA144C95-2D15-473B-828E-2EE1C2336938}"/>
                </a:ext>
              </a:extLst>
            </p:cNvPr>
            <p:cNvSpPr/>
            <p:nvPr/>
          </p:nvSpPr>
          <p:spPr>
            <a:xfrm>
              <a:off x="978196" y="4464000"/>
              <a:ext cx="7187609" cy="648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614" dirty="0">
                <a:solidFill>
                  <a:schemeClr val="tx1"/>
                </a:solidFill>
              </a:endParaRPr>
            </a:p>
          </p:txBody>
        </p:sp>
        <p:sp>
          <p:nvSpPr>
            <p:cNvPr id="130" name="Rectangle à coins arrondis 248">
              <a:extLst>
                <a:ext uri="{FF2B5EF4-FFF2-40B4-BE49-F238E27FC236}">
                  <a16:creationId xmlns:a16="http://schemas.microsoft.com/office/drawing/2014/main" id="{041FD67F-A724-4FA1-A411-083BE7C83FCE}"/>
                </a:ext>
              </a:extLst>
            </p:cNvPr>
            <p:cNvSpPr/>
            <p:nvPr/>
          </p:nvSpPr>
          <p:spPr>
            <a:xfrm>
              <a:off x="978195" y="2880000"/>
              <a:ext cx="7200000" cy="648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614" dirty="0">
                <a:solidFill>
                  <a:schemeClr val="tx1"/>
                </a:solidFill>
              </a:endParaRPr>
            </a:p>
          </p:txBody>
        </p:sp>
        <p:sp>
          <p:nvSpPr>
            <p:cNvPr id="131" name="Rectangle à coins arrondis 249">
              <a:extLst>
                <a:ext uri="{FF2B5EF4-FFF2-40B4-BE49-F238E27FC236}">
                  <a16:creationId xmlns:a16="http://schemas.microsoft.com/office/drawing/2014/main" id="{FC9AFB9A-C706-4E23-81B6-B6E93D9ED572}"/>
                </a:ext>
              </a:extLst>
            </p:cNvPr>
            <p:cNvSpPr/>
            <p:nvPr/>
          </p:nvSpPr>
          <p:spPr>
            <a:xfrm>
              <a:off x="978196" y="5256000"/>
              <a:ext cx="7187609" cy="648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614" dirty="0">
                <a:solidFill>
                  <a:schemeClr val="tx1"/>
                </a:solidFill>
              </a:endParaRPr>
            </a:p>
          </p:txBody>
        </p:sp>
      </p:grpSp>
      <p:sp>
        <p:nvSpPr>
          <p:cNvPr id="132" name="ZoneTexte 252">
            <a:extLst>
              <a:ext uri="{FF2B5EF4-FFF2-40B4-BE49-F238E27FC236}">
                <a16:creationId xmlns:a16="http://schemas.microsoft.com/office/drawing/2014/main" id="{6DF2A914-AC7E-4F0F-878B-EB03EDFA40A5}"/>
              </a:ext>
            </a:extLst>
          </p:cNvPr>
          <p:cNvSpPr txBox="1"/>
          <p:nvPr/>
        </p:nvSpPr>
        <p:spPr>
          <a:xfrm>
            <a:off x="5060751" y="4450689"/>
            <a:ext cx="1489829" cy="423193"/>
          </a:xfrm>
          <a:prstGeom prst="rect">
            <a:avLst/>
          </a:prstGeom>
          <a:noFill/>
        </p:spPr>
        <p:txBody>
          <a:bodyPr wrap="square" rtlCol="0">
            <a:spAutoFit/>
          </a:bodyPr>
          <a:lstStyle/>
          <a:p>
            <a:r>
              <a:rPr lang="fr-FR" sz="1075" dirty="0">
                <a:latin typeface="Trebuchet MS" pitchFamily="34" charset="0"/>
              </a:rPr>
              <a:t>OneM2M Common Framework</a:t>
            </a:r>
            <a:endParaRPr lang="en-US" sz="1075" dirty="0">
              <a:latin typeface="Trebuchet MS" pitchFamily="34" charset="0"/>
            </a:endParaRPr>
          </a:p>
        </p:txBody>
      </p:sp>
      <p:sp>
        <p:nvSpPr>
          <p:cNvPr id="133" name="Flèche droite 133">
            <a:extLst>
              <a:ext uri="{FF2B5EF4-FFF2-40B4-BE49-F238E27FC236}">
                <a16:creationId xmlns:a16="http://schemas.microsoft.com/office/drawing/2014/main" id="{FA8FD4B0-6250-4793-888A-850B6E5B4B24}"/>
              </a:ext>
            </a:extLst>
          </p:cNvPr>
          <p:cNvSpPr/>
          <p:nvPr/>
        </p:nvSpPr>
        <p:spPr>
          <a:xfrm>
            <a:off x="2717981" y="5035586"/>
            <a:ext cx="6436023" cy="244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9"/>
          </a:p>
        </p:txBody>
      </p:sp>
      <p:sp>
        <p:nvSpPr>
          <p:cNvPr id="134" name="ZoneTexte 252">
            <a:extLst>
              <a:ext uri="{FF2B5EF4-FFF2-40B4-BE49-F238E27FC236}">
                <a16:creationId xmlns:a16="http://schemas.microsoft.com/office/drawing/2014/main" id="{BE2FB983-661C-49D5-AB94-6E5FE6581C74}"/>
              </a:ext>
            </a:extLst>
          </p:cNvPr>
          <p:cNvSpPr txBox="1"/>
          <p:nvPr/>
        </p:nvSpPr>
        <p:spPr>
          <a:xfrm>
            <a:off x="2405965" y="4387777"/>
            <a:ext cx="1329290" cy="588623"/>
          </a:xfrm>
          <a:prstGeom prst="rect">
            <a:avLst/>
          </a:prstGeom>
          <a:noFill/>
        </p:spPr>
        <p:txBody>
          <a:bodyPr wrap="square" rtlCol="0">
            <a:spAutoFit/>
          </a:bodyPr>
          <a:lstStyle/>
          <a:p>
            <a:r>
              <a:rPr lang="fr-FR" sz="1075" dirty="0">
                <a:latin typeface="Trebuchet MS" pitchFamily="34" charset="0"/>
              </a:rPr>
              <a:t>Disparate Machines and Applications</a:t>
            </a:r>
            <a:endParaRPr lang="en-US" sz="1075" dirty="0">
              <a:latin typeface="Trebuchet MS" pitchFamily="34" charset="0"/>
            </a:endParaRPr>
          </a:p>
        </p:txBody>
      </p:sp>
      <p:sp>
        <p:nvSpPr>
          <p:cNvPr id="135" name="ZoneTexte 252">
            <a:extLst>
              <a:ext uri="{FF2B5EF4-FFF2-40B4-BE49-F238E27FC236}">
                <a16:creationId xmlns:a16="http://schemas.microsoft.com/office/drawing/2014/main" id="{C21DD74F-FB8A-474F-A757-3801AAECE06D}"/>
              </a:ext>
            </a:extLst>
          </p:cNvPr>
          <p:cNvSpPr txBox="1"/>
          <p:nvPr/>
        </p:nvSpPr>
        <p:spPr>
          <a:xfrm>
            <a:off x="7705902" y="4525036"/>
            <a:ext cx="1471878" cy="257763"/>
          </a:xfrm>
          <a:prstGeom prst="rect">
            <a:avLst/>
          </a:prstGeom>
          <a:noFill/>
        </p:spPr>
        <p:txBody>
          <a:bodyPr wrap="none" rtlCol="0">
            <a:spAutoFit/>
          </a:bodyPr>
          <a:lstStyle/>
          <a:p>
            <a:r>
              <a:rPr lang="fr-FR" sz="1075" dirty="0">
                <a:latin typeface="Trebuchet MS" pitchFamily="34" charset="0"/>
              </a:rPr>
              <a:t>IoT </a:t>
            </a:r>
            <a:r>
              <a:rPr lang="fr-FR" sz="1075" dirty="0" err="1">
                <a:latin typeface="Trebuchet MS" pitchFamily="34" charset="0"/>
              </a:rPr>
              <a:t>Ready</a:t>
            </a:r>
            <a:r>
              <a:rPr lang="fr-FR" sz="1075" dirty="0">
                <a:latin typeface="Trebuchet MS" pitchFamily="34" charset="0"/>
              </a:rPr>
              <a:t> </a:t>
            </a:r>
            <a:r>
              <a:rPr lang="fr-FR" sz="1075" dirty="0" err="1">
                <a:latin typeface="Trebuchet MS" pitchFamily="34" charset="0"/>
              </a:rPr>
              <a:t>Ecosystem</a:t>
            </a:r>
            <a:endParaRPr lang="en-US" sz="1075" dirty="0">
              <a:latin typeface="Trebuchet MS" pitchFamily="34" charset="0"/>
            </a:endParaRPr>
          </a:p>
        </p:txBody>
      </p:sp>
      <p:sp>
        <p:nvSpPr>
          <p:cNvPr id="136" name="Date Placeholder 135">
            <a:extLst>
              <a:ext uri="{FF2B5EF4-FFF2-40B4-BE49-F238E27FC236}">
                <a16:creationId xmlns:a16="http://schemas.microsoft.com/office/drawing/2014/main" id="{81473128-413A-45D9-A282-DCC5EBB23564}"/>
              </a:ext>
            </a:extLst>
          </p:cNvPr>
          <p:cNvSpPr>
            <a:spLocks noGrp="1"/>
          </p:cNvSpPr>
          <p:nvPr>
            <p:ph type="dt" sz="half" idx="10"/>
          </p:nvPr>
        </p:nvSpPr>
        <p:spPr/>
        <p:txBody>
          <a:bodyPr/>
          <a:lstStyle/>
          <a:p>
            <a:r>
              <a:rPr lang="en-US"/>
              <a:t>25-Sep-2019</a:t>
            </a:r>
          </a:p>
        </p:txBody>
      </p:sp>
      <p:sp>
        <p:nvSpPr>
          <p:cNvPr id="137" name="Footer Placeholder 136">
            <a:extLst>
              <a:ext uri="{FF2B5EF4-FFF2-40B4-BE49-F238E27FC236}">
                <a16:creationId xmlns:a16="http://schemas.microsoft.com/office/drawing/2014/main" id="{97331328-F33E-46E1-91A0-C2480E9652B7}"/>
              </a:ext>
            </a:extLst>
          </p:cNvPr>
          <p:cNvSpPr>
            <a:spLocks noGrp="1"/>
          </p:cNvSpPr>
          <p:nvPr>
            <p:ph type="ftr" sz="quarter" idx="11"/>
          </p:nvPr>
        </p:nvSpPr>
        <p:spPr/>
        <p:txBody>
          <a:bodyPr/>
          <a:lstStyle/>
          <a:p>
            <a:r>
              <a:rPr lang="en-US"/>
              <a:t>3rd oneM2M Industry Day hosted by TSDSI</a:t>
            </a:r>
          </a:p>
        </p:txBody>
      </p:sp>
      <p:sp>
        <p:nvSpPr>
          <p:cNvPr id="138" name="Slide Number Placeholder 137">
            <a:extLst>
              <a:ext uri="{FF2B5EF4-FFF2-40B4-BE49-F238E27FC236}">
                <a16:creationId xmlns:a16="http://schemas.microsoft.com/office/drawing/2014/main" id="{E1F931F8-E0D3-4DB9-84CD-0CB97676856C}"/>
              </a:ext>
            </a:extLst>
          </p:cNvPr>
          <p:cNvSpPr>
            <a:spLocks noGrp="1"/>
          </p:cNvSpPr>
          <p:nvPr>
            <p:ph type="sldNum" sz="quarter" idx="12"/>
          </p:nvPr>
        </p:nvSpPr>
        <p:spPr/>
        <p:txBody>
          <a:bodyPr/>
          <a:lstStyle/>
          <a:p>
            <a:fld id="{B8729484-F6CD-49EB-A380-8A44EB504863}" type="slidenum">
              <a:rPr lang="en-US" smtClean="0"/>
              <a:t>6</a:t>
            </a:fld>
            <a:endParaRPr lang="en-US"/>
          </a:p>
        </p:txBody>
      </p:sp>
    </p:spTree>
    <p:extLst>
      <p:ext uri="{BB962C8B-B14F-4D97-AF65-F5344CB8AC3E}">
        <p14:creationId xmlns:p14="http://schemas.microsoft.com/office/powerpoint/2010/main" val="411245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E4A3-5E51-4FFC-B269-AC86C429874D}"/>
              </a:ext>
            </a:extLst>
          </p:cNvPr>
          <p:cNvSpPr>
            <a:spLocks noGrp="1"/>
          </p:cNvSpPr>
          <p:nvPr>
            <p:ph type="title"/>
          </p:nvPr>
        </p:nvSpPr>
        <p:spPr/>
        <p:txBody>
          <a:bodyPr/>
          <a:lstStyle/>
          <a:p>
            <a:r>
              <a:rPr lang="en-IN" dirty="0"/>
              <a:t>The Effects on the Ecosystem</a:t>
            </a:r>
          </a:p>
        </p:txBody>
      </p:sp>
      <p:sp>
        <p:nvSpPr>
          <p:cNvPr id="3" name="Content Placeholder 2">
            <a:extLst>
              <a:ext uri="{FF2B5EF4-FFF2-40B4-BE49-F238E27FC236}">
                <a16:creationId xmlns:a16="http://schemas.microsoft.com/office/drawing/2014/main" id="{7FE22B57-36F3-4020-B8FA-40F968F7BFAC}"/>
              </a:ext>
            </a:extLst>
          </p:cNvPr>
          <p:cNvSpPr>
            <a:spLocks noGrp="1"/>
          </p:cNvSpPr>
          <p:nvPr>
            <p:ph sz="half" idx="1"/>
          </p:nvPr>
        </p:nvSpPr>
        <p:spPr/>
        <p:txBody>
          <a:bodyPr>
            <a:noAutofit/>
          </a:bodyPr>
          <a:lstStyle/>
          <a:p>
            <a:pPr marL="0" indent="0">
              <a:buNone/>
            </a:pPr>
            <a:r>
              <a:rPr lang="en-IN" sz="1600" dirty="0">
                <a:solidFill>
                  <a:srgbClr val="FF0000"/>
                </a:solidFill>
              </a:rPr>
              <a:t>(++)</a:t>
            </a:r>
          </a:p>
          <a:p>
            <a:r>
              <a:rPr lang="en-IN" sz="1600" dirty="0"/>
              <a:t>TRAI </a:t>
            </a:r>
            <a:r>
              <a:rPr lang="en-GB" sz="1600" dirty="0"/>
              <a:t>has recommended an IoT Security Framework based on a </a:t>
            </a:r>
          </a:p>
          <a:p>
            <a:pPr lvl="1"/>
            <a:r>
              <a:rPr lang="en-GB" sz="1400" b="1" dirty="0"/>
              <a:t>Security by Design and End to End Encryption</a:t>
            </a:r>
          </a:p>
          <a:p>
            <a:pPr lvl="1"/>
            <a:r>
              <a:rPr lang="en-GB" sz="1400" b="1" dirty="0"/>
              <a:t>National Trust Centre, Registration of M2M Service Providers</a:t>
            </a:r>
          </a:p>
          <a:p>
            <a:r>
              <a:rPr lang="en-GB" sz="1600" dirty="0"/>
              <a:t>TSDSI / DoT / TEC are paving the way for National Standards for IoT</a:t>
            </a:r>
          </a:p>
          <a:p>
            <a:r>
              <a:rPr lang="en-GB" sz="1600" dirty="0"/>
              <a:t>TEC Mandatory Testing and Certification Program for all connected Devices is under way</a:t>
            </a:r>
          </a:p>
          <a:p>
            <a:r>
              <a:rPr lang="en-GB" sz="1600" dirty="0"/>
              <a:t>Ministries have initiated deployment of sectoral standards</a:t>
            </a:r>
            <a:endParaRPr lang="en-IN" sz="1600" dirty="0">
              <a:solidFill>
                <a:srgbClr val="FF0000"/>
              </a:solidFill>
            </a:endParaRPr>
          </a:p>
          <a:p>
            <a:pPr marL="0" indent="0">
              <a:buNone/>
            </a:pPr>
            <a:r>
              <a:rPr lang="en-IN" sz="1600" dirty="0">
                <a:solidFill>
                  <a:srgbClr val="FF0000"/>
                </a:solidFill>
              </a:rPr>
              <a:t>(-)</a:t>
            </a:r>
          </a:p>
          <a:p>
            <a:r>
              <a:rPr lang="en-IN" sz="1600" dirty="0">
                <a:solidFill>
                  <a:srgbClr val="FF0000"/>
                </a:solidFill>
              </a:rPr>
              <a:t>Unreliable connectivity has crippled the effectiveness of 1000’s of crores invested in the R-APDRP program  </a:t>
            </a:r>
          </a:p>
          <a:p>
            <a:r>
              <a:rPr lang="en-IN" sz="1600" dirty="0">
                <a:solidFill>
                  <a:srgbClr val="FF0000"/>
                </a:solidFill>
              </a:rPr>
              <a:t>Several large </a:t>
            </a:r>
            <a:r>
              <a:rPr lang="en-IN" sz="1600" dirty="0" err="1">
                <a:solidFill>
                  <a:srgbClr val="FF0000"/>
                </a:solidFill>
              </a:rPr>
              <a:t>SmartCities</a:t>
            </a:r>
            <a:r>
              <a:rPr lang="en-IN" sz="1600" dirty="0">
                <a:solidFill>
                  <a:srgbClr val="FF0000"/>
                </a:solidFill>
              </a:rPr>
              <a:t> Projects are feeling the heat from lack of Standards</a:t>
            </a:r>
          </a:p>
          <a:p>
            <a:r>
              <a:rPr lang="en-IN" sz="1600" dirty="0">
                <a:solidFill>
                  <a:srgbClr val="FF0000"/>
                </a:solidFill>
              </a:rPr>
              <a:t>State wide implementation for tracking services cannot distinguish good devices from rogue devices, plug submission of Data from unidentified sources</a:t>
            </a:r>
          </a:p>
          <a:p>
            <a:endParaRPr lang="en-IN" sz="1600" dirty="0">
              <a:solidFill>
                <a:srgbClr val="FF0000"/>
              </a:solidFill>
            </a:endParaRPr>
          </a:p>
        </p:txBody>
      </p:sp>
      <p:pic>
        <p:nvPicPr>
          <p:cNvPr id="8" name="Content Placeholder 7">
            <a:extLst>
              <a:ext uri="{FF2B5EF4-FFF2-40B4-BE49-F238E27FC236}">
                <a16:creationId xmlns:a16="http://schemas.microsoft.com/office/drawing/2014/main" id="{82F2785D-7063-49F9-915C-CBFCFAF08634}"/>
              </a:ext>
            </a:extLst>
          </p:cNvPr>
          <p:cNvPicPr>
            <a:picLocks noGrp="1" noChangeAspect="1"/>
          </p:cNvPicPr>
          <p:nvPr>
            <p:ph sz="half" idx="2"/>
          </p:nvPr>
        </p:nvPicPr>
        <p:blipFill rotWithShape="1">
          <a:blip r:embed="rId2"/>
          <a:srcRect r="16978"/>
          <a:stretch/>
        </p:blipFill>
        <p:spPr>
          <a:xfrm>
            <a:off x="6172199" y="2049460"/>
            <a:ext cx="5386067" cy="3520067"/>
          </a:xfrm>
          <a:prstGeom prst="rect">
            <a:avLst/>
          </a:prstGeom>
        </p:spPr>
        <p:style>
          <a:lnRef idx="2">
            <a:schemeClr val="accent1"/>
          </a:lnRef>
          <a:fillRef idx="1">
            <a:schemeClr val="lt1"/>
          </a:fillRef>
          <a:effectRef idx="0">
            <a:schemeClr val="accent1"/>
          </a:effectRef>
          <a:fontRef idx="minor">
            <a:schemeClr val="dk1"/>
          </a:fontRef>
        </p:style>
      </p:pic>
      <p:sp>
        <p:nvSpPr>
          <p:cNvPr id="9" name="Date Placeholder 8">
            <a:extLst>
              <a:ext uri="{FF2B5EF4-FFF2-40B4-BE49-F238E27FC236}">
                <a16:creationId xmlns:a16="http://schemas.microsoft.com/office/drawing/2014/main" id="{B4FFB8E5-C312-4BFA-BB17-216A06ABFDA4}"/>
              </a:ext>
            </a:extLst>
          </p:cNvPr>
          <p:cNvSpPr>
            <a:spLocks noGrp="1"/>
          </p:cNvSpPr>
          <p:nvPr>
            <p:ph type="dt" sz="half" idx="10"/>
          </p:nvPr>
        </p:nvSpPr>
        <p:spPr/>
        <p:txBody>
          <a:bodyPr/>
          <a:lstStyle/>
          <a:p>
            <a:r>
              <a:rPr lang="en-US"/>
              <a:t>25-Sep-2019</a:t>
            </a:r>
          </a:p>
        </p:txBody>
      </p:sp>
      <p:sp>
        <p:nvSpPr>
          <p:cNvPr id="10" name="Footer Placeholder 9">
            <a:extLst>
              <a:ext uri="{FF2B5EF4-FFF2-40B4-BE49-F238E27FC236}">
                <a16:creationId xmlns:a16="http://schemas.microsoft.com/office/drawing/2014/main" id="{70B9070F-FA6C-442B-BB38-FAF717F12210}"/>
              </a:ext>
            </a:extLst>
          </p:cNvPr>
          <p:cNvSpPr>
            <a:spLocks noGrp="1"/>
          </p:cNvSpPr>
          <p:nvPr>
            <p:ph type="ftr" sz="quarter" idx="11"/>
          </p:nvPr>
        </p:nvSpPr>
        <p:spPr/>
        <p:txBody>
          <a:bodyPr/>
          <a:lstStyle/>
          <a:p>
            <a:r>
              <a:rPr lang="en-US"/>
              <a:t>3rd oneM2M Industry Day hosted by TSDSI</a:t>
            </a:r>
          </a:p>
        </p:txBody>
      </p:sp>
      <p:sp>
        <p:nvSpPr>
          <p:cNvPr id="11" name="Slide Number Placeholder 10">
            <a:extLst>
              <a:ext uri="{FF2B5EF4-FFF2-40B4-BE49-F238E27FC236}">
                <a16:creationId xmlns:a16="http://schemas.microsoft.com/office/drawing/2014/main" id="{57E4365A-9EF9-492E-BF37-DFB3BA554660}"/>
              </a:ext>
            </a:extLst>
          </p:cNvPr>
          <p:cNvSpPr>
            <a:spLocks noGrp="1"/>
          </p:cNvSpPr>
          <p:nvPr>
            <p:ph type="sldNum" sz="quarter" idx="12"/>
          </p:nvPr>
        </p:nvSpPr>
        <p:spPr/>
        <p:txBody>
          <a:bodyPr/>
          <a:lstStyle/>
          <a:p>
            <a:fld id="{B8729484-F6CD-49EB-A380-8A44EB504863}" type="slidenum">
              <a:rPr lang="en-US" smtClean="0"/>
              <a:t>7</a:t>
            </a:fld>
            <a:endParaRPr lang="en-US"/>
          </a:p>
        </p:txBody>
      </p:sp>
    </p:spTree>
    <p:extLst>
      <p:ext uri="{BB962C8B-B14F-4D97-AF65-F5344CB8AC3E}">
        <p14:creationId xmlns:p14="http://schemas.microsoft.com/office/powerpoint/2010/main" val="216917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DBAA-3968-4987-B6DF-A9117A10BED4}"/>
              </a:ext>
            </a:extLst>
          </p:cNvPr>
          <p:cNvSpPr>
            <a:spLocks noGrp="1"/>
          </p:cNvSpPr>
          <p:nvPr>
            <p:ph type="title"/>
          </p:nvPr>
        </p:nvSpPr>
        <p:spPr/>
        <p:txBody>
          <a:bodyPr>
            <a:normAutofit fontScale="90000"/>
          </a:bodyPr>
          <a:lstStyle/>
          <a:p>
            <a:r>
              <a:rPr lang="en-IN" dirty="0"/>
              <a:t>New Proposals for Standards | Secure Element based Digital ID for Vehicles</a:t>
            </a:r>
          </a:p>
        </p:txBody>
      </p:sp>
      <p:sp>
        <p:nvSpPr>
          <p:cNvPr id="3" name="Content Placeholder 2">
            <a:extLst>
              <a:ext uri="{FF2B5EF4-FFF2-40B4-BE49-F238E27FC236}">
                <a16:creationId xmlns:a16="http://schemas.microsoft.com/office/drawing/2014/main" id="{D45AD9A8-705B-46D3-B926-7D5435409D9C}"/>
              </a:ext>
            </a:extLst>
          </p:cNvPr>
          <p:cNvSpPr>
            <a:spLocks noGrp="1"/>
          </p:cNvSpPr>
          <p:nvPr>
            <p:ph sz="half" idx="1"/>
          </p:nvPr>
        </p:nvSpPr>
        <p:spPr>
          <a:xfrm>
            <a:off x="1676400" y="1654733"/>
            <a:ext cx="5181600" cy="1215267"/>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r>
              <a:rPr lang="en-GB" dirty="0"/>
              <a:t>Proposes a way to identify and secure vehicles for tracking, transfer and compliance</a:t>
            </a:r>
          </a:p>
        </p:txBody>
      </p:sp>
      <p:sp>
        <p:nvSpPr>
          <p:cNvPr id="56" name="Date Placeholder 55">
            <a:extLst>
              <a:ext uri="{FF2B5EF4-FFF2-40B4-BE49-F238E27FC236}">
                <a16:creationId xmlns:a16="http://schemas.microsoft.com/office/drawing/2014/main" id="{6CEA31DF-B1E3-4AC9-8A71-E7DBF914EBE9}"/>
              </a:ext>
            </a:extLst>
          </p:cNvPr>
          <p:cNvSpPr>
            <a:spLocks noGrp="1"/>
          </p:cNvSpPr>
          <p:nvPr>
            <p:ph type="dt" sz="half" idx="10"/>
          </p:nvPr>
        </p:nvSpPr>
        <p:spPr/>
        <p:txBody>
          <a:bodyPr/>
          <a:lstStyle/>
          <a:p>
            <a:r>
              <a:rPr lang="en-US"/>
              <a:t>25-Sep-2019</a:t>
            </a:r>
          </a:p>
        </p:txBody>
      </p:sp>
      <p:sp>
        <p:nvSpPr>
          <p:cNvPr id="57" name="Footer Placeholder 56">
            <a:extLst>
              <a:ext uri="{FF2B5EF4-FFF2-40B4-BE49-F238E27FC236}">
                <a16:creationId xmlns:a16="http://schemas.microsoft.com/office/drawing/2014/main" id="{9A797836-974A-4095-8589-BF2D26C57FEC}"/>
              </a:ext>
            </a:extLst>
          </p:cNvPr>
          <p:cNvSpPr>
            <a:spLocks noGrp="1"/>
          </p:cNvSpPr>
          <p:nvPr>
            <p:ph type="ftr" sz="quarter" idx="11"/>
          </p:nvPr>
        </p:nvSpPr>
        <p:spPr/>
        <p:txBody>
          <a:bodyPr/>
          <a:lstStyle/>
          <a:p>
            <a:r>
              <a:rPr lang="en-US"/>
              <a:t>3rd oneM2M Industry Day hosted by TSDSI</a:t>
            </a:r>
          </a:p>
        </p:txBody>
      </p:sp>
      <p:sp>
        <p:nvSpPr>
          <p:cNvPr id="58" name="Slide Number Placeholder 57">
            <a:extLst>
              <a:ext uri="{FF2B5EF4-FFF2-40B4-BE49-F238E27FC236}">
                <a16:creationId xmlns:a16="http://schemas.microsoft.com/office/drawing/2014/main" id="{EB432DF2-6ABB-4CDE-A353-85A58BF044A0}"/>
              </a:ext>
            </a:extLst>
          </p:cNvPr>
          <p:cNvSpPr>
            <a:spLocks noGrp="1"/>
          </p:cNvSpPr>
          <p:nvPr>
            <p:ph type="sldNum" sz="quarter" idx="12"/>
          </p:nvPr>
        </p:nvSpPr>
        <p:spPr/>
        <p:txBody>
          <a:bodyPr/>
          <a:lstStyle/>
          <a:p>
            <a:fld id="{B8729484-F6CD-49EB-A380-8A44EB504863}" type="slidenum">
              <a:rPr lang="en-US" smtClean="0"/>
              <a:t>8</a:t>
            </a:fld>
            <a:endParaRPr lang="en-US"/>
          </a:p>
        </p:txBody>
      </p:sp>
      <p:pic>
        <p:nvPicPr>
          <p:cNvPr id="11" name="Content Placeholder 10">
            <a:extLst>
              <a:ext uri="{FF2B5EF4-FFF2-40B4-BE49-F238E27FC236}">
                <a16:creationId xmlns:a16="http://schemas.microsoft.com/office/drawing/2014/main" id="{EBE4F96E-57CD-4C26-AE35-4C005E7B19F4}"/>
              </a:ext>
            </a:extLst>
          </p:cNvPr>
          <p:cNvPicPr>
            <a:picLocks noGrp="1" noChangeAspect="1"/>
          </p:cNvPicPr>
          <p:nvPr>
            <p:ph sz="half" idx="2"/>
          </p:nvPr>
        </p:nvPicPr>
        <p:blipFill>
          <a:blip r:embed="rId2"/>
          <a:stretch>
            <a:fillRect/>
          </a:stretch>
        </p:blipFill>
        <p:spPr>
          <a:xfrm>
            <a:off x="8153400" y="955277"/>
            <a:ext cx="2704566" cy="3612139"/>
          </a:xfrm>
          <a:prstGeom prst="rect">
            <a:avLst/>
          </a:prstGeom>
        </p:spPr>
        <p:style>
          <a:lnRef idx="2">
            <a:schemeClr val="accent1"/>
          </a:lnRef>
          <a:fillRef idx="1">
            <a:schemeClr val="lt1"/>
          </a:fillRef>
          <a:effectRef idx="0">
            <a:schemeClr val="accent1"/>
          </a:effectRef>
          <a:fontRef idx="minor">
            <a:schemeClr val="dk1"/>
          </a:fontRef>
        </p:style>
      </p:pic>
      <p:pic>
        <p:nvPicPr>
          <p:cNvPr id="12" name="Picture 11">
            <a:extLst>
              <a:ext uri="{FF2B5EF4-FFF2-40B4-BE49-F238E27FC236}">
                <a16:creationId xmlns:a16="http://schemas.microsoft.com/office/drawing/2014/main" id="{52297C4A-154C-4DE6-AA34-24C6782D3128}"/>
              </a:ext>
            </a:extLst>
          </p:cNvPr>
          <p:cNvPicPr>
            <a:picLocks noChangeAspect="1"/>
          </p:cNvPicPr>
          <p:nvPr/>
        </p:nvPicPr>
        <p:blipFill>
          <a:blip r:embed="rId3"/>
          <a:stretch>
            <a:fillRect/>
          </a:stretch>
        </p:blipFill>
        <p:spPr>
          <a:xfrm>
            <a:off x="1754909" y="3569456"/>
            <a:ext cx="8153400" cy="2333267"/>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02120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DBAA-3968-4987-B6DF-A9117A10BED4}"/>
              </a:ext>
            </a:extLst>
          </p:cNvPr>
          <p:cNvSpPr>
            <a:spLocks noGrp="1"/>
          </p:cNvSpPr>
          <p:nvPr>
            <p:ph type="title"/>
          </p:nvPr>
        </p:nvSpPr>
        <p:spPr/>
        <p:txBody>
          <a:bodyPr>
            <a:normAutofit fontScale="90000"/>
          </a:bodyPr>
          <a:lstStyle/>
          <a:p>
            <a:r>
              <a:rPr lang="en-IN" dirty="0"/>
              <a:t>New Proposals for Standards | Open Bootstrap Framework</a:t>
            </a:r>
          </a:p>
        </p:txBody>
      </p:sp>
      <p:sp>
        <p:nvSpPr>
          <p:cNvPr id="3" name="Content Placeholder 2">
            <a:extLst>
              <a:ext uri="{FF2B5EF4-FFF2-40B4-BE49-F238E27FC236}">
                <a16:creationId xmlns:a16="http://schemas.microsoft.com/office/drawing/2014/main" id="{D45AD9A8-705B-46D3-B926-7D5435409D9C}"/>
              </a:ext>
            </a:extLst>
          </p:cNvPr>
          <p:cNvSpPr>
            <a:spLocks noGrp="1"/>
          </p:cNvSpPr>
          <p:nvPr>
            <p:ph sz="half" idx="1"/>
          </p:nvPr>
        </p:nvSpPr>
        <p:spPr>
          <a:xfrm>
            <a:off x="838200" y="942109"/>
            <a:ext cx="5181600" cy="5414241"/>
          </a:xfrm>
        </p:spPr>
        <p:txBody>
          <a:bodyPr>
            <a:normAutofit fontScale="70000" lnSpcReduction="20000"/>
          </a:bodyPr>
          <a:lstStyle/>
          <a:p>
            <a:r>
              <a:rPr lang="en-GB" dirty="0"/>
              <a:t>In its current form, the 3GPP GAA Framework is meant for the Mobile network operators (MNO) and 3GPP Network Connected Devices that use the UICC based SIM / USIM / ISIM</a:t>
            </a:r>
          </a:p>
          <a:p>
            <a:r>
              <a:rPr lang="en-GB" dirty="0"/>
              <a:t>A MNO  may or may not want to play the role envisaged by the GAA framework. Further, only useful only useful when ALL MNOs offer the framework to allow for seamless changes in subscription during the lifecycle of a connected Device</a:t>
            </a:r>
          </a:p>
          <a:p>
            <a:r>
              <a:rPr lang="en-GB" dirty="0"/>
              <a:t>GAA must become network technology independent </a:t>
            </a:r>
          </a:p>
          <a:p>
            <a:r>
              <a:rPr lang="en-GB" dirty="0"/>
              <a:t>For the global applicability and usefulness of the ETSI GAA, the User / Use Case must be able to benefit from the GAA framework, independent of any one MNO and   Network Technologies</a:t>
            </a:r>
          </a:p>
          <a:p>
            <a:r>
              <a:rPr lang="en-GB" dirty="0"/>
              <a:t>The objective of the concept described below is to enhance the 3GPP GAA to be an Open Bootstrap framework that can be MNO and Network Technology independent</a:t>
            </a:r>
          </a:p>
          <a:p>
            <a:endParaRPr lang="en-IN" dirty="0"/>
          </a:p>
        </p:txBody>
      </p:sp>
      <p:sp>
        <p:nvSpPr>
          <p:cNvPr id="56" name="Date Placeholder 55">
            <a:extLst>
              <a:ext uri="{FF2B5EF4-FFF2-40B4-BE49-F238E27FC236}">
                <a16:creationId xmlns:a16="http://schemas.microsoft.com/office/drawing/2014/main" id="{6CEA31DF-B1E3-4AC9-8A71-E7DBF914EBE9}"/>
              </a:ext>
            </a:extLst>
          </p:cNvPr>
          <p:cNvSpPr>
            <a:spLocks noGrp="1"/>
          </p:cNvSpPr>
          <p:nvPr>
            <p:ph type="dt" sz="half" idx="10"/>
          </p:nvPr>
        </p:nvSpPr>
        <p:spPr/>
        <p:txBody>
          <a:bodyPr/>
          <a:lstStyle/>
          <a:p>
            <a:r>
              <a:rPr lang="en-US"/>
              <a:t>25-Sep-2019</a:t>
            </a:r>
          </a:p>
        </p:txBody>
      </p:sp>
      <p:sp>
        <p:nvSpPr>
          <p:cNvPr id="57" name="Footer Placeholder 56">
            <a:extLst>
              <a:ext uri="{FF2B5EF4-FFF2-40B4-BE49-F238E27FC236}">
                <a16:creationId xmlns:a16="http://schemas.microsoft.com/office/drawing/2014/main" id="{9A797836-974A-4095-8589-BF2D26C57FEC}"/>
              </a:ext>
            </a:extLst>
          </p:cNvPr>
          <p:cNvSpPr>
            <a:spLocks noGrp="1"/>
          </p:cNvSpPr>
          <p:nvPr>
            <p:ph type="ftr" sz="quarter" idx="11"/>
          </p:nvPr>
        </p:nvSpPr>
        <p:spPr/>
        <p:txBody>
          <a:bodyPr/>
          <a:lstStyle/>
          <a:p>
            <a:r>
              <a:rPr lang="en-US"/>
              <a:t>3rd oneM2M Industry Day hosted by TSDSI</a:t>
            </a:r>
          </a:p>
        </p:txBody>
      </p:sp>
      <p:sp>
        <p:nvSpPr>
          <p:cNvPr id="58" name="Slide Number Placeholder 57">
            <a:extLst>
              <a:ext uri="{FF2B5EF4-FFF2-40B4-BE49-F238E27FC236}">
                <a16:creationId xmlns:a16="http://schemas.microsoft.com/office/drawing/2014/main" id="{EB432DF2-6ABB-4CDE-A353-85A58BF044A0}"/>
              </a:ext>
            </a:extLst>
          </p:cNvPr>
          <p:cNvSpPr>
            <a:spLocks noGrp="1"/>
          </p:cNvSpPr>
          <p:nvPr>
            <p:ph type="sldNum" sz="quarter" idx="12"/>
          </p:nvPr>
        </p:nvSpPr>
        <p:spPr/>
        <p:txBody>
          <a:bodyPr/>
          <a:lstStyle/>
          <a:p>
            <a:fld id="{B8729484-F6CD-49EB-A380-8A44EB504863}" type="slidenum">
              <a:rPr lang="en-US" smtClean="0"/>
              <a:t>9</a:t>
            </a:fld>
            <a:endParaRPr lang="en-US"/>
          </a:p>
        </p:txBody>
      </p:sp>
      <p:pic>
        <p:nvPicPr>
          <p:cNvPr id="59" name="Content Placeholder 58">
            <a:extLst>
              <a:ext uri="{FF2B5EF4-FFF2-40B4-BE49-F238E27FC236}">
                <a16:creationId xmlns:a16="http://schemas.microsoft.com/office/drawing/2014/main" id="{89AA53DE-A8E6-48DE-997C-FC9AF6AD1C55}"/>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767500"/>
            <a:ext cx="5181600" cy="3375387"/>
          </a:xfrm>
          <a:prstGeom prst="rect">
            <a:avLst/>
          </a:prstGeom>
          <a:noFill/>
          <a:ln>
            <a:noFill/>
          </a:ln>
        </p:spPr>
      </p:pic>
      <p:sp>
        <p:nvSpPr>
          <p:cNvPr id="5" name="Rectangle 4">
            <a:extLst>
              <a:ext uri="{FF2B5EF4-FFF2-40B4-BE49-F238E27FC236}">
                <a16:creationId xmlns:a16="http://schemas.microsoft.com/office/drawing/2014/main" id="{3F3589B5-7AC2-49C7-8A6E-8F2E491F5E01}"/>
              </a:ext>
            </a:extLst>
          </p:cNvPr>
          <p:cNvSpPr/>
          <p:nvPr/>
        </p:nvSpPr>
        <p:spPr>
          <a:xfrm>
            <a:off x="6096743" y="5346033"/>
            <a:ext cx="5391284" cy="369332"/>
          </a:xfrm>
          <a:prstGeom prst="rect">
            <a:avLst/>
          </a:prstGeom>
        </p:spPr>
        <p:txBody>
          <a:bodyPr wrap="none">
            <a:spAutoFit/>
          </a:bodyPr>
          <a:lstStyle/>
          <a:p>
            <a:pPr algn="ctr">
              <a:spcAft>
                <a:spcPts val="1000"/>
              </a:spcAft>
            </a:pPr>
            <a:r>
              <a:rPr lang="en-GB" i="1" dirty="0">
                <a:solidFill>
                  <a:srgbClr val="44546A"/>
                </a:solidFill>
                <a:latin typeface="Times New Roman" panose="02020603050405020304" pitchFamily="18" charset="0"/>
                <a:ea typeface="SimSun" panose="02010600030101010101" pitchFamily="2" charset="-122"/>
              </a:rPr>
              <a:t>Figure: 3GPP and Open Bootstrap Framework Concept</a:t>
            </a:r>
            <a:endParaRPr lang="en-IN" i="1" dirty="0">
              <a:solidFill>
                <a:srgbClr val="44546A"/>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980864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2814</Words>
  <Application>Microsoft Office PowerPoint</Application>
  <PresentationFormat>Widescreen</PresentationFormat>
  <Paragraphs>624</Paragraphs>
  <Slides>26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Quicksand Book</vt:lpstr>
      <vt:lpstr>Source Sans Pro</vt:lpstr>
      <vt:lpstr>Times New Roman</vt:lpstr>
      <vt:lpstr>Times-Roman</vt:lpstr>
      <vt:lpstr>Trajan</vt:lpstr>
      <vt:lpstr>Trebuchet MS</vt:lpstr>
      <vt:lpstr>Office Theme</vt:lpstr>
      <vt:lpstr>think-cell Slide</vt:lpstr>
      <vt:lpstr>Enabling the IoT domain with accountable, reliable &amp; future proof M2M connectivity, security by design and interoperable service</vt:lpstr>
      <vt:lpstr>Speaker Introduction: Sharad Arora</vt:lpstr>
      <vt:lpstr>Future of World Economy belongs to Apps</vt:lpstr>
      <vt:lpstr>5G and IoT Apps need more Security than before</vt:lpstr>
      <vt:lpstr>Apps need Reliable Connectivity &amp; Trust</vt:lpstr>
      <vt:lpstr>Guiding OneM2M Reference Architecture</vt:lpstr>
      <vt:lpstr>The Effects on the Ecosystem</vt:lpstr>
      <vt:lpstr>New Proposals for Standards | Secure Element based Digital ID for Vehicles</vt:lpstr>
      <vt:lpstr>New Proposals for Standards | Open Bootstrap Framework</vt:lpstr>
      <vt:lpstr>Simplified Security Objective</vt:lpstr>
      <vt:lpstr>Possible Approach to National Trust Centre</vt:lpstr>
      <vt:lpstr>Frugal Schema for Standards based IoT Connectivity, Security and Remote Management</vt:lpstr>
      <vt:lpstr>Security by Design | QoSec and C-DoT OneM2M Platform</vt:lpstr>
      <vt:lpstr>Security by Design for Connected Meters</vt:lpstr>
      <vt:lpstr>Security by Design for Connected Car Platform</vt:lpstr>
      <vt:lpstr>State Tracking Infra | Solving for Security | As-is security challenged architecture</vt:lpstr>
      <vt:lpstr>State Tracking Infra | Solving for Security | IPSEC security – eliminates rogue servers</vt:lpstr>
      <vt:lpstr>State Tracking Infra | Solving for Security | TSP, OEM, Device independent tamper resistant end to end security</vt:lpstr>
      <vt:lpstr>AIS140 Showcase | Sectoral standard for Transport </vt:lpstr>
      <vt:lpstr>Benefits of a uniform, published and integrated approach</vt:lpstr>
      <vt:lpstr>Summary and Close</vt:lpstr>
      <vt:lpstr>Thank you!  We Welcome Start-Ups to </vt:lpstr>
      <vt:lpstr>4G and 5G Authentication | SIM is still the SE!</vt:lpstr>
      <vt:lpstr>5G Authentication Framework</vt:lpstr>
      <vt:lpstr>The plumbing for the AIS140 Standard</vt:lpstr>
      <vt:lpstr>The plumbing for the AIS140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Jayeeta Saha</dc:creator>
  <cp:lastModifiedBy>Sharad Arora</cp:lastModifiedBy>
  <cp:revision>43</cp:revision>
  <dcterms:created xsi:type="dcterms:W3CDTF">2017-09-14T06:20:48Z</dcterms:created>
  <dcterms:modified xsi:type="dcterms:W3CDTF">2019-09-25T09:14:51Z</dcterms:modified>
</cp:coreProperties>
</file>