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2" r:id="rId5"/>
    <p:sldId id="260" r:id="rId6"/>
    <p:sldId id="267" r:id="rId7"/>
    <p:sldId id="268" r:id="rId8"/>
    <p:sldId id="270" r:id="rId9"/>
    <p:sldId id="271" r:id="rId10"/>
    <p:sldId id="263" r:id="rId11"/>
    <p:sldId id="272" r:id="rId12"/>
    <p:sldId id="273" r:id="rId13"/>
    <p:sldId id="274" r:id="rId14"/>
    <p:sldId id="275" r:id="rId15"/>
    <p:sldId id="276" r:id="rId16"/>
    <p:sldId id="278" r:id="rId17"/>
    <p:sldId id="277"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5" autoAdjust="0"/>
    <p:restoredTop sz="94660"/>
  </p:normalViewPr>
  <p:slideViewPr>
    <p:cSldViewPr snapToGrid="0">
      <p:cViewPr varScale="1">
        <p:scale>
          <a:sx n="80" d="100"/>
          <a:sy n="80" d="100"/>
        </p:scale>
        <p:origin x="1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D4C6C-EE02-45B2-8F5E-3D406086A014}"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41436-E02B-4E68-9A99-2EB8D8FAEEE4}" type="slidenum">
              <a:rPr lang="en-US" smtClean="0"/>
              <a:t>‹#›</a:t>
            </a:fld>
            <a:endParaRPr lang="en-US"/>
          </a:p>
        </p:txBody>
      </p:sp>
    </p:spTree>
    <p:extLst>
      <p:ext uri="{BB962C8B-B14F-4D97-AF65-F5344CB8AC3E}">
        <p14:creationId xmlns:p14="http://schemas.microsoft.com/office/powerpoint/2010/main" val="2311205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1A52-5A6F-4157-B942-48E33E57A0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2C6DEE-57DC-43D9-9198-F3D5E741A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B7969D-107C-4CF0-B157-43E9188FBAD3}"/>
              </a:ext>
            </a:extLst>
          </p:cNvPr>
          <p:cNvSpPr>
            <a:spLocks noGrp="1"/>
          </p:cNvSpPr>
          <p:nvPr>
            <p:ph type="dt" sz="half" idx="10"/>
          </p:nvPr>
        </p:nvSpPr>
        <p:spPr/>
        <p:txBody>
          <a:bodyPr/>
          <a:lstStyle/>
          <a:p>
            <a:r>
              <a:rPr lang="en-US"/>
              <a:t>20-Sep-2017</a:t>
            </a:r>
          </a:p>
        </p:txBody>
      </p:sp>
      <p:sp>
        <p:nvSpPr>
          <p:cNvPr id="5" name="Footer Placeholder 4">
            <a:extLst>
              <a:ext uri="{FF2B5EF4-FFF2-40B4-BE49-F238E27FC236}">
                <a16:creationId xmlns:a16="http://schemas.microsoft.com/office/drawing/2014/main" id="{C7387AB4-4A06-4EB1-829E-DCCD1E971641}"/>
              </a:ext>
            </a:extLst>
          </p:cNvPr>
          <p:cNvSpPr>
            <a:spLocks noGrp="1"/>
          </p:cNvSpPr>
          <p:nvPr>
            <p:ph type="ftr" sz="quarter" idx="11"/>
          </p:nvPr>
        </p:nvSpPr>
        <p:spPr/>
        <p:txBody>
          <a:bodyPr/>
          <a:lstStyle/>
          <a:p>
            <a:r>
              <a:rPr lang="en-US"/>
              <a:t>3rd oneM2M Industry Day hosted by TSDSI</a:t>
            </a:r>
          </a:p>
        </p:txBody>
      </p:sp>
      <p:sp>
        <p:nvSpPr>
          <p:cNvPr id="6" name="Slide Number Placeholder 5">
            <a:extLst>
              <a:ext uri="{FF2B5EF4-FFF2-40B4-BE49-F238E27FC236}">
                <a16:creationId xmlns:a16="http://schemas.microsoft.com/office/drawing/2014/main" id="{D209DFDE-35E8-4D7C-9EC3-2C408F90259A}"/>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1638391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B085C-6F93-4DE1-860A-AAD87377C8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D9AAFB-3257-4589-9A97-59E69E5280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17CE7-0354-4D28-A164-4DD002119D0B}"/>
              </a:ext>
            </a:extLst>
          </p:cNvPr>
          <p:cNvSpPr>
            <a:spLocks noGrp="1"/>
          </p:cNvSpPr>
          <p:nvPr>
            <p:ph type="dt" sz="half" idx="10"/>
          </p:nvPr>
        </p:nvSpPr>
        <p:spPr/>
        <p:txBody>
          <a:bodyPr/>
          <a:lstStyle/>
          <a:p>
            <a:r>
              <a:rPr lang="en-US"/>
              <a:t>20-Sep-2017</a:t>
            </a:r>
          </a:p>
        </p:txBody>
      </p:sp>
      <p:sp>
        <p:nvSpPr>
          <p:cNvPr id="5" name="Footer Placeholder 4">
            <a:extLst>
              <a:ext uri="{FF2B5EF4-FFF2-40B4-BE49-F238E27FC236}">
                <a16:creationId xmlns:a16="http://schemas.microsoft.com/office/drawing/2014/main" id="{7E349F00-66A1-4624-A529-908F8A08CE6A}"/>
              </a:ext>
            </a:extLst>
          </p:cNvPr>
          <p:cNvSpPr>
            <a:spLocks noGrp="1"/>
          </p:cNvSpPr>
          <p:nvPr>
            <p:ph type="ftr" sz="quarter" idx="11"/>
          </p:nvPr>
        </p:nvSpPr>
        <p:spPr/>
        <p:txBody>
          <a:bodyPr/>
          <a:lstStyle/>
          <a:p>
            <a:r>
              <a:rPr lang="en-US"/>
              <a:t>3rd oneM2M Industry Day hosted by TSDSI</a:t>
            </a:r>
          </a:p>
        </p:txBody>
      </p:sp>
      <p:sp>
        <p:nvSpPr>
          <p:cNvPr id="6" name="Slide Number Placeholder 5">
            <a:extLst>
              <a:ext uri="{FF2B5EF4-FFF2-40B4-BE49-F238E27FC236}">
                <a16:creationId xmlns:a16="http://schemas.microsoft.com/office/drawing/2014/main" id="{D8DE3D54-2EC2-4140-8E4B-595D657ADFD8}"/>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3215985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267D5-F341-4C5F-AE70-2FA3BF7373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7BDD99-A548-4475-9EF4-B7F500E285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7ABC1-7BAD-4516-BC78-ABA2898AFA3E}"/>
              </a:ext>
            </a:extLst>
          </p:cNvPr>
          <p:cNvSpPr>
            <a:spLocks noGrp="1"/>
          </p:cNvSpPr>
          <p:nvPr>
            <p:ph type="dt" sz="half" idx="10"/>
          </p:nvPr>
        </p:nvSpPr>
        <p:spPr/>
        <p:txBody>
          <a:bodyPr/>
          <a:lstStyle/>
          <a:p>
            <a:r>
              <a:rPr lang="en-US"/>
              <a:t>20-Sep-2017</a:t>
            </a:r>
          </a:p>
        </p:txBody>
      </p:sp>
      <p:sp>
        <p:nvSpPr>
          <p:cNvPr id="5" name="Footer Placeholder 4">
            <a:extLst>
              <a:ext uri="{FF2B5EF4-FFF2-40B4-BE49-F238E27FC236}">
                <a16:creationId xmlns:a16="http://schemas.microsoft.com/office/drawing/2014/main" id="{6D77048C-5F51-46DC-8FE9-0FE285778918}"/>
              </a:ext>
            </a:extLst>
          </p:cNvPr>
          <p:cNvSpPr>
            <a:spLocks noGrp="1"/>
          </p:cNvSpPr>
          <p:nvPr>
            <p:ph type="ftr" sz="quarter" idx="11"/>
          </p:nvPr>
        </p:nvSpPr>
        <p:spPr/>
        <p:txBody>
          <a:bodyPr/>
          <a:lstStyle/>
          <a:p>
            <a:r>
              <a:rPr lang="en-US"/>
              <a:t>3rd oneM2M Industry Day hosted by TSDSI</a:t>
            </a:r>
          </a:p>
        </p:txBody>
      </p:sp>
      <p:sp>
        <p:nvSpPr>
          <p:cNvPr id="6" name="Slide Number Placeholder 5">
            <a:extLst>
              <a:ext uri="{FF2B5EF4-FFF2-40B4-BE49-F238E27FC236}">
                <a16:creationId xmlns:a16="http://schemas.microsoft.com/office/drawing/2014/main" id="{B2D5E8BA-FF45-4B60-BA29-36E5EE2397DF}"/>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389153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4D636-EF74-434D-9336-067B7F9B2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F4CFB0-DBF5-44F4-AA11-323CCF56AF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F173C-3922-4B68-80EC-7AC71CBC4DF6}"/>
              </a:ext>
            </a:extLst>
          </p:cNvPr>
          <p:cNvSpPr>
            <a:spLocks noGrp="1"/>
          </p:cNvSpPr>
          <p:nvPr>
            <p:ph type="dt" sz="half" idx="10"/>
          </p:nvPr>
        </p:nvSpPr>
        <p:spPr/>
        <p:txBody>
          <a:bodyPr/>
          <a:lstStyle/>
          <a:p>
            <a:r>
              <a:rPr lang="en-US"/>
              <a:t>20-Sep-2017</a:t>
            </a:r>
          </a:p>
        </p:txBody>
      </p:sp>
      <p:sp>
        <p:nvSpPr>
          <p:cNvPr id="5" name="Footer Placeholder 4">
            <a:extLst>
              <a:ext uri="{FF2B5EF4-FFF2-40B4-BE49-F238E27FC236}">
                <a16:creationId xmlns:a16="http://schemas.microsoft.com/office/drawing/2014/main" id="{0F33AD9D-DA46-4D87-98E3-EC7A8C5A9B8F}"/>
              </a:ext>
            </a:extLst>
          </p:cNvPr>
          <p:cNvSpPr>
            <a:spLocks noGrp="1"/>
          </p:cNvSpPr>
          <p:nvPr>
            <p:ph type="ftr" sz="quarter" idx="11"/>
          </p:nvPr>
        </p:nvSpPr>
        <p:spPr/>
        <p:txBody>
          <a:bodyPr/>
          <a:lstStyle/>
          <a:p>
            <a:r>
              <a:rPr lang="en-US"/>
              <a:t>3rd oneM2M Industry Day hosted by TSDSI</a:t>
            </a:r>
          </a:p>
        </p:txBody>
      </p:sp>
      <p:sp>
        <p:nvSpPr>
          <p:cNvPr id="6" name="Slide Number Placeholder 5">
            <a:extLst>
              <a:ext uri="{FF2B5EF4-FFF2-40B4-BE49-F238E27FC236}">
                <a16:creationId xmlns:a16="http://schemas.microsoft.com/office/drawing/2014/main" id="{F4C0C931-2414-494A-8261-545503344192}"/>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94745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23E1E-D3E4-487F-9519-F3DC384AF5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B8B495-E771-4B5D-9E28-18DE2B6DD6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34B890-FFBB-4674-B2E5-8EC438807CFF}"/>
              </a:ext>
            </a:extLst>
          </p:cNvPr>
          <p:cNvSpPr>
            <a:spLocks noGrp="1"/>
          </p:cNvSpPr>
          <p:nvPr>
            <p:ph type="dt" sz="half" idx="10"/>
          </p:nvPr>
        </p:nvSpPr>
        <p:spPr/>
        <p:txBody>
          <a:bodyPr/>
          <a:lstStyle/>
          <a:p>
            <a:r>
              <a:rPr lang="en-US"/>
              <a:t>20-Sep-2017</a:t>
            </a:r>
          </a:p>
        </p:txBody>
      </p:sp>
      <p:sp>
        <p:nvSpPr>
          <p:cNvPr id="5" name="Footer Placeholder 4">
            <a:extLst>
              <a:ext uri="{FF2B5EF4-FFF2-40B4-BE49-F238E27FC236}">
                <a16:creationId xmlns:a16="http://schemas.microsoft.com/office/drawing/2014/main" id="{CB4D178D-22A2-4F71-BD90-0758881BAC6F}"/>
              </a:ext>
            </a:extLst>
          </p:cNvPr>
          <p:cNvSpPr>
            <a:spLocks noGrp="1"/>
          </p:cNvSpPr>
          <p:nvPr>
            <p:ph type="ftr" sz="quarter" idx="11"/>
          </p:nvPr>
        </p:nvSpPr>
        <p:spPr/>
        <p:txBody>
          <a:bodyPr/>
          <a:lstStyle/>
          <a:p>
            <a:r>
              <a:rPr lang="en-US"/>
              <a:t>3rd oneM2M Industry Day hosted by TSDSI</a:t>
            </a:r>
          </a:p>
        </p:txBody>
      </p:sp>
      <p:sp>
        <p:nvSpPr>
          <p:cNvPr id="6" name="Slide Number Placeholder 5">
            <a:extLst>
              <a:ext uri="{FF2B5EF4-FFF2-40B4-BE49-F238E27FC236}">
                <a16:creationId xmlns:a16="http://schemas.microsoft.com/office/drawing/2014/main" id="{717BEAD2-DBC7-4EC6-902B-ED4463DCE64B}"/>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44718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FFF38-94D2-4F8D-8951-90477CD343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4776F0-324C-4379-8FFA-36C3545B84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1ECC6C-272D-4AE7-B852-F8873785F8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B0E9D0-607E-43D6-863C-A99C040C1BD9}"/>
              </a:ext>
            </a:extLst>
          </p:cNvPr>
          <p:cNvSpPr>
            <a:spLocks noGrp="1"/>
          </p:cNvSpPr>
          <p:nvPr>
            <p:ph type="dt" sz="half" idx="10"/>
          </p:nvPr>
        </p:nvSpPr>
        <p:spPr/>
        <p:txBody>
          <a:bodyPr/>
          <a:lstStyle/>
          <a:p>
            <a:r>
              <a:rPr lang="en-US"/>
              <a:t>20-Sep-2017</a:t>
            </a:r>
          </a:p>
        </p:txBody>
      </p:sp>
      <p:sp>
        <p:nvSpPr>
          <p:cNvPr id="6" name="Footer Placeholder 5">
            <a:extLst>
              <a:ext uri="{FF2B5EF4-FFF2-40B4-BE49-F238E27FC236}">
                <a16:creationId xmlns:a16="http://schemas.microsoft.com/office/drawing/2014/main" id="{9A39D178-369D-4ECA-BDFA-33B3B1D99A3E}"/>
              </a:ext>
            </a:extLst>
          </p:cNvPr>
          <p:cNvSpPr>
            <a:spLocks noGrp="1"/>
          </p:cNvSpPr>
          <p:nvPr>
            <p:ph type="ftr" sz="quarter" idx="11"/>
          </p:nvPr>
        </p:nvSpPr>
        <p:spPr/>
        <p:txBody>
          <a:bodyPr/>
          <a:lstStyle/>
          <a:p>
            <a:r>
              <a:rPr lang="en-US"/>
              <a:t>3rd oneM2M Industry Day hosted by TSDSI</a:t>
            </a:r>
          </a:p>
        </p:txBody>
      </p:sp>
      <p:sp>
        <p:nvSpPr>
          <p:cNvPr id="7" name="Slide Number Placeholder 6">
            <a:extLst>
              <a:ext uri="{FF2B5EF4-FFF2-40B4-BE49-F238E27FC236}">
                <a16:creationId xmlns:a16="http://schemas.microsoft.com/office/drawing/2014/main" id="{6E3EB033-03E8-4AE2-A781-6CE56F364571}"/>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2469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807E-634F-496F-8D51-505187471B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DBEEF1-1DB2-47A5-A88C-D08A7FE883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619200-0016-4838-94CC-924726CB15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5908AC-E71A-49F2-BF64-C49E8354D2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810163E-BE67-4913-A528-F1B16244A0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98FCF9-72A9-4658-A96B-555C4D892E97}"/>
              </a:ext>
            </a:extLst>
          </p:cNvPr>
          <p:cNvSpPr>
            <a:spLocks noGrp="1"/>
          </p:cNvSpPr>
          <p:nvPr>
            <p:ph type="dt" sz="half" idx="10"/>
          </p:nvPr>
        </p:nvSpPr>
        <p:spPr/>
        <p:txBody>
          <a:bodyPr/>
          <a:lstStyle/>
          <a:p>
            <a:r>
              <a:rPr lang="en-US"/>
              <a:t>20-Sep-2017</a:t>
            </a:r>
          </a:p>
        </p:txBody>
      </p:sp>
      <p:sp>
        <p:nvSpPr>
          <p:cNvPr id="8" name="Footer Placeholder 7">
            <a:extLst>
              <a:ext uri="{FF2B5EF4-FFF2-40B4-BE49-F238E27FC236}">
                <a16:creationId xmlns:a16="http://schemas.microsoft.com/office/drawing/2014/main" id="{F5222A94-8D35-43B0-8B5B-EBE90CC14D57}"/>
              </a:ext>
            </a:extLst>
          </p:cNvPr>
          <p:cNvSpPr>
            <a:spLocks noGrp="1"/>
          </p:cNvSpPr>
          <p:nvPr>
            <p:ph type="ftr" sz="quarter" idx="11"/>
          </p:nvPr>
        </p:nvSpPr>
        <p:spPr/>
        <p:txBody>
          <a:bodyPr/>
          <a:lstStyle/>
          <a:p>
            <a:r>
              <a:rPr lang="en-US"/>
              <a:t>3rd oneM2M Industry Day hosted by TSDSI</a:t>
            </a:r>
          </a:p>
        </p:txBody>
      </p:sp>
      <p:sp>
        <p:nvSpPr>
          <p:cNvPr id="9" name="Slide Number Placeholder 8">
            <a:extLst>
              <a:ext uri="{FF2B5EF4-FFF2-40B4-BE49-F238E27FC236}">
                <a16:creationId xmlns:a16="http://schemas.microsoft.com/office/drawing/2014/main" id="{63D60519-44FF-40BC-A87A-6F2EAE10BF7A}"/>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14014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0AB06-30EA-4423-8918-F04495E63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137782-1631-4D04-8669-4290E408E306}"/>
              </a:ext>
            </a:extLst>
          </p:cNvPr>
          <p:cNvSpPr>
            <a:spLocks noGrp="1"/>
          </p:cNvSpPr>
          <p:nvPr>
            <p:ph type="dt" sz="half" idx="10"/>
          </p:nvPr>
        </p:nvSpPr>
        <p:spPr/>
        <p:txBody>
          <a:bodyPr/>
          <a:lstStyle/>
          <a:p>
            <a:r>
              <a:rPr lang="en-US"/>
              <a:t>20-Sep-2017</a:t>
            </a:r>
          </a:p>
        </p:txBody>
      </p:sp>
      <p:sp>
        <p:nvSpPr>
          <p:cNvPr id="4" name="Footer Placeholder 3">
            <a:extLst>
              <a:ext uri="{FF2B5EF4-FFF2-40B4-BE49-F238E27FC236}">
                <a16:creationId xmlns:a16="http://schemas.microsoft.com/office/drawing/2014/main" id="{11147BF7-14B4-4994-BF54-2B82BA7D8784}"/>
              </a:ext>
            </a:extLst>
          </p:cNvPr>
          <p:cNvSpPr>
            <a:spLocks noGrp="1"/>
          </p:cNvSpPr>
          <p:nvPr>
            <p:ph type="ftr" sz="quarter" idx="11"/>
          </p:nvPr>
        </p:nvSpPr>
        <p:spPr/>
        <p:txBody>
          <a:bodyPr/>
          <a:lstStyle/>
          <a:p>
            <a:r>
              <a:rPr lang="en-US"/>
              <a:t>3rd oneM2M Industry Day hosted by TSDSI</a:t>
            </a:r>
          </a:p>
        </p:txBody>
      </p:sp>
      <p:sp>
        <p:nvSpPr>
          <p:cNvPr id="5" name="Slide Number Placeholder 4">
            <a:extLst>
              <a:ext uri="{FF2B5EF4-FFF2-40B4-BE49-F238E27FC236}">
                <a16:creationId xmlns:a16="http://schemas.microsoft.com/office/drawing/2014/main" id="{09A06AFB-5C27-4BEF-91BB-6132E94683D8}"/>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211347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DB9837-CB15-44E5-B020-031810F24BD4}"/>
              </a:ext>
            </a:extLst>
          </p:cNvPr>
          <p:cNvSpPr>
            <a:spLocks noGrp="1"/>
          </p:cNvSpPr>
          <p:nvPr>
            <p:ph type="dt" sz="half" idx="10"/>
          </p:nvPr>
        </p:nvSpPr>
        <p:spPr/>
        <p:txBody>
          <a:bodyPr/>
          <a:lstStyle/>
          <a:p>
            <a:r>
              <a:rPr lang="en-US"/>
              <a:t>20-Sep-2017</a:t>
            </a:r>
          </a:p>
        </p:txBody>
      </p:sp>
      <p:sp>
        <p:nvSpPr>
          <p:cNvPr id="3" name="Footer Placeholder 2">
            <a:extLst>
              <a:ext uri="{FF2B5EF4-FFF2-40B4-BE49-F238E27FC236}">
                <a16:creationId xmlns:a16="http://schemas.microsoft.com/office/drawing/2014/main" id="{D1DF5571-F3C5-4208-8871-8BF8E1F3F7D4}"/>
              </a:ext>
            </a:extLst>
          </p:cNvPr>
          <p:cNvSpPr>
            <a:spLocks noGrp="1"/>
          </p:cNvSpPr>
          <p:nvPr>
            <p:ph type="ftr" sz="quarter" idx="11"/>
          </p:nvPr>
        </p:nvSpPr>
        <p:spPr/>
        <p:txBody>
          <a:bodyPr/>
          <a:lstStyle/>
          <a:p>
            <a:r>
              <a:rPr lang="en-US"/>
              <a:t>3rd oneM2M Industry Day hosted by TSDSI</a:t>
            </a:r>
          </a:p>
        </p:txBody>
      </p:sp>
      <p:sp>
        <p:nvSpPr>
          <p:cNvPr id="4" name="Slide Number Placeholder 3">
            <a:extLst>
              <a:ext uri="{FF2B5EF4-FFF2-40B4-BE49-F238E27FC236}">
                <a16:creationId xmlns:a16="http://schemas.microsoft.com/office/drawing/2014/main" id="{7D5D7FCC-F3AB-4E5E-A3C8-5335D784C239}"/>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231672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2686-5835-4118-A7B4-FA6998E45C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F3AA89-FE46-48ED-AF21-167D4C7D0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15B4EF-B6A1-4950-86CA-54C169DF1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E616B9-E262-4886-BDA4-7DA3575B5684}"/>
              </a:ext>
            </a:extLst>
          </p:cNvPr>
          <p:cNvSpPr>
            <a:spLocks noGrp="1"/>
          </p:cNvSpPr>
          <p:nvPr>
            <p:ph type="dt" sz="half" idx="10"/>
          </p:nvPr>
        </p:nvSpPr>
        <p:spPr/>
        <p:txBody>
          <a:bodyPr/>
          <a:lstStyle/>
          <a:p>
            <a:r>
              <a:rPr lang="en-US"/>
              <a:t>20-Sep-2017</a:t>
            </a:r>
          </a:p>
        </p:txBody>
      </p:sp>
      <p:sp>
        <p:nvSpPr>
          <p:cNvPr id="6" name="Footer Placeholder 5">
            <a:extLst>
              <a:ext uri="{FF2B5EF4-FFF2-40B4-BE49-F238E27FC236}">
                <a16:creationId xmlns:a16="http://schemas.microsoft.com/office/drawing/2014/main" id="{4DD587F4-590C-4CF7-8149-F448C03E8CC0}"/>
              </a:ext>
            </a:extLst>
          </p:cNvPr>
          <p:cNvSpPr>
            <a:spLocks noGrp="1"/>
          </p:cNvSpPr>
          <p:nvPr>
            <p:ph type="ftr" sz="quarter" idx="11"/>
          </p:nvPr>
        </p:nvSpPr>
        <p:spPr/>
        <p:txBody>
          <a:bodyPr/>
          <a:lstStyle/>
          <a:p>
            <a:r>
              <a:rPr lang="en-US"/>
              <a:t>3rd oneM2M Industry Day hosted by TSDSI</a:t>
            </a:r>
          </a:p>
        </p:txBody>
      </p:sp>
      <p:sp>
        <p:nvSpPr>
          <p:cNvPr id="7" name="Slide Number Placeholder 6">
            <a:extLst>
              <a:ext uri="{FF2B5EF4-FFF2-40B4-BE49-F238E27FC236}">
                <a16:creationId xmlns:a16="http://schemas.microsoft.com/office/drawing/2014/main" id="{CF41BD34-5282-455D-ADD1-CF158613B2B8}"/>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117021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AD7F3-BF98-4100-9B6C-9B32143DD2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BC4248-4F65-42F7-B1F8-2AF9ED41B4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5271D-6240-400F-8A56-5F5181C5A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CFAA22-C90B-4F0C-BDCB-6F823197E5D6}"/>
              </a:ext>
            </a:extLst>
          </p:cNvPr>
          <p:cNvSpPr>
            <a:spLocks noGrp="1"/>
          </p:cNvSpPr>
          <p:nvPr>
            <p:ph type="dt" sz="half" idx="10"/>
          </p:nvPr>
        </p:nvSpPr>
        <p:spPr/>
        <p:txBody>
          <a:bodyPr/>
          <a:lstStyle/>
          <a:p>
            <a:r>
              <a:rPr lang="en-US"/>
              <a:t>20-Sep-2017</a:t>
            </a:r>
          </a:p>
        </p:txBody>
      </p:sp>
      <p:sp>
        <p:nvSpPr>
          <p:cNvPr id="6" name="Footer Placeholder 5">
            <a:extLst>
              <a:ext uri="{FF2B5EF4-FFF2-40B4-BE49-F238E27FC236}">
                <a16:creationId xmlns:a16="http://schemas.microsoft.com/office/drawing/2014/main" id="{46953BCE-AA1F-4F0D-AD12-95F298E35E00}"/>
              </a:ext>
            </a:extLst>
          </p:cNvPr>
          <p:cNvSpPr>
            <a:spLocks noGrp="1"/>
          </p:cNvSpPr>
          <p:nvPr>
            <p:ph type="ftr" sz="quarter" idx="11"/>
          </p:nvPr>
        </p:nvSpPr>
        <p:spPr/>
        <p:txBody>
          <a:bodyPr/>
          <a:lstStyle/>
          <a:p>
            <a:r>
              <a:rPr lang="en-US"/>
              <a:t>3rd oneM2M Industry Day hosted by TSDSI</a:t>
            </a:r>
          </a:p>
        </p:txBody>
      </p:sp>
      <p:sp>
        <p:nvSpPr>
          <p:cNvPr id="7" name="Slide Number Placeholder 6">
            <a:extLst>
              <a:ext uri="{FF2B5EF4-FFF2-40B4-BE49-F238E27FC236}">
                <a16:creationId xmlns:a16="http://schemas.microsoft.com/office/drawing/2014/main" id="{17E28B34-D924-41CC-9D65-1E937DA6B337}"/>
              </a:ext>
            </a:extLst>
          </p:cNvPr>
          <p:cNvSpPr>
            <a:spLocks noGrp="1"/>
          </p:cNvSpPr>
          <p:nvPr>
            <p:ph type="sldNum" sz="quarter" idx="12"/>
          </p:nvPr>
        </p:nvSpPr>
        <p:spPr/>
        <p:txBody>
          <a:bodyPr/>
          <a:lstStyle/>
          <a:p>
            <a:fld id="{B8729484-F6CD-49EB-A380-8A44EB504863}" type="slidenum">
              <a:rPr lang="en-US" smtClean="0"/>
              <a:t>‹#›</a:t>
            </a:fld>
            <a:endParaRPr lang="en-US"/>
          </a:p>
        </p:txBody>
      </p:sp>
    </p:spTree>
    <p:extLst>
      <p:ext uri="{BB962C8B-B14F-4D97-AF65-F5344CB8AC3E}">
        <p14:creationId xmlns:p14="http://schemas.microsoft.com/office/powerpoint/2010/main" val="304511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309F65-9224-4509-BCEC-5C68DC05FF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A0B33E-B532-4F9B-B77D-10ED7A248B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2784EE-D735-4FAC-ABEA-E69867596F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20-Sep-2017</a:t>
            </a:r>
          </a:p>
        </p:txBody>
      </p:sp>
      <p:sp>
        <p:nvSpPr>
          <p:cNvPr id="5" name="Footer Placeholder 4">
            <a:extLst>
              <a:ext uri="{FF2B5EF4-FFF2-40B4-BE49-F238E27FC236}">
                <a16:creationId xmlns:a16="http://schemas.microsoft.com/office/drawing/2014/main" id="{1289EE73-0F37-4E84-A4F6-97C74D2079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3rd oneM2M Industry Day hosted by TSDSI</a:t>
            </a:r>
          </a:p>
        </p:txBody>
      </p:sp>
      <p:sp>
        <p:nvSpPr>
          <p:cNvPr id="6" name="Slide Number Placeholder 5">
            <a:extLst>
              <a:ext uri="{FF2B5EF4-FFF2-40B4-BE49-F238E27FC236}">
                <a16:creationId xmlns:a16="http://schemas.microsoft.com/office/drawing/2014/main" id="{762FD586-1342-4C31-B280-07484DB7B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29484-F6CD-49EB-A380-8A44EB504863}" type="slidenum">
              <a:rPr lang="en-US" smtClean="0"/>
              <a:t>‹#›</a:t>
            </a:fld>
            <a:endParaRPr lang="en-US"/>
          </a:p>
        </p:txBody>
      </p:sp>
    </p:spTree>
    <p:extLst>
      <p:ext uri="{BB962C8B-B14F-4D97-AF65-F5344CB8AC3E}">
        <p14:creationId xmlns:p14="http://schemas.microsoft.com/office/powerpoint/2010/main" val="18966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2716-0EB4-4FDB-B1D8-E682EE8F7D24}"/>
              </a:ext>
            </a:extLst>
          </p:cNvPr>
          <p:cNvSpPr>
            <a:spLocks noGrp="1"/>
          </p:cNvSpPr>
          <p:nvPr>
            <p:ph type="ctrTitle"/>
          </p:nvPr>
        </p:nvSpPr>
        <p:spPr/>
        <p:txBody>
          <a:bodyPr/>
          <a:lstStyle/>
          <a:p>
            <a:r>
              <a:rPr lang="en-US" b="1" dirty="0"/>
              <a:t>oneM2M SDT and its usage</a:t>
            </a:r>
            <a:br>
              <a:rPr lang="en-US" b="1" dirty="0"/>
            </a:br>
            <a:r>
              <a:rPr lang="en-US" b="1" dirty="0"/>
              <a:t>in a typical vertical industry</a:t>
            </a:r>
          </a:p>
        </p:txBody>
      </p:sp>
      <p:sp>
        <p:nvSpPr>
          <p:cNvPr id="3" name="Subtitle 2">
            <a:extLst>
              <a:ext uri="{FF2B5EF4-FFF2-40B4-BE49-F238E27FC236}">
                <a16:creationId xmlns:a16="http://schemas.microsoft.com/office/drawing/2014/main" id="{90DE04FE-3109-456F-878A-E09197A14EC0}"/>
              </a:ext>
            </a:extLst>
          </p:cNvPr>
          <p:cNvSpPr>
            <a:spLocks noGrp="1"/>
          </p:cNvSpPr>
          <p:nvPr>
            <p:ph type="subTitle" idx="1"/>
          </p:nvPr>
        </p:nvSpPr>
        <p:spPr/>
        <p:txBody>
          <a:bodyPr anchor="ctr"/>
          <a:lstStyle/>
          <a:p>
            <a:r>
              <a:rPr lang="en-US" dirty="0"/>
              <a:t>Prof. Han, Andrew </a:t>
            </a:r>
            <a:r>
              <a:rPr lang="en-US" dirty="0" smtClean="0"/>
              <a:t>Min-gyu</a:t>
            </a:r>
          </a:p>
          <a:p>
            <a:r>
              <a:rPr lang="en-US" dirty="0" smtClean="0"/>
              <a:t>(andyhan@hansung.ac.kr)</a:t>
            </a:r>
            <a:endParaRPr lang="en-US" dirty="0"/>
          </a:p>
          <a:p>
            <a:r>
              <a:rPr lang="en-US" dirty="0"/>
              <a:t>oneM2M TDE WG Chair, HANSUNG </a:t>
            </a:r>
            <a:r>
              <a:rPr lang="en-US" dirty="0" smtClean="0"/>
              <a:t>University</a:t>
            </a:r>
            <a:endParaRPr lang="en-US" dirty="0"/>
          </a:p>
        </p:txBody>
      </p:sp>
      <p:pic>
        <p:nvPicPr>
          <p:cNvPr id="4" name="Picture 3" descr="C:\Users\Jayeeta\AppData\Local\Microsoft\Windows\INetCache\Content.Word\oneM2M Logo_HighRes.png">
            <a:extLst>
              <a:ext uri="{FF2B5EF4-FFF2-40B4-BE49-F238E27FC236}">
                <a16:creationId xmlns:a16="http://schemas.microsoft.com/office/drawing/2014/main" id="{0755F5BB-2CBF-41CE-8E7C-AEADA0A43C1E}"/>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sp>
        <p:nvSpPr>
          <p:cNvPr id="6" name="Date Placeholder 5">
            <a:extLst>
              <a:ext uri="{FF2B5EF4-FFF2-40B4-BE49-F238E27FC236}">
                <a16:creationId xmlns:a16="http://schemas.microsoft.com/office/drawing/2014/main" id="{6471F641-A445-4C98-8A47-3BE69BF73669}"/>
              </a:ext>
            </a:extLst>
          </p:cNvPr>
          <p:cNvSpPr>
            <a:spLocks noGrp="1"/>
          </p:cNvSpPr>
          <p:nvPr>
            <p:ph type="dt" sz="half" idx="10"/>
          </p:nvPr>
        </p:nvSpPr>
        <p:spPr/>
        <p:txBody>
          <a:bodyPr/>
          <a:lstStyle/>
          <a:p>
            <a:r>
              <a:rPr lang="en-US" dirty="0"/>
              <a:t>25-Sep-2019</a:t>
            </a:r>
          </a:p>
        </p:txBody>
      </p:sp>
      <p:sp>
        <p:nvSpPr>
          <p:cNvPr id="7" name="Footer Placeholder 6">
            <a:extLst>
              <a:ext uri="{FF2B5EF4-FFF2-40B4-BE49-F238E27FC236}">
                <a16:creationId xmlns:a16="http://schemas.microsoft.com/office/drawing/2014/main" id="{D179D773-BD8A-4968-8DF3-84C1A4C0A2A4}"/>
              </a:ext>
            </a:extLst>
          </p:cNvPr>
          <p:cNvSpPr>
            <a:spLocks noGrp="1"/>
          </p:cNvSpPr>
          <p:nvPr>
            <p:ph type="ftr" sz="quarter" idx="11"/>
          </p:nvPr>
        </p:nvSpPr>
        <p:spPr/>
        <p:txBody>
          <a:bodyPr/>
          <a:lstStyle/>
          <a:p>
            <a:r>
              <a:rPr lang="en-US" dirty="0"/>
              <a:t>6</a:t>
            </a:r>
            <a:r>
              <a:rPr lang="en-US" baseline="30000" dirty="0"/>
              <a:t>th</a:t>
            </a:r>
            <a:r>
              <a:rPr lang="en-US" dirty="0"/>
              <a:t> oneM2M Industry Day hosted by TSDSI</a:t>
            </a:r>
          </a:p>
        </p:txBody>
      </p:sp>
      <p:sp>
        <p:nvSpPr>
          <p:cNvPr id="8" name="Slide Number Placeholder 7">
            <a:extLst>
              <a:ext uri="{FF2B5EF4-FFF2-40B4-BE49-F238E27FC236}">
                <a16:creationId xmlns:a16="http://schemas.microsoft.com/office/drawing/2014/main" id="{8AE14565-FFF9-4210-B44C-2CEA2DCD3763}"/>
              </a:ext>
            </a:extLst>
          </p:cNvPr>
          <p:cNvSpPr>
            <a:spLocks noGrp="1"/>
          </p:cNvSpPr>
          <p:nvPr>
            <p:ph type="sldNum" sz="quarter" idx="12"/>
          </p:nvPr>
        </p:nvSpPr>
        <p:spPr/>
        <p:txBody>
          <a:bodyPr/>
          <a:lstStyle/>
          <a:p>
            <a:fld id="{B8729484-F6CD-49EB-A380-8A44EB504863}" type="slidenum">
              <a:rPr lang="en-US" smtClean="0"/>
              <a:t>1</a:t>
            </a:fld>
            <a:endParaRPr lang="en-US"/>
          </a:p>
        </p:txBody>
      </p:sp>
      <p:pic>
        <p:nvPicPr>
          <p:cNvPr id="9" name="Picture 8">
            <a:extLst>
              <a:ext uri="{FF2B5EF4-FFF2-40B4-BE49-F238E27FC236}">
                <a16:creationId xmlns:a16="http://schemas.microsoft.com/office/drawing/2014/main" id="{02507834-49F8-406D-AC69-95C74704E6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spTree>
    <p:extLst>
      <p:ext uri="{BB962C8B-B14F-4D97-AF65-F5344CB8AC3E}">
        <p14:creationId xmlns:p14="http://schemas.microsoft.com/office/powerpoint/2010/main" val="1435733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693628" y="365125"/>
            <a:ext cx="9660172" cy="1325563"/>
          </a:xfrm>
        </p:spPr>
        <p:txBody>
          <a:bodyPr/>
          <a:lstStyle/>
          <a:p>
            <a:r>
              <a:rPr lang="en-US" altLang="ko-KR" dirty="0"/>
              <a:t>SDT usage in vertical industry </a:t>
            </a:r>
            <a:br>
              <a:rPr lang="en-US" altLang="ko-KR" dirty="0"/>
            </a:br>
            <a:r>
              <a:rPr lang="en-US" altLang="ko-KR" dirty="0"/>
              <a:t>– City domain </a:t>
            </a:r>
            <a:r>
              <a:rPr lang="en-US" altLang="ko-KR" dirty="0" smtClean="0"/>
              <a:t>example (cont’d)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a:xfrm>
            <a:off x="838200" y="1531421"/>
            <a:ext cx="10515600" cy="4351338"/>
          </a:xfrm>
        </p:spPr>
        <p:txBody>
          <a:bodyPr/>
          <a:lstStyle/>
          <a:p>
            <a:r>
              <a:rPr lang="en-US" dirty="0" err="1"/>
              <a:t>DataPoints</a:t>
            </a:r>
            <a:r>
              <a:rPr lang="en-US" dirty="0"/>
              <a:t> of </a:t>
            </a:r>
            <a:r>
              <a:rPr lang="en-US" dirty="0" err="1"/>
              <a:t>airQualitySense</a:t>
            </a:r>
            <a:r>
              <a:rPr lang="en-US" dirty="0"/>
              <a:t> </a:t>
            </a:r>
            <a:r>
              <a:rPr lang="en-US" dirty="0" err="1"/>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10</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8" name="표 7"/>
          <p:cNvGraphicFramePr>
            <a:graphicFrameLocks noGrp="1"/>
          </p:cNvGraphicFramePr>
          <p:nvPr>
            <p:extLst>
              <p:ext uri="{D42A27DB-BD31-4B8C-83A1-F6EECF244321}">
                <p14:modId xmlns:p14="http://schemas.microsoft.com/office/powerpoint/2010/main" val="1996935556"/>
              </p:ext>
            </p:extLst>
          </p:nvPr>
        </p:nvGraphicFramePr>
        <p:xfrm>
          <a:off x="485031" y="1995774"/>
          <a:ext cx="11203386" cy="4693920"/>
        </p:xfrm>
        <a:graphic>
          <a:graphicData uri="http://schemas.openxmlformats.org/drawingml/2006/table">
            <a:tbl>
              <a:tblPr firstRow="1" firstCol="1" bandRow="1">
                <a:tableStyleId>{5C22544A-7EE6-4342-B048-85BDC9FD1C3A}</a:tableStyleId>
              </a:tblPr>
              <a:tblGrid>
                <a:gridCol w="1598211">
                  <a:extLst>
                    <a:ext uri="{9D8B030D-6E8A-4147-A177-3AD203B41FA5}">
                      <a16:colId xmlns:a16="http://schemas.microsoft.com/office/drawing/2014/main" val="734745581"/>
                    </a:ext>
                  </a:extLst>
                </a:gridCol>
                <a:gridCol w="1009815">
                  <a:extLst>
                    <a:ext uri="{9D8B030D-6E8A-4147-A177-3AD203B41FA5}">
                      <a16:colId xmlns:a16="http://schemas.microsoft.com/office/drawing/2014/main" val="3683143641"/>
                    </a:ext>
                  </a:extLst>
                </a:gridCol>
                <a:gridCol w="771277">
                  <a:extLst>
                    <a:ext uri="{9D8B030D-6E8A-4147-A177-3AD203B41FA5}">
                      <a16:colId xmlns:a16="http://schemas.microsoft.com/office/drawing/2014/main" val="1175637300"/>
                    </a:ext>
                  </a:extLst>
                </a:gridCol>
                <a:gridCol w="1065475">
                  <a:extLst>
                    <a:ext uri="{9D8B030D-6E8A-4147-A177-3AD203B41FA5}">
                      <a16:colId xmlns:a16="http://schemas.microsoft.com/office/drawing/2014/main" val="1590661555"/>
                    </a:ext>
                  </a:extLst>
                </a:gridCol>
                <a:gridCol w="779228">
                  <a:extLst>
                    <a:ext uri="{9D8B030D-6E8A-4147-A177-3AD203B41FA5}">
                      <a16:colId xmlns:a16="http://schemas.microsoft.com/office/drawing/2014/main" val="1141830256"/>
                    </a:ext>
                  </a:extLst>
                </a:gridCol>
                <a:gridCol w="5979380">
                  <a:extLst>
                    <a:ext uri="{9D8B030D-6E8A-4147-A177-3AD203B41FA5}">
                      <a16:colId xmlns:a16="http://schemas.microsoft.com/office/drawing/2014/main" val="3302931747"/>
                    </a:ext>
                  </a:extLst>
                </a:gridCol>
              </a:tblGrid>
              <a:tr h="178381">
                <a:tc>
                  <a:txBody>
                    <a:bodyPr/>
                    <a:lstStyle/>
                    <a:p>
                      <a:pPr algn="ctr" hangingPunct="0">
                        <a:spcAft>
                          <a:spcPts val="0"/>
                        </a:spcAft>
                      </a:pPr>
                      <a:r>
                        <a:rPr lang="x-none" sz="1400" dirty="0">
                          <a:effectLst/>
                        </a:rPr>
                        <a:t>Name</a:t>
                      </a:r>
                      <a:endParaRPr lang="ko-K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x-none" sz="1400" dirty="0">
                          <a:effectLst/>
                        </a:rPr>
                        <a:t>Type</a:t>
                      </a:r>
                      <a:endParaRPr lang="ko-K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pl-PL" sz="1400">
                          <a:effectLst/>
                        </a:rPr>
                        <a:t>R/W</a:t>
                      </a:r>
                      <a:endParaRPr lang="ko-KR"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x-none" sz="1400">
                          <a:effectLst/>
                        </a:rPr>
                        <a:t>Optional</a:t>
                      </a:r>
                      <a:endParaRPr lang="ko-KR"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pl-PL" sz="1400">
                          <a:effectLst/>
                        </a:rPr>
                        <a:t>Unit</a:t>
                      </a:r>
                      <a:endParaRPr lang="ko-KR" sz="1400" b="1">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x-none" sz="1400" dirty="0">
                          <a:effectLst/>
                        </a:rPr>
                        <a:t>Documentation</a:t>
                      </a:r>
                      <a:endParaRPr lang="ko-KR"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3770206200"/>
                  </a:ext>
                </a:extLst>
              </a:tr>
              <a:tr h="296682">
                <a:tc>
                  <a:txBody>
                    <a:bodyPr/>
                    <a:lstStyle/>
                    <a:p>
                      <a:pPr hangingPunct="0">
                        <a:spcAft>
                          <a:spcPts val="0"/>
                        </a:spcAft>
                      </a:pPr>
                      <a:r>
                        <a:rPr lang="x-none" sz="1400">
                          <a:effectLst/>
                        </a:rPr>
                        <a:t>monitoringEnabled</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xs:boolean</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dirty="0" smtClean="0">
                          <a:effectLst/>
                        </a:rPr>
                        <a:t>R</a:t>
                      </a:r>
                      <a:endParaRPr lang="ko-K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 </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current status of monitoring. "True" indicates enabled, and "False" indicates not enabled.</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3505251525"/>
                  </a:ext>
                </a:extLst>
              </a:tr>
              <a:tr h="0">
                <a:tc>
                  <a:txBody>
                    <a:bodyPr/>
                    <a:lstStyle/>
                    <a:p>
                      <a:pPr hangingPunct="0">
                        <a:spcAft>
                          <a:spcPts val="0"/>
                        </a:spcAft>
                      </a:pPr>
                      <a:r>
                        <a:rPr lang="pl-PL" sz="1400">
                          <a:effectLst/>
                        </a:rPr>
                        <a:t>pm1</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xs:integer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concentration of particle matter under 1</a:t>
                      </a:r>
                      <a:r>
                        <a:rPr lang="ko-KR" sz="1400">
                          <a:effectLst/>
                        </a:rPr>
                        <a:t>㎛</a:t>
                      </a:r>
                      <a:r>
                        <a:rPr lang="x-none" sz="1400">
                          <a:effectLst/>
                        </a:rPr>
                        <a:t>.. The minimum value is 0.</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2169594067"/>
                  </a:ext>
                </a:extLst>
              </a:tr>
              <a:tr h="27028">
                <a:tc>
                  <a:txBody>
                    <a:bodyPr/>
                    <a:lstStyle/>
                    <a:p>
                      <a:pPr hangingPunct="0">
                        <a:spcAft>
                          <a:spcPts val="0"/>
                        </a:spcAft>
                      </a:pPr>
                      <a:r>
                        <a:rPr lang="pl-PL" sz="1400">
                          <a:effectLst/>
                        </a:rPr>
                        <a:t>pm25</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xs:integer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dirty="0">
                          <a:effectLst/>
                        </a:rPr>
                        <a:t>true</a:t>
                      </a:r>
                      <a:endParaRPr lang="ko-KR"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concentration of particle matter under 2.5</a:t>
                      </a:r>
                      <a:r>
                        <a:rPr lang="ko-KR" sz="1400">
                          <a:effectLst/>
                        </a:rPr>
                        <a:t>㎛</a:t>
                      </a:r>
                      <a:r>
                        <a:rPr lang="x-none" sz="1400">
                          <a:effectLst/>
                        </a:rPr>
                        <a:t>. The minimum value is 0.</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342002362"/>
                  </a:ext>
                </a:extLst>
              </a:tr>
              <a:tr h="0">
                <a:tc>
                  <a:txBody>
                    <a:bodyPr/>
                    <a:lstStyle/>
                    <a:p>
                      <a:pPr hangingPunct="0">
                        <a:spcAft>
                          <a:spcPts val="0"/>
                        </a:spcAft>
                      </a:pPr>
                      <a:r>
                        <a:rPr lang="pl-PL" sz="1400">
                          <a:effectLst/>
                        </a:rPr>
                        <a:t>pm10</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xs:integer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concentration of particle matter under 10</a:t>
                      </a:r>
                      <a:r>
                        <a:rPr lang="ko-KR" sz="1400">
                          <a:effectLst/>
                        </a:rPr>
                        <a:t>㎛</a:t>
                      </a:r>
                      <a:r>
                        <a:rPr lang="x-none" sz="1400">
                          <a:effectLst/>
                        </a:rPr>
                        <a:t>. The minimum value is 0.</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3486530840"/>
                  </a:ext>
                </a:extLst>
              </a:tr>
              <a:tr h="98894">
                <a:tc>
                  <a:txBody>
                    <a:bodyPr/>
                    <a:lstStyle/>
                    <a:p>
                      <a:pPr hangingPunct="0">
                        <a:spcAft>
                          <a:spcPts val="0"/>
                        </a:spcAft>
                      </a:pPr>
                      <a:r>
                        <a:rPr lang="pl-PL" sz="1400">
                          <a:effectLst/>
                        </a:rPr>
                        <a:t>tsp</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spcAft>
                          <a:spcPts val="0"/>
                        </a:spcAft>
                      </a:pPr>
                      <a:r>
                        <a:rPr lang="en-GB" sz="1400">
                          <a:effectLst/>
                        </a:rPr>
                        <a:t>Total suspended particle.</a:t>
                      </a:r>
                      <a:endParaRPr lang="ko-KR" sz="1400">
                        <a:solidFill>
                          <a:srgbClr val="000000"/>
                        </a:solidFill>
                        <a:effectLst/>
                        <a:latin typeface="Times New Roman" panose="02020603050405020304" pitchFamily="18" charset="0"/>
                        <a:ea typeface="맑은 고딕" panose="020B0503020000020004" pitchFamily="50" charset="-127"/>
                      </a:endParaRPr>
                    </a:p>
                  </a:txBody>
                  <a:tcPr marL="12820" marR="49447" marT="0" marB="0"/>
                </a:tc>
                <a:extLst>
                  <a:ext uri="{0D108BD9-81ED-4DB2-BD59-A6C34878D82A}">
                    <a16:rowId xmlns:a16="http://schemas.microsoft.com/office/drawing/2014/main" val="3920815380"/>
                  </a:ext>
                </a:extLst>
              </a:tr>
              <a:tr h="98590">
                <a:tc>
                  <a:txBody>
                    <a:bodyPr/>
                    <a:lstStyle/>
                    <a:p>
                      <a:pPr hangingPunct="0">
                        <a:spcAft>
                          <a:spcPts val="0"/>
                        </a:spcAft>
                      </a:pPr>
                      <a:r>
                        <a:rPr lang="pl-PL" sz="1400">
                          <a:effectLst/>
                        </a:rPr>
                        <a:t>odor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xs:integer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OU</a:t>
                      </a:r>
                      <a:r>
                        <a:rPr lang="x-none" sz="1400">
                          <a:effectLst/>
                        </a:rPr>
                        <a:t>/m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concentration of odor that reflects air pollution. The minimum value is 0.</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2677983565"/>
                  </a:ext>
                </a:extLst>
              </a:tr>
              <a:tr h="130395">
                <a:tc>
                  <a:txBody>
                    <a:bodyPr/>
                    <a:lstStyle/>
                    <a:p>
                      <a:pPr hangingPunct="0">
                        <a:spcAft>
                          <a:spcPts val="0"/>
                        </a:spcAft>
                      </a:pPr>
                      <a:r>
                        <a:rPr lang="pl-PL" sz="1400">
                          <a:effectLst/>
                        </a:rPr>
                        <a:t>humidity</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a:t>
                      </a:r>
                      <a:r>
                        <a:rPr lang="pl-PL" sz="1400">
                          <a:effectLst/>
                        </a:rPr>
                        <a:t>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pct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measured humidity. The minimum value is 0, and the maximum value is 100.</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560430971"/>
                  </a:ext>
                </a:extLst>
              </a:tr>
              <a:tr h="98894">
                <a:tc>
                  <a:txBody>
                    <a:bodyPr/>
                    <a:lstStyle/>
                    <a:p>
                      <a:pPr hangingPunct="0">
                        <a:spcAft>
                          <a:spcPts val="0"/>
                        </a:spcAft>
                      </a:pPr>
                      <a:r>
                        <a:rPr lang="x-none" sz="1400">
                          <a:effectLst/>
                        </a:rPr>
                        <a:t>temperature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ture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°C</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current temperature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915028272"/>
                  </a:ext>
                </a:extLst>
              </a:tr>
              <a:tr h="98894">
                <a:tc>
                  <a:txBody>
                    <a:bodyPr/>
                    <a:lstStyle/>
                    <a:p>
                      <a:pPr hangingPunct="0">
                        <a:spcAft>
                          <a:spcPts val="0"/>
                        </a:spcAft>
                      </a:pPr>
                      <a:r>
                        <a:rPr lang="x-none" sz="1400">
                          <a:effectLst/>
                        </a:rPr>
                        <a:t>airPressure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ture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KPa</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air pressure.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878985113"/>
                  </a:ext>
                </a:extLst>
              </a:tr>
              <a:tr h="197788">
                <a:tc>
                  <a:txBody>
                    <a:bodyPr/>
                    <a:lstStyle/>
                    <a:p>
                      <a:pPr hangingPunct="0">
                        <a:spcAft>
                          <a:spcPts val="0"/>
                        </a:spcAft>
                      </a:pPr>
                      <a:r>
                        <a:rPr lang="x-none" sz="1400">
                          <a:effectLst/>
                        </a:rPr>
                        <a:t>co</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mg/m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CO level.</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536163320"/>
                  </a:ext>
                </a:extLst>
              </a:tr>
              <a:tr h="197788">
                <a:tc>
                  <a:txBody>
                    <a:bodyPr/>
                    <a:lstStyle/>
                    <a:p>
                      <a:pPr hangingPunct="0">
                        <a:spcAft>
                          <a:spcPts val="0"/>
                        </a:spcAft>
                      </a:pPr>
                      <a:r>
                        <a:rPr lang="x-none" sz="1400">
                          <a:effectLst/>
                        </a:rPr>
                        <a:t>co2</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a:t>
                      </a:r>
                      <a:r>
                        <a:rPr lang="pl-PL" sz="1400">
                          <a:effectLst/>
                        </a:rPr>
                        <a:t>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mg/m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CO2 level.</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276610742"/>
                  </a:ext>
                </a:extLst>
              </a:tr>
              <a:tr h="197788">
                <a:tc>
                  <a:txBody>
                    <a:bodyPr/>
                    <a:lstStyle/>
                    <a:p>
                      <a:pPr hangingPunct="0">
                        <a:spcAft>
                          <a:spcPts val="0"/>
                        </a:spcAft>
                      </a:pPr>
                      <a:r>
                        <a:rPr lang="x-none" sz="1400">
                          <a:effectLst/>
                        </a:rPr>
                        <a:t>ch2o</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a:t>
                      </a:r>
                      <a:r>
                        <a:rPr lang="pl-PL" sz="1400">
                          <a:effectLst/>
                        </a:rPr>
                        <a:t>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CH2O level.</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378835277"/>
                  </a:ext>
                </a:extLst>
              </a:tr>
              <a:tr h="197788">
                <a:tc>
                  <a:txBody>
                    <a:bodyPr/>
                    <a:lstStyle/>
                    <a:p>
                      <a:pPr hangingPunct="0">
                        <a:spcAft>
                          <a:spcPts val="0"/>
                        </a:spcAft>
                      </a:pPr>
                      <a:r>
                        <a:rPr lang="x-none" sz="1400">
                          <a:effectLst/>
                        </a:rPr>
                        <a:t>voc</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a:t>
                      </a:r>
                      <a:r>
                        <a:rPr lang="pl-PL" sz="1400">
                          <a:effectLst/>
                        </a:rPr>
                        <a:t>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ppm</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VOC (Volatile Organic Compounds).</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162270850"/>
                  </a:ext>
                </a:extLst>
              </a:tr>
              <a:tr h="197788">
                <a:tc>
                  <a:txBody>
                    <a:bodyPr/>
                    <a:lstStyle/>
                    <a:p>
                      <a:pPr hangingPunct="0">
                        <a:spcAft>
                          <a:spcPts val="0"/>
                        </a:spcAft>
                      </a:pPr>
                      <a:r>
                        <a:rPr lang="x-none" sz="1400">
                          <a:effectLst/>
                        </a:rPr>
                        <a:t>no2 </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concentration of NO2.</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2421080166"/>
                  </a:ext>
                </a:extLst>
              </a:tr>
              <a:tr h="197788">
                <a:tc>
                  <a:txBody>
                    <a:bodyPr/>
                    <a:lstStyle/>
                    <a:p>
                      <a:pPr hangingPunct="0">
                        <a:spcAft>
                          <a:spcPts val="0"/>
                        </a:spcAft>
                      </a:pPr>
                      <a:r>
                        <a:rPr lang="x-none" sz="1400">
                          <a:effectLst/>
                        </a:rPr>
                        <a:t>so2 </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concentration of SO2.</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62939257"/>
                  </a:ext>
                </a:extLst>
              </a:tr>
              <a:tr h="197788">
                <a:tc>
                  <a:txBody>
                    <a:bodyPr/>
                    <a:lstStyle/>
                    <a:p>
                      <a:pPr hangingPunct="0">
                        <a:spcAft>
                          <a:spcPts val="0"/>
                        </a:spcAft>
                      </a:pPr>
                      <a:r>
                        <a:rPr lang="x-none" sz="1400">
                          <a:effectLst/>
                        </a:rPr>
                        <a:t>o3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µg/m</a:t>
                      </a:r>
                      <a:r>
                        <a:rPr lang="x-none" sz="1400" baseline="30000">
                          <a:effectLst/>
                        </a:rPr>
                        <a:t>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concentration of O3.</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4040593693"/>
                  </a:ext>
                </a:extLst>
              </a:tr>
              <a:tr h="197788">
                <a:tc>
                  <a:txBody>
                    <a:bodyPr/>
                    <a:lstStyle/>
                    <a:p>
                      <a:pPr hangingPunct="0">
                        <a:spcAft>
                          <a:spcPts val="0"/>
                        </a:spcAft>
                      </a:pPr>
                      <a:r>
                        <a:rPr lang="x-none" sz="1400">
                          <a:effectLst/>
                        </a:rPr>
                        <a:t>noise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dB</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This value indicates the level of noise.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2618629469"/>
                  </a:ext>
                </a:extLst>
              </a:tr>
              <a:tr h="90644">
                <a:tc>
                  <a:txBody>
                    <a:bodyPr/>
                    <a:lstStyle/>
                    <a:p>
                      <a:pPr hangingPunct="0">
                        <a:spcAft>
                          <a:spcPts val="0"/>
                        </a:spcAft>
                      </a:pPr>
                      <a:r>
                        <a:rPr lang="x-none" sz="1400">
                          <a:effectLst/>
                        </a:rPr>
                        <a:t>windDirection </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true</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a:effectLst/>
                        </a:rPr>
                        <a:t>deg</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The wind direction. The value range is [0-359]. North is 0.0 degrees, east is 90.0 degrees, south is 180.0 degrees, west is 270.0 degrees.</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1440618399"/>
                  </a:ext>
                </a:extLst>
              </a:tr>
              <a:tr h="98894">
                <a:tc>
                  <a:txBody>
                    <a:bodyPr/>
                    <a:lstStyle/>
                    <a:p>
                      <a:pPr hangingPunct="0">
                        <a:spcAft>
                          <a:spcPts val="0"/>
                        </a:spcAft>
                      </a:pPr>
                      <a:r>
                        <a:rPr lang="x-none" sz="1400">
                          <a:effectLst/>
                        </a:rPr>
                        <a:t>windSpeed</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xs:float</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R</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pl-PL" sz="1400" dirty="0">
                          <a:effectLst/>
                        </a:rPr>
                        <a:t>true</a:t>
                      </a:r>
                      <a:endParaRPr lang="ko-K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a:effectLst/>
                        </a:rPr>
                        <a:t>m/s</a:t>
                      </a:r>
                      <a:endParaRPr lang="ko-KR" sz="140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hangingPunct="0">
                        <a:spcAft>
                          <a:spcPts val="0"/>
                        </a:spcAft>
                      </a:pPr>
                      <a:r>
                        <a:rPr lang="x-none" sz="1400" dirty="0">
                          <a:effectLst/>
                        </a:rPr>
                        <a:t>The wind speed</a:t>
                      </a:r>
                      <a:endParaRPr lang="ko-KR"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2194222036"/>
                  </a:ext>
                </a:extLst>
              </a:tr>
            </a:tbl>
          </a:graphicData>
        </a:graphic>
      </p:graphicFrame>
    </p:spTree>
    <p:extLst>
      <p:ext uri="{BB962C8B-B14F-4D97-AF65-F5344CB8AC3E}">
        <p14:creationId xmlns:p14="http://schemas.microsoft.com/office/powerpoint/2010/main" val="1593366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 </a:t>
            </a:r>
            <a:r>
              <a:rPr lang="en-US" altLang="ko-KR" dirty="0"/>
              <a:t>(cont’d)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GB" altLang="ko-KR" dirty="0" err="1"/>
              <a:t>DataPoints</a:t>
            </a:r>
            <a:r>
              <a:rPr lang="en-GB" altLang="ko-KR" dirty="0"/>
              <a:t> of brightness </a:t>
            </a:r>
            <a:r>
              <a:rPr lang="en-GB" altLang="ko-KR" dirty="0" err="1" smtClean="0"/>
              <a:t>ModuleClass</a:t>
            </a:r>
            <a:endParaRPr lang="en-GB" altLang="ko-KR" dirty="0" smtClean="0"/>
          </a:p>
          <a:p>
            <a:endParaRPr lang="en-US" altLang="ko-KR" dirty="0"/>
          </a:p>
          <a:p>
            <a:endParaRPr lang="en-US" altLang="ko-KR" dirty="0" smtClean="0"/>
          </a:p>
          <a:p>
            <a:r>
              <a:rPr lang="en-US" altLang="ko-KR" dirty="0" err="1"/>
              <a:t>DataPoints</a:t>
            </a:r>
            <a:r>
              <a:rPr lang="en-US" altLang="ko-KR" dirty="0"/>
              <a:t> of </a:t>
            </a:r>
            <a:r>
              <a:rPr lang="en-US" altLang="ko-KR" dirty="0" err="1"/>
              <a:t>motionSensor</a:t>
            </a:r>
            <a:r>
              <a:rPr lang="en-US" altLang="ko-KR" dirty="0"/>
              <a:t> </a:t>
            </a:r>
            <a:r>
              <a:rPr lang="en-US" altLang="ko-KR" dirty="0" err="1"/>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11</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9" name="표 8"/>
          <p:cNvGraphicFramePr>
            <a:graphicFrameLocks noGrp="1"/>
          </p:cNvGraphicFramePr>
          <p:nvPr/>
        </p:nvGraphicFramePr>
        <p:xfrm>
          <a:off x="373710" y="2308497"/>
          <a:ext cx="11394222" cy="548640"/>
        </p:xfrm>
        <a:graphic>
          <a:graphicData uri="http://schemas.openxmlformats.org/drawingml/2006/table">
            <a:tbl>
              <a:tblPr firstRow="1" firstCol="1" bandRow="1">
                <a:tableStyleId>{5C22544A-7EE6-4342-B048-85BDC9FD1C3A}</a:tableStyleId>
              </a:tblPr>
              <a:tblGrid>
                <a:gridCol w="1542554">
                  <a:extLst>
                    <a:ext uri="{9D8B030D-6E8A-4147-A177-3AD203B41FA5}">
                      <a16:colId xmlns:a16="http://schemas.microsoft.com/office/drawing/2014/main" val="3507481486"/>
                    </a:ext>
                  </a:extLst>
                </a:gridCol>
                <a:gridCol w="1367625">
                  <a:extLst>
                    <a:ext uri="{9D8B030D-6E8A-4147-A177-3AD203B41FA5}">
                      <a16:colId xmlns:a16="http://schemas.microsoft.com/office/drawing/2014/main" val="3446022299"/>
                    </a:ext>
                  </a:extLst>
                </a:gridCol>
                <a:gridCol w="993913">
                  <a:extLst>
                    <a:ext uri="{9D8B030D-6E8A-4147-A177-3AD203B41FA5}">
                      <a16:colId xmlns:a16="http://schemas.microsoft.com/office/drawing/2014/main" val="3887864803"/>
                    </a:ext>
                  </a:extLst>
                </a:gridCol>
                <a:gridCol w="1272208">
                  <a:extLst>
                    <a:ext uri="{9D8B030D-6E8A-4147-A177-3AD203B41FA5}">
                      <a16:colId xmlns:a16="http://schemas.microsoft.com/office/drawing/2014/main" val="294073299"/>
                    </a:ext>
                  </a:extLst>
                </a:gridCol>
                <a:gridCol w="850790">
                  <a:extLst>
                    <a:ext uri="{9D8B030D-6E8A-4147-A177-3AD203B41FA5}">
                      <a16:colId xmlns:a16="http://schemas.microsoft.com/office/drawing/2014/main" val="2027232392"/>
                    </a:ext>
                  </a:extLst>
                </a:gridCol>
                <a:gridCol w="5367132">
                  <a:extLst>
                    <a:ext uri="{9D8B030D-6E8A-4147-A177-3AD203B41FA5}">
                      <a16:colId xmlns:a16="http://schemas.microsoft.com/office/drawing/2014/main" val="1283712886"/>
                    </a:ext>
                  </a:extLst>
                </a:gridCol>
              </a:tblGrid>
              <a:tr h="0">
                <a:tc>
                  <a:txBody>
                    <a:bodyPr/>
                    <a:lstStyle/>
                    <a:p>
                      <a:pPr algn="ctr" hangingPunct="0">
                        <a:spcAft>
                          <a:spcPts val="0"/>
                        </a:spcAft>
                      </a:pPr>
                      <a:r>
                        <a:rPr lang="x-none"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Name</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Type</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R/W</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Optional</a:t>
                      </a:r>
                      <a:endParaRPr lang="ko-K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Unit</a:t>
                      </a:r>
                      <a:endParaRPr lang="ko-K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Documentation</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944608049"/>
                  </a:ext>
                </a:extLst>
              </a:tr>
              <a:tr h="0">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brightness</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RW</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false</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pct</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status of brightness level.</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564714120"/>
                  </a:ext>
                </a:extLst>
              </a:tr>
            </a:tbl>
          </a:graphicData>
        </a:graphic>
      </p:graphicFrame>
      <p:graphicFrame>
        <p:nvGraphicFramePr>
          <p:cNvPr id="8" name="표 7"/>
          <p:cNvGraphicFramePr>
            <a:graphicFrameLocks noGrp="1"/>
          </p:cNvGraphicFramePr>
          <p:nvPr/>
        </p:nvGraphicFramePr>
        <p:xfrm>
          <a:off x="373710" y="3897902"/>
          <a:ext cx="11394222" cy="2468880"/>
        </p:xfrm>
        <a:graphic>
          <a:graphicData uri="http://schemas.openxmlformats.org/drawingml/2006/table">
            <a:tbl>
              <a:tblPr firstRow="1" firstCol="1" bandRow="1">
                <a:tableStyleId>{5C22544A-7EE6-4342-B048-85BDC9FD1C3A}</a:tableStyleId>
              </a:tblPr>
              <a:tblGrid>
                <a:gridCol w="1542554">
                  <a:extLst>
                    <a:ext uri="{9D8B030D-6E8A-4147-A177-3AD203B41FA5}">
                      <a16:colId xmlns:a16="http://schemas.microsoft.com/office/drawing/2014/main" val="1839988595"/>
                    </a:ext>
                  </a:extLst>
                </a:gridCol>
                <a:gridCol w="1399430">
                  <a:extLst>
                    <a:ext uri="{9D8B030D-6E8A-4147-A177-3AD203B41FA5}">
                      <a16:colId xmlns:a16="http://schemas.microsoft.com/office/drawing/2014/main" val="2275716660"/>
                    </a:ext>
                  </a:extLst>
                </a:gridCol>
                <a:gridCol w="993913">
                  <a:extLst>
                    <a:ext uri="{9D8B030D-6E8A-4147-A177-3AD203B41FA5}">
                      <a16:colId xmlns:a16="http://schemas.microsoft.com/office/drawing/2014/main" val="381353426"/>
                    </a:ext>
                  </a:extLst>
                </a:gridCol>
                <a:gridCol w="1176793">
                  <a:extLst>
                    <a:ext uri="{9D8B030D-6E8A-4147-A177-3AD203B41FA5}">
                      <a16:colId xmlns:a16="http://schemas.microsoft.com/office/drawing/2014/main" val="1825717825"/>
                    </a:ext>
                  </a:extLst>
                </a:gridCol>
                <a:gridCol w="898497">
                  <a:extLst>
                    <a:ext uri="{9D8B030D-6E8A-4147-A177-3AD203B41FA5}">
                      <a16:colId xmlns:a16="http://schemas.microsoft.com/office/drawing/2014/main" val="1080666463"/>
                    </a:ext>
                  </a:extLst>
                </a:gridCol>
                <a:gridCol w="5383035">
                  <a:extLst>
                    <a:ext uri="{9D8B030D-6E8A-4147-A177-3AD203B41FA5}">
                      <a16:colId xmlns:a16="http://schemas.microsoft.com/office/drawing/2014/main" val="2173983594"/>
                    </a:ext>
                  </a:extLst>
                </a:gridCol>
              </a:tblGrid>
              <a:tr h="0">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R/W</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dirty="0">
                          <a:effectLst/>
                        </a:rPr>
                        <a:t>Unit</a:t>
                      </a:r>
                      <a:endParaRPr lang="ko-KR"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738638486"/>
                  </a:ext>
                </a:extLst>
              </a:tr>
              <a:tr h="0">
                <a:tc>
                  <a:txBody>
                    <a:bodyPr/>
                    <a:lstStyle/>
                    <a:p>
                      <a:pPr hangingPunct="0">
                        <a:spcAft>
                          <a:spcPts val="0"/>
                        </a:spcAft>
                      </a:pPr>
                      <a:r>
                        <a:rPr lang="x-none" sz="1800">
                          <a:effectLst/>
                        </a:rPr>
                        <a:t>alarm</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xs:boolean</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false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The detection of the motion occurrence.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9807973"/>
                  </a:ext>
                </a:extLst>
              </a:tr>
              <a:tr h="0">
                <a:tc>
                  <a:txBody>
                    <a:bodyPr/>
                    <a:lstStyle/>
                    <a:p>
                      <a:pPr hangingPunct="0">
                        <a:spcAft>
                          <a:spcPts val="0"/>
                        </a:spcAft>
                      </a:pPr>
                      <a:r>
                        <a:rPr lang="x-none" sz="1800">
                          <a:effectLst/>
                        </a:rPr>
                        <a:t>silentTime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xs:integer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RW</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s</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The time that a motionSensor restrains from sending an alarm in case continous motions are detected after one alarm is produced. This data point can be used to avoid repeated alarm reports.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992720672"/>
                  </a:ext>
                </a:extLst>
              </a:tr>
              <a:tr h="0">
                <a:tc>
                  <a:txBody>
                    <a:bodyPr/>
                    <a:lstStyle/>
                    <a:p>
                      <a:pPr hangingPunct="0">
                        <a:spcAft>
                          <a:spcPts val="0"/>
                        </a:spcAft>
                      </a:pPr>
                      <a:r>
                        <a:rPr lang="x-none" sz="1800">
                          <a:effectLst/>
                        </a:rPr>
                        <a:t>sensitivity</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xs:integer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RW</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effectLst/>
                        </a:rPr>
                        <a:t>The level of the detection accuracy of the motion sensor. This data point can be used to control the number of the report.</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8600859"/>
                  </a:ext>
                </a:extLst>
              </a:tr>
            </a:tbl>
          </a:graphicData>
        </a:graphic>
      </p:graphicFrame>
    </p:spTree>
    <p:extLst>
      <p:ext uri="{BB962C8B-B14F-4D97-AF65-F5344CB8AC3E}">
        <p14:creationId xmlns:p14="http://schemas.microsoft.com/office/powerpoint/2010/main" val="401847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 </a:t>
            </a:r>
            <a:r>
              <a:rPr lang="en-US" altLang="ko-KR" dirty="0"/>
              <a:t>(cont’d)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GB" altLang="ko-KR" dirty="0" err="1"/>
              <a:t>DataPoints</a:t>
            </a:r>
            <a:r>
              <a:rPr lang="en-GB" altLang="ko-KR" dirty="0"/>
              <a:t> of </a:t>
            </a:r>
            <a:r>
              <a:rPr lang="en-GB" altLang="ko-KR" dirty="0" err="1"/>
              <a:t>uvSensor</a:t>
            </a:r>
            <a:r>
              <a:rPr lang="en-GB" altLang="ko-KR" dirty="0"/>
              <a:t> </a:t>
            </a:r>
            <a:r>
              <a:rPr lang="en-GB" altLang="ko-KR" dirty="0" err="1" smtClean="0"/>
              <a:t>ModuleClass</a:t>
            </a:r>
            <a:endParaRPr lang="en-GB" altLang="ko-KR" dirty="0" smtClean="0"/>
          </a:p>
          <a:p>
            <a:endParaRPr lang="en-GB" altLang="ko-KR" dirty="0" smtClean="0"/>
          </a:p>
          <a:p>
            <a:endParaRPr lang="en-US" altLang="ko-KR" dirty="0"/>
          </a:p>
          <a:p>
            <a:endParaRPr lang="en-US" altLang="ko-KR" dirty="0" smtClean="0"/>
          </a:p>
          <a:p>
            <a:r>
              <a:rPr lang="en-US" altLang="ko-KR" dirty="0"/>
              <a:t>Actions of timer </a:t>
            </a:r>
            <a:r>
              <a:rPr lang="en-US" altLang="ko-KR" dirty="0" err="1"/>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12</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11" name="표 10"/>
          <p:cNvGraphicFramePr>
            <a:graphicFrameLocks noGrp="1"/>
          </p:cNvGraphicFramePr>
          <p:nvPr>
            <p:extLst>
              <p:ext uri="{D42A27DB-BD31-4B8C-83A1-F6EECF244321}">
                <p14:modId xmlns:p14="http://schemas.microsoft.com/office/powerpoint/2010/main" val="4074006382"/>
              </p:ext>
            </p:extLst>
          </p:nvPr>
        </p:nvGraphicFramePr>
        <p:xfrm>
          <a:off x="373711" y="4380981"/>
          <a:ext cx="11394219" cy="911750"/>
        </p:xfrm>
        <a:graphic>
          <a:graphicData uri="http://schemas.openxmlformats.org/drawingml/2006/table">
            <a:tbl>
              <a:tblPr firstRow="1" firstCol="1" bandRow="1">
                <a:tableStyleId>{5C22544A-7EE6-4342-B048-85BDC9FD1C3A}</a:tableStyleId>
              </a:tblPr>
              <a:tblGrid>
                <a:gridCol w="1622067">
                  <a:extLst>
                    <a:ext uri="{9D8B030D-6E8A-4147-A177-3AD203B41FA5}">
                      <a16:colId xmlns:a16="http://schemas.microsoft.com/office/drawing/2014/main" val="683959304"/>
                    </a:ext>
                  </a:extLst>
                </a:gridCol>
                <a:gridCol w="2671638">
                  <a:extLst>
                    <a:ext uri="{9D8B030D-6E8A-4147-A177-3AD203B41FA5}">
                      <a16:colId xmlns:a16="http://schemas.microsoft.com/office/drawing/2014/main" val="2663666362"/>
                    </a:ext>
                  </a:extLst>
                </a:gridCol>
                <a:gridCol w="1808266">
                  <a:extLst>
                    <a:ext uri="{9D8B030D-6E8A-4147-A177-3AD203B41FA5}">
                      <a16:colId xmlns:a16="http://schemas.microsoft.com/office/drawing/2014/main" val="2422236800"/>
                    </a:ext>
                  </a:extLst>
                </a:gridCol>
                <a:gridCol w="1447482">
                  <a:extLst>
                    <a:ext uri="{9D8B030D-6E8A-4147-A177-3AD203B41FA5}">
                      <a16:colId xmlns:a16="http://schemas.microsoft.com/office/drawing/2014/main" val="2002848064"/>
                    </a:ext>
                  </a:extLst>
                </a:gridCol>
                <a:gridCol w="3844766">
                  <a:extLst>
                    <a:ext uri="{9D8B030D-6E8A-4147-A177-3AD203B41FA5}">
                      <a16:colId xmlns:a16="http://schemas.microsoft.com/office/drawing/2014/main" val="4123758351"/>
                    </a:ext>
                  </a:extLst>
                </a:gridCol>
              </a:tblGrid>
              <a:tr h="333954">
                <a:tc>
                  <a:txBody>
                    <a:bodyPr/>
                    <a:lstStyle/>
                    <a:p>
                      <a:pPr algn="ctr" hangingPunct="0">
                        <a:spcAft>
                          <a:spcPts val="0"/>
                        </a:spcAft>
                      </a:pPr>
                      <a:r>
                        <a:rPr lang="x-none" sz="1800">
                          <a:effectLst/>
                        </a:rPr>
                        <a:t>Return 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dirty="0">
                          <a:effectLst/>
                        </a:rPr>
                        <a:t>Name</a:t>
                      </a:r>
                      <a:endParaRPr lang="ko-KR"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Argument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57484530"/>
                  </a:ext>
                </a:extLst>
              </a:tr>
              <a:tr h="288898">
                <a:tc>
                  <a:txBody>
                    <a:bodyPr/>
                    <a:lstStyle/>
                    <a:p>
                      <a:pPr hangingPunct="0">
                        <a:spcAft>
                          <a:spcPts val="0"/>
                        </a:spcAft>
                      </a:pPr>
                      <a:r>
                        <a:rPr lang="x-none" sz="1800">
                          <a:effectLst/>
                        </a:rPr>
                        <a:t>none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activateClockTimer</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Activate current clock timer.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196263027"/>
                  </a:ext>
                </a:extLst>
              </a:tr>
              <a:tr h="288898">
                <a:tc>
                  <a:txBody>
                    <a:bodyPr/>
                    <a:lstStyle/>
                    <a:p>
                      <a:pPr hangingPunct="0">
                        <a:spcAft>
                          <a:spcPts val="0"/>
                        </a:spcAft>
                      </a:pP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deactivateClockTimer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None</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Deactivate current clock timer.</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29608744"/>
                  </a:ext>
                </a:extLst>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1174843748"/>
              </p:ext>
            </p:extLst>
          </p:nvPr>
        </p:nvGraphicFramePr>
        <p:xfrm>
          <a:off x="373710" y="2316451"/>
          <a:ext cx="11394222" cy="1097280"/>
        </p:xfrm>
        <a:graphic>
          <a:graphicData uri="http://schemas.openxmlformats.org/drawingml/2006/table">
            <a:tbl>
              <a:tblPr firstRow="1" firstCol="1" bandRow="1">
                <a:tableStyleId>{5C22544A-7EE6-4342-B048-85BDC9FD1C3A}</a:tableStyleId>
              </a:tblPr>
              <a:tblGrid>
                <a:gridCol w="1184746">
                  <a:extLst>
                    <a:ext uri="{9D8B030D-6E8A-4147-A177-3AD203B41FA5}">
                      <a16:colId xmlns:a16="http://schemas.microsoft.com/office/drawing/2014/main" val="3507481486"/>
                    </a:ext>
                  </a:extLst>
                </a:gridCol>
                <a:gridCol w="1383527">
                  <a:extLst>
                    <a:ext uri="{9D8B030D-6E8A-4147-A177-3AD203B41FA5}">
                      <a16:colId xmlns:a16="http://schemas.microsoft.com/office/drawing/2014/main" val="3446022299"/>
                    </a:ext>
                  </a:extLst>
                </a:gridCol>
                <a:gridCol w="874643">
                  <a:extLst>
                    <a:ext uri="{9D8B030D-6E8A-4147-A177-3AD203B41FA5}">
                      <a16:colId xmlns:a16="http://schemas.microsoft.com/office/drawing/2014/main" val="3887864803"/>
                    </a:ext>
                  </a:extLst>
                </a:gridCol>
                <a:gridCol w="1510748">
                  <a:extLst>
                    <a:ext uri="{9D8B030D-6E8A-4147-A177-3AD203B41FA5}">
                      <a16:colId xmlns:a16="http://schemas.microsoft.com/office/drawing/2014/main" val="294073299"/>
                    </a:ext>
                  </a:extLst>
                </a:gridCol>
                <a:gridCol w="1216549">
                  <a:extLst>
                    <a:ext uri="{9D8B030D-6E8A-4147-A177-3AD203B41FA5}">
                      <a16:colId xmlns:a16="http://schemas.microsoft.com/office/drawing/2014/main" val="2027232392"/>
                    </a:ext>
                  </a:extLst>
                </a:gridCol>
                <a:gridCol w="5224009">
                  <a:extLst>
                    <a:ext uri="{9D8B030D-6E8A-4147-A177-3AD203B41FA5}">
                      <a16:colId xmlns:a16="http://schemas.microsoft.com/office/drawing/2014/main" val="1283712886"/>
                    </a:ext>
                  </a:extLst>
                </a:gridCol>
              </a:tblGrid>
              <a:tr h="0">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R/W</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Unit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944608049"/>
                  </a:ext>
                </a:extLst>
              </a:tr>
              <a:tr h="0">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uvValue</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xs:float</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false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900"/>
                        </a:spcAft>
                      </a:pPr>
                      <a:r>
                        <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mW/cm</a:t>
                      </a:r>
                      <a:r>
                        <a:rPr lang="en-GB" sz="1800" baseline="30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endParaRPr lang="ko-KR" sz="1800">
                        <a:effectLst/>
                        <a:latin typeface="Times New Roman" panose="02020603050405020304" pitchFamily="18" charset="0"/>
                      </a:endParaRPr>
                    </a:p>
                  </a:txBody>
                  <a:tcPr marL="17780" marR="68580" marT="0" marB="0"/>
                </a:tc>
                <a:extLst>
                  <a:ext uri="{0D108BD9-81ED-4DB2-BD59-A6C34878D82A}">
                    <a16:rowId xmlns:a16="http://schemas.microsoft.com/office/drawing/2014/main" val="1564714120"/>
                  </a:ext>
                </a:extLst>
              </a:tr>
              <a:tr h="0">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uvStatus</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hd:enumUvStatus</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“uvStatus” indicates the level of the UV radiation status (see clause 5.6.35). </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4163758816"/>
                  </a:ext>
                </a:extLst>
              </a:tr>
            </a:tbl>
          </a:graphicData>
        </a:graphic>
      </p:graphicFrame>
    </p:spTree>
    <p:extLst>
      <p:ext uri="{BB962C8B-B14F-4D97-AF65-F5344CB8AC3E}">
        <p14:creationId xmlns:p14="http://schemas.microsoft.com/office/powerpoint/2010/main" val="2227415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693628" y="365125"/>
            <a:ext cx="9660172" cy="1325563"/>
          </a:xfrm>
        </p:spPr>
        <p:txBody>
          <a:bodyPr/>
          <a:lstStyle/>
          <a:p>
            <a:r>
              <a:rPr lang="en-US" altLang="ko-KR" dirty="0"/>
              <a:t>SDT usage in vertical industry </a:t>
            </a:r>
            <a:br>
              <a:rPr lang="en-US" altLang="ko-KR" dirty="0"/>
            </a:br>
            <a:r>
              <a:rPr lang="en-US" altLang="ko-KR" dirty="0"/>
              <a:t>– City domain </a:t>
            </a:r>
            <a:r>
              <a:rPr lang="en-US" altLang="ko-KR" dirty="0" smtClean="0"/>
              <a:t>example (cont’d)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a:xfrm>
            <a:off x="838200" y="1531421"/>
            <a:ext cx="10515600" cy="4351338"/>
          </a:xfrm>
        </p:spPr>
        <p:txBody>
          <a:bodyPr/>
          <a:lstStyle/>
          <a:p>
            <a:r>
              <a:rPr lang="en-US" dirty="0" err="1"/>
              <a:t>DataPoints</a:t>
            </a:r>
            <a:r>
              <a:rPr lang="en-US" dirty="0"/>
              <a:t> of timer </a:t>
            </a:r>
            <a:r>
              <a:rPr lang="en-US" dirty="0" err="1"/>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13</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8" name="표 7"/>
          <p:cNvGraphicFramePr>
            <a:graphicFrameLocks noGrp="1"/>
          </p:cNvGraphicFramePr>
          <p:nvPr>
            <p:extLst>
              <p:ext uri="{D42A27DB-BD31-4B8C-83A1-F6EECF244321}">
                <p14:modId xmlns:p14="http://schemas.microsoft.com/office/powerpoint/2010/main" val="1155526721"/>
              </p:ext>
            </p:extLst>
          </p:nvPr>
        </p:nvGraphicFramePr>
        <p:xfrm>
          <a:off x="485031" y="1995774"/>
          <a:ext cx="11203386" cy="4206240"/>
        </p:xfrm>
        <a:graphic>
          <a:graphicData uri="http://schemas.openxmlformats.org/drawingml/2006/table">
            <a:tbl>
              <a:tblPr firstRow="1" firstCol="1" bandRow="1">
                <a:tableStyleId>{5C22544A-7EE6-4342-B048-85BDC9FD1C3A}</a:tableStyleId>
              </a:tblPr>
              <a:tblGrid>
                <a:gridCol w="1709529">
                  <a:extLst>
                    <a:ext uri="{9D8B030D-6E8A-4147-A177-3AD203B41FA5}">
                      <a16:colId xmlns:a16="http://schemas.microsoft.com/office/drawing/2014/main" val="734745581"/>
                    </a:ext>
                  </a:extLst>
                </a:gridCol>
                <a:gridCol w="1264257">
                  <a:extLst>
                    <a:ext uri="{9D8B030D-6E8A-4147-A177-3AD203B41FA5}">
                      <a16:colId xmlns:a16="http://schemas.microsoft.com/office/drawing/2014/main" val="3683143641"/>
                    </a:ext>
                  </a:extLst>
                </a:gridCol>
                <a:gridCol w="588397">
                  <a:extLst>
                    <a:ext uri="{9D8B030D-6E8A-4147-A177-3AD203B41FA5}">
                      <a16:colId xmlns:a16="http://schemas.microsoft.com/office/drawing/2014/main" val="1175637300"/>
                    </a:ext>
                  </a:extLst>
                </a:gridCol>
                <a:gridCol w="739471">
                  <a:extLst>
                    <a:ext uri="{9D8B030D-6E8A-4147-A177-3AD203B41FA5}">
                      <a16:colId xmlns:a16="http://schemas.microsoft.com/office/drawing/2014/main" val="1590661555"/>
                    </a:ext>
                  </a:extLst>
                </a:gridCol>
                <a:gridCol w="556592">
                  <a:extLst>
                    <a:ext uri="{9D8B030D-6E8A-4147-A177-3AD203B41FA5}">
                      <a16:colId xmlns:a16="http://schemas.microsoft.com/office/drawing/2014/main" val="1141830256"/>
                    </a:ext>
                  </a:extLst>
                </a:gridCol>
                <a:gridCol w="6345140">
                  <a:extLst>
                    <a:ext uri="{9D8B030D-6E8A-4147-A177-3AD203B41FA5}">
                      <a16:colId xmlns:a16="http://schemas.microsoft.com/office/drawing/2014/main" val="3302931747"/>
                    </a:ext>
                  </a:extLst>
                </a:gridCol>
              </a:tblGrid>
              <a:tr h="178381">
                <a:tc>
                  <a:txBody>
                    <a:bodyPr/>
                    <a:lstStyle/>
                    <a:p>
                      <a:pPr algn="ctr" hangingPunct="0">
                        <a:spcAft>
                          <a:spcPts val="0"/>
                        </a:spcAft>
                      </a:pPr>
                      <a:r>
                        <a:rPr lang="x-none" sz="1200" dirty="0">
                          <a:solidFill>
                            <a:schemeClr val="bg1"/>
                          </a:solidFill>
                          <a:effectLst/>
                        </a:rPr>
                        <a:t>Name</a:t>
                      </a:r>
                      <a:endParaRPr lang="ko-KR"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x-none" sz="1200" dirty="0">
                          <a:solidFill>
                            <a:schemeClr val="bg1"/>
                          </a:solidFill>
                          <a:effectLst/>
                        </a:rPr>
                        <a:t>Type</a:t>
                      </a:r>
                      <a:endParaRPr lang="ko-KR"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pl-PL" sz="1200" dirty="0">
                          <a:solidFill>
                            <a:schemeClr val="bg1"/>
                          </a:solidFill>
                          <a:effectLst/>
                        </a:rPr>
                        <a:t>R/W</a:t>
                      </a:r>
                      <a:endParaRPr lang="ko-KR"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x-none" sz="1200" dirty="0">
                          <a:solidFill>
                            <a:schemeClr val="bg1"/>
                          </a:solidFill>
                          <a:effectLst/>
                        </a:rPr>
                        <a:t>Optional</a:t>
                      </a:r>
                      <a:endParaRPr lang="ko-KR"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pl-PL" sz="1200">
                          <a:solidFill>
                            <a:schemeClr val="bg1"/>
                          </a:solidFill>
                          <a:effectLst/>
                        </a:rPr>
                        <a:t>Unit</a:t>
                      </a:r>
                      <a:endParaRPr lang="ko-KR" sz="12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tc>
                  <a:txBody>
                    <a:bodyPr/>
                    <a:lstStyle/>
                    <a:p>
                      <a:pPr algn="ctr" hangingPunct="0">
                        <a:spcAft>
                          <a:spcPts val="0"/>
                        </a:spcAft>
                      </a:pPr>
                      <a:r>
                        <a:rPr lang="x-none" sz="1200" dirty="0">
                          <a:solidFill>
                            <a:schemeClr val="bg1"/>
                          </a:solidFill>
                          <a:effectLst/>
                        </a:rPr>
                        <a:t>Documentation</a:t>
                      </a:r>
                      <a:endParaRPr lang="ko-KR" sz="12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20" marR="49447" marT="0" marB="0"/>
                </a:tc>
                <a:extLst>
                  <a:ext uri="{0D108BD9-81ED-4DB2-BD59-A6C34878D82A}">
                    <a16:rowId xmlns:a16="http://schemas.microsoft.com/office/drawing/2014/main" val="3770206200"/>
                  </a:ext>
                </a:extLst>
              </a:tr>
              <a:tr h="296682">
                <a:tc>
                  <a:txBody>
                    <a:bodyPr/>
                    <a:lstStyle/>
                    <a:p>
                      <a:pPr hangingPunct="0">
                        <a:spcAft>
                          <a:spcPts val="0"/>
                        </a:spcAft>
                      </a:pPr>
                      <a:r>
                        <a:rPr lang="x-none"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referenceTimer</a:t>
                      </a:r>
                      <a:endParaRPr lang="ko-K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xs:integer</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timer (for example. a time-based </a:t>
                      </a:r>
                      <a:r>
                        <a:rPr lang="x-none"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value</a:t>
                      </a: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App Defined Epoch, Progressive) expressed in seconds. The value indicates a time counter to be used as reference for the other time-based data points of this ModuleClass. Usually it is the time since the last event of power-on of the producer (or more in detail the time since the boot of its connectivity node).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05251525"/>
                  </a:ext>
                </a:extLst>
              </a:tr>
              <a:tr h="0">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targetTimeToStart</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xs:integer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RW</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time span (for example a time-based </a:t>
                      </a:r>
                      <a:r>
                        <a:rPr lang="x-non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value</a:t>
                      </a: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App Defined Epoch, Fixed) expressed in seconds. The value indicates the time when the appliance is expected to start its operation, starting counting from the last ”referenceTimer”.</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2169594067"/>
                  </a:ext>
                </a:extLst>
              </a:tr>
              <a:tr h="27028">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targetTimeToStop</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xs:integer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RW</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time span (for example a time-based </a:t>
                      </a:r>
                      <a:r>
                        <a:rPr lang="x-non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value</a:t>
                      </a: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App Defined Epoch, Fixed) expressed in seconds. The value indicates the time when the appliance is expected to stop its operation, starting counting from the last ”referenceTimer”.</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1342002362"/>
                  </a:ext>
                </a:extLst>
              </a:tr>
              <a:tr h="0">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estimatedTimeToEnd</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xs:integer</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timer (for example a time-based </a:t>
                      </a:r>
                      <a:r>
                        <a:rPr lang="x-non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value</a:t>
                      </a: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App Defined Epoch, Progressive) expressed in seconds. The value indicates the time to the end of an appliance’s operations. It is calculated at runtime by the device itself during the execution of its operation.</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3486530840"/>
                  </a:ext>
                </a:extLst>
              </a:tr>
              <a:tr h="98894">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runningTime</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xs:integer</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timer (for example a time-based </a:t>
                      </a:r>
                      <a:r>
                        <a:rPr lang="x-non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value</a:t>
                      </a: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App Defined Epoch, Progressive) expressed in seconds. It indicates the time of the current operation. Usually its value is increasing one value per  second. It starts counting from 0 when the operation starts and stops counting when the operation ends.</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3920815380"/>
                  </a:ext>
                </a:extLst>
              </a:tr>
              <a:tr h="98590">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targetDuration</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xs:integer</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time span (for a time-based </a:t>
                      </a:r>
                      <a:r>
                        <a:rPr lang="x-none"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value</a:t>
                      </a: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App Defined Epoch, Fixed) expressed in seconds. The value indicates a time that represents the target duration of the operation as per user selection. </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2677983565"/>
                  </a:ext>
                </a:extLst>
              </a:tr>
              <a:tr h="130395">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absoluteStartTime</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m2m:timestamp</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RW</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 absolute time to specify the start time.</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560430971"/>
                  </a:ext>
                </a:extLst>
              </a:tr>
              <a:tr h="98894">
                <a:tc>
                  <a:txBody>
                    <a:bodyPr/>
                    <a:lstStyle/>
                    <a:p>
                      <a:pPr hangingPunct="0">
                        <a:spcAft>
                          <a:spcPts val="0"/>
                        </a:spcAft>
                      </a:pPr>
                      <a:r>
                        <a:rPr lang="x-none" sz="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absoluteStopTime</a:t>
                      </a:r>
                      <a:endParaRPr lang="ko-KR" sz="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m2m:timestamp</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RW</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true</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ko-K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An absolute time to specify the stop time.</a:t>
                      </a:r>
                      <a:endParaRPr lang="ko-KR"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915028272"/>
                  </a:ext>
                </a:extLst>
              </a:tr>
            </a:tbl>
          </a:graphicData>
        </a:graphic>
      </p:graphicFrame>
    </p:spTree>
    <p:extLst>
      <p:ext uri="{BB962C8B-B14F-4D97-AF65-F5344CB8AC3E}">
        <p14:creationId xmlns:p14="http://schemas.microsoft.com/office/powerpoint/2010/main" val="314955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 </a:t>
            </a:r>
            <a:r>
              <a:rPr lang="en-US" altLang="ko-KR" dirty="0"/>
              <a:t>(cont’d)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GB" altLang="ko-KR" dirty="0" err="1"/>
              <a:t>DataPoints</a:t>
            </a:r>
            <a:r>
              <a:rPr lang="en-GB" altLang="ko-KR" dirty="0"/>
              <a:t> of </a:t>
            </a:r>
            <a:r>
              <a:rPr lang="en-GB" altLang="ko-KR" dirty="0" err="1"/>
              <a:t>uvSensor</a:t>
            </a:r>
            <a:r>
              <a:rPr lang="en-GB" altLang="ko-KR" dirty="0"/>
              <a:t> </a:t>
            </a:r>
            <a:r>
              <a:rPr lang="en-GB" altLang="ko-KR" dirty="0" err="1" smtClean="0"/>
              <a:t>ModuleClass</a:t>
            </a:r>
            <a:endParaRPr lang="en-GB" altLang="ko-KR" dirty="0" smtClean="0"/>
          </a:p>
          <a:p>
            <a:endParaRPr lang="en-GB" altLang="ko-KR" dirty="0" smtClean="0"/>
          </a:p>
          <a:p>
            <a:endParaRPr lang="en-US" altLang="ko-KR" dirty="0"/>
          </a:p>
          <a:p>
            <a:endParaRPr lang="en-US" altLang="ko-KR" dirty="0" smtClean="0"/>
          </a:p>
          <a:p>
            <a:r>
              <a:rPr lang="en-US" altLang="ko-KR" dirty="0"/>
              <a:t>Actions of timer </a:t>
            </a:r>
            <a:r>
              <a:rPr lang="en-US" altLang="ko-KR" dirty="0" err="1"/>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14</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11" name="표 10"/>
          <p:cNvGraphicFramePr>
            <a:graphicFrameLocks noGrp="1"/>
          </p:cNvGraphicFramePr>
          <p:nvPr/>
        </p:nvGraphicFramePr>
        <p:xfrm>
          <a:off x="373711" y="4380981"/>
          <a:ext cx="11394219" cy="911750"/>
        </p:xfrm>
        <a:graphic>
          <a:graphicData uri="http://schemas.openxmlformats.org/drawingml/2006/table">
            <a:tbl>
              <a:tblPr firstRow="1" firstCol="1" bandRow="1">
                <a:tableStyleId>{5C22544A-7EE6-4342-B048-85BDC9FD1C3A}</a:tableStyleId>
              </a:tblPr>
              <a:tblGrid>
                <a:gridCol w="1622067">
                  <a:extLst>
                    <a:ext uri="{9D8B030D-6E8A-4147-A177-3AD203B41FA5}">
                      <a16:colId xmlns:a16="http://schemas.microsoft.com/office/drawing/2014/main" val="683959304"/>
                    </a:ext>
                  </a:extLst>
                </a:gridCol>
                <a:gridCol w="2671638">
                  <a:extLst>
                    <a:ext uri="{9D8B030D-6E8A-4147-A177-3AD203B41FA5}">
                      <a16:colId xmlns:a16="http://schemas.microsoft.com/office/drawing/2014/main" val="2663666362"/>
                    </a:ext>
                  </a:extLst>
                </a:gridCol>
                <a:gridCol w="1808266">
                  <a:extLst>
                    <a:ext uri="{9D8B030D-6E8A-4147-A177-3AD203B41FA5}">
                      <a16:colId xmlns:a16="http://schemas.microsoft.com/office/drawing/2014/main" val="2422236800"/>
                    </a:ext>
                  </a:extLst>
                </a:gridCol>
                <a:gridCol w="1447482">
                  <a:extLst>
                    <a:ext uri="{9D8B030D-6E8A-4147-A177-3AD203B41FA5}">
                      <a16:colId xmlns:a16="http://schemas.microsoft.com/office/drawing/2014/main" val="2002848064"/>
                    </a:ext>
                  </a:extLst>
                </a:gridCol>
                <a:gridCol w="3844766">
                  <a:extLst>
                    <a:ext uri="{9D8B030D-6E8A-4147-A177-3AD203B41FA5}">
                      <a16:colId xmlns:a16="http://schemas.microsoft.com/office/drawing/2014/main" val="4123758351"/>
                    </a:ext>
                  </a:extLst>
                </a:gridCol>
              </a:tblGrid>
              <a:tr h="333954">
                <a:tc>
                  <a:txBody>
                    <a:bodyPr/>
                    <a:lstStyle/>
                    <a:p>
                      <a:pPr algn="ctr" hangingPunct="0">
                        <a:spcAft>
                          <a:spcPts val="0"/>
                        </a:spcAft>
                      </a:pPr>
                      <a:r>
                        <a:rPr lang="x-none" sz="1800">
                          <a:effectLst/>
                        </a:rPr>
                        <a:t>Return 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dirty="0">
                          <a:effectLst/>
                        </a:rPr>
                        <a:t>Name</a:t>
                      </a:r>
                      <a:endParaRPr lang="ko-KR"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Argument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57484530"/>
                  </a:ext>
                </a:extLst>
              </a:tr>
              <a:tr h="288898">
                <a:tc>
                  <a:txBody>
                    <a:bodyPr/>
                    <a:lstStyle/>
                    <a:p>
                      <a:pPr hangingPunct="0">
                        <a:spcAft>
                          <a:spcPts val="0"/>
                        </a:spcAft>
                      </a:pPr>
                      <a:r>
                        <a:rPr lang="x-none" sz="1800">
                          <a:effectLst/>
                        </a:rPr>
                        <a:t>none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activateClockTimer</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Activate current clock timer.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196263027"/>
                  </a:ext>
                </a:extLst>
              </a:tr>
              <a:tr h="288898">
                <a:tc>
                  <a:txBody>
                    <a:bodyPr/>
                    <a:lstStyle/>
                    <a:p>
                      <a:pPr hangingPunct="0">
                        <a:spcAft>
                          <a:spcPts val="0"/>
                        </a:spcAft>
                      </a:pP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deactivateClockTimer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None</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Deactivate current clock timer.</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29608744"/>
                  </a:ext>
                </a:extLst>
              </a:tr>
            </a:tbl>
          </a:graphicData>
        </a:graphic>
      </p:graphicFrame>
      <p:graphicFrame>
        <p:nvGraphicFramePr>
          <p:cNvPr id="9" name="표 8"/>
          <p:cNvGraphicFramePr>
            <a:graphicFrameLocks noGrp="1"/>
          </p:cNvGraphicFramePr>
          <p:nvPr/>
        </p:nvGraphicFramePr>
        <p:xfrm>
          <a:off x="373710" y="2316451"/>
          <a:ext cx="11394222" cy="1097280"/>
        </p:xfrm>
        <a:graphic>
          <a:graphicData uri="http://schemas.openxmlformats.org/drawingml/2006/table">
            <a:tbl>
              <a:tblPr firstRow="1" firstCol="1" bandRow="1">
                <a:tableStyleId>{5C22544A-7EE6-4342-B048-85BDC9FD1C3A}</a:tableStyleId>
              </a:tblPr>
              <a:tblGrid>
                <a:gridCol w="1184746">
                  <a:extLst>
                    <a:ext uri="{9D8B030D-6E8A-4147-A177-3AD203B41FA5}">
                      <a16:colId xmlns:a16="http://schemas.microsoft.com/office/drawing/2014/main" val="3507481486"/>
                    </a:ext>
                  </a:extLst>
                </a:gridCol>
                <a:gridCol w="1383527">
                  <a:extLst>
                    <a:ext uri="{9D8B030D-6E8A-4147-A177-3AD203B41FA5}">
                      <a16:colId xmlns:a16="http://schemas.microsoft.com/office/drawing/2014/main" val="3446022299"/>
                    </a:ext>
                  </a:extLst>
                </a:gridCol>
                <a:gridCol w="874643">
                  <a:extLst>
                    <a:ext uri="{9D8B030D-6E8A-4147-A177-3AD203B41FA5}">
                      <a16:colId xmlns:a16="http://schemas.microsoft.com/office/drawing/2014/main" val="3887864803"/>
                    </a:ext>
                  </a:extLst>
                </a:gridCol>
                <a:gridCol w="1510748">
                  <a:extLst>
                    <a:ext uri="{9D8B030D-6E8A-4147-A177-3AD203B41FA5}">
                      <a16:colId xmlns:a16="http://schemas.microsoft.com/office/drawing/2014/main" val="294073299"/>
                    </a:ext>
                  </a:extLst>
                </a:gridCol>
                <a:gridCol w="1216549">
                  <a:extLst>
                    <a:ext uri="{9D8B030D-6E8A-4147-A177-3AD203B41FA5}">
                      <a16:colId xmlns:a16="http://schemas.microsoft.com/office/drawing/2014/main" val="2027232392"/>
                    </a:ext>
                  </a:extLst>
                </a:gridCol>
                <a:gridCol w="5224009">
                  <a:extLst>
                    <a:ext uri="{9D8B030D-6E8A-4147-A177-3AD203B41FA5}">
                      <a16:colId xmlns:a16="http://schemas.microsoft.com/office/drawing/2014/main" val="1283712886"/>
                    </a:ext>
                  </a:extLst>
                </a:gridCol>
              </a:tblGrid>
              <a:tr h="0">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R/W</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Unit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944608049"/>
                  </a:ext>
                </a:extLst>
              </a:tr>
              <a:tr h="0">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uvValue</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xs:float</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false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900"/>
                        </a:spcAft>
                      </a:pPr>
                      <a:r>
                        <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mW/cm</a:t>
                      </a:r>
                      <a:r>
                        <a:rPr lang="en-GB" sz="1800" baseline="30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endParaRPr lang="ko-KR" sz="1800">
                        <a:effectLst/>
                        <a:latin typeface="Times New Roman" panose="02020603050405020304" pitchFamily="18" charset="0"/>
                      </a:endParaRPr>
                    </a:p>
                  </a:txBody>
                  <a:tcPr marL="17780" marR="68580" marT="0" marB="0"/>
                </a:tc>
                <a:extLst>
                  <a:ext uri="{0D108BD9-81ED-4DB2-BD59-A6C34878D82A}">
                    <a16:rowId xmlns:a16="http://schemas.microsoft.com/office/drawing/2014/main" val="1564714120"/>
                  </a:ext>
                </a:extLst>
              </a:tr>
              <a:tr h="0">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uvStatus</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hd:enumUvStatus</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“uvStatus” indicates the level of the UV radiation status (see clause 5.6.35). </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nchor="ctr"/>
                </a:tc>
                <a:extLst>
                  <a:ext uri="{0D108BD9-81ED-4DB2-BD59-A6C34878D82A}">
                    <a16:rowId xmlns:a16="http://schemas.microsoft.com/office/drawing/2014/main" val="4163758816"/>
                  </a:ext>
                </a:extLst>
              </a:tr>
            </a:tbl>
          </a:graphicData>
        </a:graphic>
      </p:graphicFrame>
    </p:spTree>
    <p:extLst>
      <p:ext uri="{BB962C8B-B14F-4D97-AF65-F5344CB8AC3E}">
        <p14:creationId xmlns:p14="http://schemas.microsoft.com/office/powerpoint/2010/main" val="4293999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 </a:t>
            </a:r>
            <a:r>
              <a:rPr lang="en-US" altLang="ko-KR" dirty="0" smtClean="0"/>
              <a:t>(cont’d)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GB" altLang="ko-KR" dirty="0" err="1"/>
              <a:t>DataPoints</a:t>
            </a:r>
            <a:r>
              <a:rPr lang="en-GB" altLang="ko-KR" dirty="0"/>
              <a:t> of </a:t>
            </a:r>
            <a:r>
              <a:rPr lang="en-GB" altLang="ko-KR" dirty="0" err="1"/>
              <a:t>faultDetection</a:t>
            </a:r>
            <a:r>
              <a:rPr lang="en-GB" altLang="ko-KR" dirty="0"/>
              <a:t> </a:t>
            </a:r>
            <a:r>
              <a:rPr lang="en-GB" altLang="ko-KR" dirty="0" err="1" smtClean="0"/>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15</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9" name="표 8"/>
          <p:cNvGraphicFramePr>
            <a:graphicFrameLocks noGrp="1"/>
          </p:cNvGraphicFramePr>
          <p:nvPr>
            <p:extLst>
              <p:ext uri="{D42A27DB-BD31-4B8C-83A1-F6EECF244321}">
                <p14:modId xmlns:p14="http://schemas.microsoft.com/office/powerpoint/2010/main" val="3072169633"/>
              </p:ext>
            </p:extLst>
          </p:nvPr>
        </p:nvGraphicFramePr>
        <p:xfrm>
          <a:off x="373710" y="2316451"/>
          <a:ext cx="11394222" cy="1190852"/>
        </p:xfrm>
        <a:graphic>
          <a:graphicData uri="http://schemas.openxmlformats.org/drawingml/2006/table">
            <a:tbl>
              <a:tblPr firstRow="1" firstCol="1" bandRow="1">
                <a:tableStyleId>{5C22544A-7EE6-4342-B048-85BDC9FD1C3A}</a:tableStyleId>
              </a:tblPr>
              <a:tblGrid>
                <a:gridCol w="1494847">
                  <a:extLst>
                    <a:ext uri="{9D8B030D-6E8A-4147-A177-3AD203B41FA5}">
                      <a16:colId xmlns:a16="http://schemas.microsoft.com/office/drawing/2014/main" val="3507481486"/>
                    </a:ext>
                  </a:extLst>
                </a:gridCol>
                <a:gridCol w="1367624">
                  <a:extLst>
                    <a:ext uri="{9D8B030D-6E8A-4147-A177-3AD203B41FA5}">
                      <a16:colId xmlns:a16="http://schemas.microsoft.com/office/drawing/2014/main" val="3446022299"/>
                    </a:ext>
                  </a:extLst>
                </a:gridCol>
                <a:gridCol w="811033">
                  <a:extLst>
                    <a:ext uri="{9D8B030D-6E8A-4147-A177-3AD203B41FA5}">
                      <a16:colId xmlns:a16="http://schemas.microsoft.com/office/drawing/2014/main" val="3887864803"/>
                    </a:ext>
                  </a:extLst>
                </a:gridCol>
                <a:gridCol w="1542553">
                  <a:extLst>
                    <a:ext uri="{9D8B030D-6E8A-4147-A177-3AD203B41FA5}">
                      <a16:colId xmlns:a16="http://schemas.microsoft.com/office/drawing/2014/main" val="294073299"/>
                    </a:ext>
                  </a:extLst>
                </a:gridCol>
                <a:gridCol w="954156">
                  <a:extLst>
                    <a:ext uri="{9D8B030D-6E8A-4147-A177-3AD203B41FA5}">
                      <a16:colId xmlns:a16="http://schemas.microsoft.com/office/drawing/2014/main" val="2027232392"/>
                    </a:ext>
                  </a:extLst>
                </a:gridCol>
                <a:gridCol w="5224009">
                  <a:extLst>
                    <a:ext uri="{9D8B030D-6E8A-4147-A177-3AD203B41FA5}">
                      <a16:colId xmlns:a16="http://schemas.microsoft.com/office/drawing/2014/main" val="1283712886"/>
                    </a:ext>
                  </a:extLst>
                </a:gridCol>
              </a:tblGrid>
              <a:tr h="367892">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R/W</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Unit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944608049"/>
                  </a:ext>
                </a:extLst>
              </a:tr>
              <a:tr h="183946">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status</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xs:boolean</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false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status of fault detection.</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564714120"/>
                  </a:ext>
                </a:extLst>
              </a:tr>
              <a:tr h="183946">
                <a:tc>
                  <a:txBody>
                    <a:bodyPr/>
                    <a:lstStyle/>
                    <a:p>
                      <a:pPr hangingPunct="0">
                        <a:spcAft>
                          <a:spcPts val="0"/>
                        </a:spcAft>
                      </a:pPr>
                      <a:r>
                        <a:rPr lang="x-none" sz="1800" dirty="0">
                          <a:solidFill>
                            <a:schemeClr val="bg1"/>
                          </a:solidFill>
                          <a:effectLst/>
                          <a:latin typeface="Arial" panose="020B0604020202020204" pitchFamily="34" charset="0"/>
                          <a:ea typeface="MS Mincho"/>
                          <a:cs typeface="Times New Roman" panose="02020603050405020304" pitchFamily="18" charset="0"/>
                        </a:rPr>
                        <a:t>code</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a:t>
                      </a:r>
                      <a:r>
                        <a:rPr lang="x-none" sz="1800">
                          <a:solidFill>
                            <a:srgbClr val="000000"/>
                          </a:solidFill>
                          <a:effectLst/>
                          <a:latin typeface="Arial" panose="020B0604020202020204" pitchFamily="34" charset="0"/>
                          <a:ea typeface="MS Mincho"/>
                          <a:cs typeface="Times New Roman" panose="02020603050405020304" pitchFamily="18" charset="0"/>
                        </a:rPr>
                        <a:t>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MS Mincho"/>
                          <a:cs typeface="Times New Roman" panose="02020603050405020304" pitchFamily="18" charset="0"/>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MS Mincho"/>
                          <a:cs typeface="Times New Roman" panose="02020603050405020304" pitchFamily="18" charset="0"/>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MS Mincho"/>
                          <a:cs typeface="Times New Roman" panose="02020603050405020304" pitchFamily="18" charset="0"/>
                        </a:rPr>
                        <a:t>The numeric representation of the fault.</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163758816"/>
                  </a:ext>
                </a:extLst>
              </a:tr>
              <a:tr h="183946">
                <a:tc>
                  <a:txBody>
                    <a:bodyPr/>
                    <a:lstStyle/>
                    <a:p>
                      <a:pPr hangingPunct="0">
                        <a:spcAft>
                          <a:spcPts val="0"/>
                        </a:spcAft>
                      </a:pPr>
                      <a:r>
                        <a:rPr lang="x-none" sz="1800" dirty="0">
                          <a:solidFill>
                            <a:schemeClr val="bg1"/>
                          </a:solidFill>
                          <a:effectLst/>
                          <a:latin typeface="Arial" panose="020B0604020202020204" pitchFamily="34" charset="0"/>
                          <a:ea typeface="MS Mincho"/>
                          <a:cs typeface="Times New Roman" panose="02020603050405020304" pitchFamily="18" charset="0"/>
                        </a:rPr>
                        <a:t>description</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a:t>
                      </a:r>
                      <a:r>
                        <a:rPr lang="x-none" sz="1800" dirty="0">
                          <a:solidFill>
                            <a:srgbClr val="000000"/>
                          </a:solidFill>
                          <a:effectLst/>
                          <a:latin typeface="Arial" panose="020B0604020202020204" pitchFamily="34" charset="0"/>
                          <a:ea typeface="MS Mincho"/>
                          <a:cs typeface="Times New Roman" panose="02020603050405020304" pitchFamily="18" charset="0"/>
                        </a:rPr>
                        <a:t>string</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MS Mincho"/>
                          <a:cs typeface="Times New Roman" panose="02020603050405020304" pitchFamily="18" charset="0"/>
                        </a:rPr>
                        <a:t>true</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MS Mincho"/>
                          <a:cs typeface="Times New Roman" panose="02020603050405020304" pitchFamily="18" charset="0"/>
                        </a:rPr>
                        <a:t> </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MS Mincho"/>
                          <a:cs typeface="Times New Roman" panose="02020603050405020304" pitchFamily="18" charset="0"/>
                        </a:rPr>
                        <a:t>The message representation of the fault.</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01688984"/>
                  </a:ext>
                </a:extLst>
              </a:tr>
            </a:tbl>
          </a:graphicData>
        </a:graphic>
      </p:graphicFrame>
    </p:spTree>
    <p:extLst>
      <p:ext uri="{BB962C8B-B14F-4D97-AF65-F5344CB8AC3E}">
        <p14:creationId xmlns:p14="http://schemas.microsoft.com/office/powerpoint/2010/main" val="3352313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Railway domain example</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GB" altLang="ko-KR" dirty="0" err="1"/>
              <a:t>deviceHandheldPTTTerminal</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16</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11" name="표 10"/>
          <p:cNvGraphicFramePr>
            <a:graphicFrameLocks noGrp="1"/>
          </p:cNvGraphicFramePr>
          <p:nvPr>
            <p:extLst>
              <p:ext uri="{D42A27DB-BD31-4B8C-83A1-F6EECF244321}">
                <p14:modId xmlns:p14="http://schemas.microsoft.com/office/powerpoint/2010/main" val="1676662297"/>
              </p:ext>
            </p:extLst>
          </p:nvPr>
        </p:nvGraphicFramePr>
        <p:xfrm>
          <a:off x="485031" y="2472857"/>
          <a:ext cx="11195436" cy="3291840"/>
        </p:xfrm>
        <a:graphic>
          <a:graphicData uri="http://schemas.openxmlformats.org/drawingml/2006/table">
            <a:tbl>
              <a:tblPr firstRow="1" firstCol="1" bandRow="1">
                <a:tableStyleId>{5C22544A-7EE6-4342-B048-85BDC9FD1C3A}</a:tableStyleId>
              </a:tblPr>
              <a:tblGrid>
                <a:gridCol w="2795532">
                  <a:extLst>
                    <a:ext uri="{9D8B030D-6E8A-4147-A177-3AD203B41FA5}">
                      <a16:colId xmlns:a16="http://schemas.microsoft.com/office/drawing/2014/main" val="1331226155"/>
                    </a:ext>
                  </a:extLst>
                </a:gridCol>
                <a:gridCol w="2799968">
                  <a:extLst>
                    <a:ext uri="{9D8B030D-6E8A-4147-A177-3AD203B41FA5}">
                      <a16:colId xmlns:a16="http://schemas.microsoft.com/office/drawing/2014/main" val="738436028"/>
                    </a:ext>
                  </a:extLst>
                </a:gridCol>
                <a:gridCol w="1338036">
                  <a:extLst>
                    <a:ext uri="{9D8B030D-6E8A-4147-A177-3AD203B41FA5}">
                      <a16:colId xmlns:a16="http://schemas.microsoft.com/office/drawing/2014/main" val="3720007625"/>
                    </a:ext>
                  </a:extLst>
                </a:gridCol>
                <a:gridCol w="4261900">
                  <a:extLst>
                    <a:ext uri="{9D8B030D-6E8A-4147-A177-3AD203B41FA5}">
                      <a16:colId xmlns:a16="http://schemas.microsoft.com/office/drawing/2014/main" val="2390952169"/>
                    </a:ext>
                  </a:extLst>
                </a:gridCol>
              </a:tblGrid>
              <a:tr h="186152">
                <a:tc>
                  <a:txBody>
                    <a:bodyPr/>
                    <a:lstStyle/>
                    <a:p>
                      <a:pPr algn="ctr" hangingPunct="0">
                        <a:spcAft>
                          <a:spcPts val="0"/>
                        </a:spcAft>
                      </a:pPr>
                      <a:r>
                        <a:rPr lang="x-none" sz="1800">
                          <a:effectLst/>
                        </a:rPr>
                        <a:t>Module Instance 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Module Class 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Description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620013416"/>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binarySwitch</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binarySwitch</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false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5.3.1.12.</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1461281442"/>
                  </a:ext>
                </a:extLst>
              </a:tr>
              <a:tr h="186152">
                <a:tc>
                  <a:txBody>
                    <a:bodyPr/>
                    <a:lstStyle/>
                    <a:p>
                      <a:pPr algn="just" hangingPunct="0">
                        <a:spcAft>
                          <a:spcPts val="0"/>
                        </a:spcAft>
                      </a:pPr>
                      <a:r>
                        <a:rPr lang="en-GB" sz="1800">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audioVolume</a:t>
                      </a:r>
                      <a:endParaRPr lang="ko-KR" sz="180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audioVolume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false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5.3.1.8</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1064721524"/>
                  </a:ext>
                </a:extLst>
              </a:tr>
              <a:tr h="186152">
                <a:tc>
                  <a:txBody>
                    <a:bodyPr/>
                    <a:lstStyle/>
                    <a:p>
                      <a:pPr algn="just" hangingPunct="0">
                        <a:spcAft>
                          <a:spcPts val="0"/>
                        </a:spcAft>
                      </a:pPr>
                      <a:r>
                        <a:rPr lang="en-GB" sz="1800" dirty="0">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battery</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battery</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false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5.3.1.10.</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2802139473"/>
                  </a:ext>
                </a:extLst>
              </a:tr>
              <a:tr h="186152">
                <a:tc>
                  <a:txBody>
                    <a:bodyPr/>
                    <a:lstStyle/>
                    <a:p>
                      <a:pPr algn="just" hangingPunct="0">
                        <a:spcAft>
                          <a:spcPts val="0"/>
                        </a:spcAft>
                      </a:pPr>
                      <a:r>
                        <a:rPr lang="en-GB" sz="1800">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clock</a:t>
                      </a:r>
                      <a:endParaRPr lang="ko-KR" sz="180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clock</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true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5.3.1.18.</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2868187287"/>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energyConsumption</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energyConsumption</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true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5.3.1.32.</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3136144318"/>
                  </a:ext>
                </a:extLst>
              </a:tr>
              <a:tr h="151073">
                <a:tc>
                  <a:txBody>
                    <a:bodyPr/>
                    <a:lstStyle/>
                    <a:p>
                      <a:pPr algn="just" hangingPunct="0">
                        <a:spcAft>
                          <a:spcPts val="0"/>
                        </a:spcAft>
                      </a:pPr>
                      <a:r>
                        <a:rPr lang="en-GB" sz="1800">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keypad</a:t>
                      </a:r>
                      <a:endParaRPr lang="ko-KR" sz="180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keypad</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false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5.3.1.49.</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3258046341"/>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operationMode</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operationMode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true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5.3.1.57.</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2116307273"/>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phoneCall</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phoneCall</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false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5.3.1.64.</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3355995906"/>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PTTButton</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pushButton</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false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5.3.1.69.</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1624680272"/>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runState</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runState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true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5.3.1.75.</a:t>
                      </a:r>
                      <a:endParaRPr lang="ko-KR" sz="180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2521156171"/>
                  </a:ext>
                </a:extLst>
              </a:tr>
              <a:tr h="186152">
                <a:tc>
                  <a:txBody>
                    <a:bodyPr/>
                    <a:lstStyle/>
                    <a:p>
                      <a:pPr algn="just" hangingPunct="0">
                        <a:spcAft>
                          <a:spcPts val="0"/>
                        </a:spcAft>
                      </a:pPr>
                      <a:r>
                        <a:rPr lang="en-GB" sz="1800" dirty="0" err="1">
                          <a:solidFill>
                            <a:schemeClr val="bg1"/>
                          </a:solidFill>
                          <a:effectLst/>
                          <a:latin typeface="Arial" panose="020B0604020202020204" pitchFamily="34" charset="0"/>
                          <a:ea typeface="맑은 고딕" panose="020B0503020000020004" pitchFamily="50" charset="-127"/>
                          <a:cs typeface="Times New Roman" panose="02020603050405020304" pitchFamily="18" charset="0"/>
                        </a:rPr>
                        <a:t>signalStrength</a:t>
                      </a:r>
                      <a:endParaRPr lang="ko-KR" sz="1800" dirty="0">
                        <a:solidFill>
                          <a:schemeClr val="bg1"/>
                        </a:solidFill>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signalStrength</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true</a:t>
                      </a:r>
                      <a:endParaRPr lang="ko-KR" sz="1800">
                        <a:effectLst/>
                        <a:latin typeface="Times New Roman" panose="02020603050405020304" pitchFamily="18" charset="0"/>
                        <a:ea typeface="맑은 고딕" panose="020B0503020000020004" pitchFamily="50" charset="-127"/>
                      </a:endParaRPr>
                    </a:p>
                  </a:txBody>
                  <a:tcPr marL="17780" marR="68580" marT="0" marB="0"/>
                </a:tc>
                <a:tc>
                  <a:txBody>
                    <a:bodyPr/>
                    <a:lstStyle/>
                    <a:p>
                      <a:pPr algn="just" hangingPunct="0">
                        <a:spcAft>
                          <a:spcPts val="0"/>
                        </a:spcAft>
                      </a:pPr>
                      <a:r>
                        <a:rPr lang="en-GB" sz="1800" dirty="0">
                          <a:solidFill>
                            <a:srgbClr val="000000"/>
                          </a:solidFill>
                          <a:effectLst/>
                          <a:latin typeface="Arial" panose="020B0604020202020204" pitchFamily="34" charset="0"/>
                          <a:ea typeface="맑은 고딕" panose="020B0503020000020004" pitchFamily="50" charset="-127"/>
                          <a:cs typeface="Times New Roman" panose="02020603050405020304" pitchFamily="18" charset="0"/>
                        </a:rPr>
                        <a:t>See clause 5.3.1.78.</a:t>
                      </a:r>
                      <a:endParaRPr lang="ko-KR" sz="1800" dirty="0">
                        <a:effectLst/>
                        <a:latin typeface="Times New Roman" panose="02020603050405020304" pitchFamily="18" charset="0"/>
                        <a:ea typeface="맑은 고딕" panose="020B0503020000020004" pitchFamily="50" charset="-127"/>
                      </a:endParaRPr>
                    </a:p>
                  </a:txBody>
                  <a:tcPr marL="17780" marR="68580" marT="0" marB="0"/>
                </a:tc>
                <a:extLst>
                  <a:ext uri="{0D108BD9-81ED-4DB2-BD59-A6C34878D82A}">
                    <a16:rowId xmlns:a16="http://schemas.microsoft.com/office/drawing/2014/main" val="526852324"/>
                  </a:ext>
                </a:extLst>
              </a:tr>
            </a:tbl>
          </a:graphicData>
        </a:graphic>
      </p:graphicFrame>
    </p:spTree>
    <p:extLst>
      <p:ext uri="{BB962C8B-B14F-4D97-AF65-F5344CB8AC3E}">
        <p14:creationId xmlns:p14="http://schemas.microsoft.com/office/powerpoint/2010/main" val="2497955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p:txBody>
          <a:bodyPr/>
          <a:lstStyle/>
          <a:p>
            <a:r>
              <a:rPr lang="en-US" dirty="0" smtClean="0"/>
              <a:t>SDT usage in vertical industries</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a:xfrm>
            <a:off x="838200" y="1825625"/>
            <a:ext cx="5109376" cy="4351338"/>
          </a:xfrm>
        </p:spPr>
        <p:txBody>
          <a:bodyPr/>
          <a:lstStyle/>
          <a:p>
            <a:r>
              <a:rPr lang="en-US" dirty="0" smtClean="0"/>
              <a:t>Common Domain</a:t>
            </a:r>
          </a:p>
          <a:p>
            <a:pPr lvl="1"/>
            <a:r>
              <a:rPr lang="en-US" dirty="0" err="1" smtClean="0"/>
              <a:t>ModuleClass</a:t>
            </a:r>
            <a:r>
              <a:rPr lang="en-US" dirty="0" smtClean="0"/>
              <a:t>: 99</a:t>
            </a:r>
          </a:p>
          <a:p>
            <a:pPr lvl="1"/>
            <a:r>
              <a:rPr lang="en-US" dirty="0" err="1" smtClean="0"/>
              <a:t>DeviceModel</a:t>
            </a:r>
            <a:r>
              <a:rPr lang="en-US" dirty="0" smtClean="0"/>
              <a:t>: 15</a:t>
            </a:r>
          </a:p>
          <a:p>
            <a:r>
              <a:rPr lang="en-US" dirty="0" smtClean="0"/>
              <a:t>City Domain</a:t>
            </a:r>
          </a:p>
          <a:p>
            <a:pPr lvl="1"/>
            <a:r>
              <a:rPr lang="en-US" dirty="0" err="1" smtClean="0"/>
              <a:t>DeviceModel</a:t>
            </a:r>
            <a:r>
              <a:rPr lang="en-US" dirty="0" smtClean="0"/>
              <a:t>: 7</a:t>
            </a:r>
          </a:p>
          <a:p>
            <a:r>
              <a:rPr lang="en-US" dirty="0" smtClean="0"/>
              <a:t>Health Domain</a:t>
            </a:r>
          </a:p>
          <a:p>
            <a:pPr lvl="1"/>
            <a:r>
              <a:rPr lang="en-US" dirty="0" err="1" smtClean="0"/>
              <a:t>DeviceModel</a:t>
            </a:r>
            <a:r>
              <a:rPr lang="en-US" dirty="0" smtClean="0"/>
              <a:t>: 5</a:t>
            </a:r>
          </a:p>
          <a:p>
            <a:r>
              <a:rPr lang="en-US" dirty="0" smtClean="0"/>
              <a:t>Home Domain</a:t>
            </a:r>
          </a:p>
          <a:p>
            <a:pPr lvl="1"/>
            <a:r>
              <a:rPr lang="en-US" dirty="0" err="1" smtClean="0"/>
              <a:t>DevceiModel</a:t>
            </a:r>
            <a:r>
              <a:rPr lang="en-US" dirty="0" smtClean="0"/>
              <a:t>: 29</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17</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sp>
        <p:nvSpPr>
          <p:cNvPr id="9" name="Content Placeholder 2">
            <a:extLst>
              <a:ext uri="{FF2B5EF4-FFF2-40B4-BE49-F238E27FC236}">
                <a16:creationId xmlns:a16="http://schemas.microsoft.com/office/drawing/2014/main" id="{169971BC-632D-4388-887C-AA992432F4A3}"/>
              </a:ext>
            </a:extLst>
          </p:cNvPr>
          <p:cNvSpPr txBox="1">
            <a:spLocks/>
          </p:cNvSpPr>
          <p:nvPr/>
        </p:nvSpPr>
        <p:spPr>
          <a:xfrm>
            <a:off x="6356862" y="1825625"/>
            <a:ext cx="5109376" cy="23965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Industry Domain</a:t>
            </a:r>
          </a:p>
          <a:p>
            <a:r>
              <a:rPr lang="en-US" dirty="0" smtClean="0"/>
              <a:t>Vehicular Domain</a:t>
            </a:r>
          </a:p>
          <a:p>
            <a:pPr lvl="1"/>
            <a:r>
              <a:rPr lang="en-US" dirty="0" err="1" smtClean="0"/>
              <a:t>DeviceModel</a:t>
            </a:r>
            <a:r>
              <a:rPr lang="en-US" dirty="0" smtClean="0"/>
              <a:t>: 1</a:t>
            </a:r>
          </a:p>
          <a:p>
            <a:r>
              <a:rPr lang="en-US" dirty="0" smtClean="0"/>
              <a:t>Railway Domain</a:t>
            </a:r>
          </a:p>
          <a:p>
            <a:pPr lvl="1"/>
            <a:r>
              <a:rPr lang="en-US" dirty="0" err="1" smtClean="0"/>
              <a:t>DeviceMode</a:t>
            </a:r>
            <a:r>
              <a:rPr lang="en-US" dirty="0" smtClean="0"/>
              <a:t>: 2</a:t>
            </a:r>
          </a:p>
        </p:txBody>
      </p:sp>
      <p:sp>
        <p:nvSpPr>
          <p:cNvPr id="8" name="모서리가 둥근 직사각형 7"/>
          <p:cNvSpPr/>
          <p:nvPr/>
        </p:nvSpPr>
        <p:spPr>
          <a:xfrm>
            <a:off x="4230094" y="4222143"/>
            <a:ext cx="7410616" cy="185940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TS-0023: </a:t>
            </a:r>
            <a:r>
              <a:rPr lang="en-US" altLang="ko-KR" sz="2800" dirty="0" smtClean="0">
                <a:solidFill>
                  <a:schemeClr val="tx1"/>
                </a:solidFill>
              </a:rPr>
              <a:t>‘SDT </a:t>
            </a:r>
            <a:r>
              <a:rPr lang="en-US" altLang="ko-KR" sz="2800" dirty="0">
                <a:solidFill>
                  <a:schemeClr val="tx1"/>
                </a:solidFill>
              </a:rPr>
              <a:t>based Information Model and Mapping for Vertical </a:t>
            </a:r>
            <a:r>
              <a:rPr lang="en-US" altLang="ko-KR" sz="2800" dirty="0" smtClean="0">
                <a:solidFill>
                  <a:schemeClr val="tx1"/>
                </a:solidFill>
              </a:rPr>
              <a:t>Industries’ provides</a:t>
            </a:r>
          </a:p>
          <a:p>
            <a:pPr algn="ctr"/>
            <a:r>
              <a:rPr lang="en-US" altLang="ko-KR" sz="2800" b="1" dirty="0" smtClean="0">
                <a:solidFill>
                  <a:srgbClr val="FF0000"/>
                </a:solidFill>
              </a:rPr>
              <a:t>99 </a:t>
            </a:r>
            <a:r>
              <a:rPr lang="en-US" altLang="ko-KR" sz="2800" b="1" dirty="0" err="1" smtClean="0">
                <a:solidFill>
                  <a:srgbClr val="FF0000"/>
                </a:solidFill>
              </a:rPr>
              <a:t>ModuleClasses</a:t>
            </a:r>
            <a:r>
              <a:rPr lang="en-US" altLang="ko-KR" sz="2800" b="1" dirty="0" smtClean="0">
                <a:solidFill>
                  <a:srgbClr val="FF0000"/>
                </a:solidFill>
              </a:rPr>
              <a:t>, 59 </a:t>
            </a:r>
            <a:r>
              <a:rPr lang="en-US" altLang="ko-KR" sz="2800" b="1" dirty="0" err="1" smtClean="0">
                <a:solidFill>
                  <a:srgbClr val="FF0000"/>
                </a:solidFill>
              </a:rPr>
              <a:t>DeviceModels</a:t>
            </a:r>
            <a:endParaRPr lang="en-US" altLang="ko-KR" sz="2800" b="1" dirty="0" smtClean="0">
              <a:solidFill>
                <a:srgbClr val="FF0000"/>
              </a:solidFill>
            </a:endParaRPr>
          </a:p>
          <a:p>
            <a:pPr algn="ctr"/>
            <a:r>
              <a:rPr lang="en-US" altLang="ko-KR" sz="2800" b="1" dirty="0" smtClean="0">
                <a:solidFill>
                  <a:srgbClr val="FF0000"/>
                </a:solidFill>
              </a:rPr>
              <a:t>for 7 Vertical Domains </a:t>
            </a:r>
            <a:r>
              <a:rPr lang="en-US" altLang="ko-KR" sz="2800" dirty="0" smtClean="0">
                <a:solidFill>
                  <a:schemeClr val="tx1"/>
                </a:solidFill>
              </a:rPr>
              <a:t>and will does more! </a:t>
            </a:r>
            <a:endParaRPr lang="ko-KR" altLang="en-US" sz="2800" dirty="0">
              <a:solidFill>
                <a:schemeClr val="tx1"/>
              </a:solidFill>
            </a:endParaRPr>
          </a:p>
        </p:txBody>
      </p:sp>
    </p:spTree>
    <p:extLst>
      <p:ext uri="{BB962C8B-B14F-4D97-AF65-F5344CB8AC3E}">
        <p14:creationId xmlns:p14="http://schemas.microsoft.com/office/powerpoint/2010/main" val="513448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nchor="ctr">
            <a:normAutofit/>
          </a:bodyPr>
          <a:lstStyle/>
          <a:p>
            <a:pPr marL="0" indent="0" algn="ctr">
              <a:buNone/>
            </a:pPr>
            <a:r>
              <a:rPr lang="en-US" sz="8000" dirty="0" smtClean="0"/>
              <a:t>Thank you!</a:t>
            </a:r>
            <a:endParaRPr lang="en-US" sz="8000"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18</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pic>
        <p:nvPicPr>
          <p:cNvPr id="9"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846151" y="1926273"/>
            <a:ext cx="2341828" cy="1433543"/>
          </a:xfrm>
          <a:prstGeom prst="rect">
            <a:avLst/>
          </a:prstGeom>
          <a:noFill/>
          <a:ln>
            <a:noFill/>
          </a:ln>
        </p:spPr>
      </p:pic>
    </p:spTree>
    <p:extLst>
      <p:ext uri="{BB962C8B-B14F-4D97-AF65-F5344CB8AC3E}">
        <p14:creationId xmlns:p14="http://schemas.microsoft.com/office/powerpoint/2010/main" val="30280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p:txBody>
          <a:bodyPr/>
          <a:lstStyle/>
          <a:p>
            <a:r>
              <a:rPr lang="en-US" dirty="0" smtClean="0"/>
              <a:t>Introduction of SDT</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normAutofit fontScale="92500" lnSpcReduction="20000"/>
          </a:bodyPr>
          <a:lstStyle/>
          <a:p>
            <a:r>
              <a:rPr lang="en-US" dirty="0" smtClean="0"/>
              <a:t>SDT: Smart Device Template</a:t>
            </a:r>
          </a:p>
          <a:p>
            <a:r>
              <a:rPr lang="en-US" dirty="0" smtClean="0"/>
              <a:t>To </a:t>
            </a:r>
            <a:r>
              <a:rPr lang="en-US" dirty="0"/>
              <a:t>find consensus amongst various SDOs and industry alliances to derive a common approach for device modeling. oneM2M and partners have the approach to agree on a set of automation functionalities, following a common syntax, which are sufficient to model most device functions</a:t>
            </a:r>
            <a:r>
              <a:rPr lang="en-US" dirty="0" smtClean="0"/>
              <a:t>.</a:t>
            </a:r>
          </a:p>
          <a:p>
            <a:r>
              <a:rPr lang="en-US" dirty="0"/>
              <a:t>The key goals of the SDT are</a:t>
            </a:r>
            <a:r>
              <a:rPr lang="en-US" dirty="0" smtClean="0"/>
              <a:t>:</a:t>
            </a:r>
          </a:p>
          <a:p>
            <a:pPr marL="914400" lvl="1" indent="-457200">
              <a:buAutoNum type="arabicPeriod"/>
            </a:pPr>
            <a:r>
              <a:rPr lang="en-US" dirty="0" smtClean="0"/>
              <a:t>keep </a:t>
            </a:r>
            <a:r>
              <a:rPr lang="en-US" dirty="0"/>
              <a:t>it simple, especially for manufacturers to contribute device </a:t>
            </a:r>
            <a:r>
              <a:rPr lang="en-US" dirty="0" smtClean="0"/>
              <a:t>information</a:t>
            </a:r>
          </a:p>
          <a:p>
            <a:pPr marL="914400" lvl="1" indent="-457200">
              <a:buAutoNum type="arabicPeriod"/>
            </a:pPr>
            <a:r>
              <a:rPr lang="en-US" dirty="0" smtClean="0"/>
              <a:t>modularity </a:t>
            </a:r>
            <a:r>
              <a:rPr lang="en-US" dirty="0"/>
              <a:t>for functions and device </a:t>
            </a:r>
            <a:r>
              <a:rPr lang="en-US" dirty="0" smtClean="0"/>
              <a:t>types</a:t>
            </a:r>
          </a:p>
          <a:p>
            <a:pPr marL="914400" lvl="1" indent="-457200">
              <a:buAutoNum type="arabicPeriod"/>
            </a:pPr>
            <a:r>
              <a:rPr lang="en-US" dirty="0" smtClean="0"/>
              <a:t>make </a:t>
            </a:r>
            <a:r>
              <a:rPr lang="en-US" dirty="0"/>
              <a:t>it easy for developers to create unified </a:t>
            </a:r>
            <a:r>
              <a:rPr lang="en-US" dirty="0" smtClean="0"/>
              <a:t>APIs</a:t>
            </a:r>
          </a:p>
          <a:p>
            <a:pPr marL="914400" lvl="1" indent="-457200">
              <a:buAutoNum type="arabicPeriod"/>
            </a:pPr>
            <a:r>
              <a:rPr lang="en-US" dirty="0" smtClean="0"/>
              <a:t>be </a:t>
            </a:r>
            <a:r>
              <a:rPr lang="en-US" dirty="0"/>
              <a:t>independent of underlying LAN technologies and </a:t>
            </a:r>
            <a:r>
              <a:rPr lang="en-US" dirty="0" smtClean="0"/>
              <a:t>protocols</a:t>
            </a:r>
          </a:p>
          <a:p>
            <a:pPr marL="914400" lvl="1" indent="-457200">
              <a:buAutoNum type="arabicPeriod"/>
            </a:pPr>
            <a:r>
              <a:rPr lang="en-US" dirty="0" smtClean="0"/>
              <a:t>enable </a:t>
            </a:r>
            <a:r>
              <a:rPr lang="en-US" dirty="0"/>
              <a:t>extendibility of the system in place without service </a:t>
            </a:r>
            <a:r>
              <a:rPr lang="en-US" dirty="0" smtClean="0"/>
              <a:t>interruption</a:t>
            </a:r>
          </a:p>
          <a:p>
            <a:pPr marL="914400" lvl="1" indent="-457200">
              <a:buAutoNum type="arabicPeriod"/>
            </a:pPr>
            <a:r>
              <a:rPr lang="en-US" dirty="0" smtClean="0"/>
              <a:t>allow </a:t>
            </a:r>
            <a:r>
              <a:rPr lang="en-US" dirty="0"/>
              <a:t>a pass-through mechanism to enable use of proprietary or technology-specific functions.</a:t>
            </a:r>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2</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spTree>
    <p:extLst>
      <p:ext uri="{BB962C8B-B14F-4D97-AF65-F5344CB8AC3E}">
        <p14:creationId xmlns:p14="http://schemas.microsoft.com/office/powerpoint/2010/main" val="272962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p:txBody>
          <a:bodyPr/>
          <a:lstStyle/>
          <a:p>
            <a:r>
              <a:rPr lang="en-US" dirty="0" smtClean="0"/>
              <a:t>SDT Overview</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US" dirty="0" smtClean="0"/>
              <a:t>SDT 4.0 – Basic Elements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3</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pic>
        <p:nvPicPr>
          <p:cNvPr id="1026" name="Picture 2" descr="https://git.onem2m.org/MAS/SDT/raw/RDM-2019-0065-SDT_4_0_-_Documentation_changes/SDT/schema4.0/docs/images/SDT_UML_Basic_Elements.png"/>
          <p:cNvPicPr>
            <a:picLocks noChangeAspect="1" noChangeArrowheads="1"/>
          </p:cNvPicPr>
          <p:nvPr/>
        </p:nvPicPr>
        <p:blipFill rotWithShape="1">
          <a:blip r:embed="rId4">
            <a:extLst>
              <a:ext uri="{28A0092B-C50C-407E-A947-70E740481C1C}">
                <a14:useLocalDpi xmlns:a14="http://schemas.microsoft.com/office/drawing/2010/main" val="0"/>
              </a:ext>
            </a:extLst>
          </a:blip>
          <a:srcRect l="1425" t="19623"/>
          <a:stretch/>
        </p:blipFill>
        <p:spPr bwMode="auto">
          <a:xfrm>
            <a:off x="75903" y="2433099"/>
            <a:ext cx="12052544" cy="3633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58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p:txBody>
          <a:bodyPr/>
          <a:lstStyle/>
          <a:p>
            <a:r>
              <a:rPr lang="en-US" dirty="0" smtClean="0"/>
              <a:t>SDT Overview</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4</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8" name="표 7"/>
          <p:cNvGraphicFramePr>
            <a:graphicFrameLocks noGrp="1"/>
          </p:cNvGraphicFramePr>
          <p:nvPr>
            <p:extLst>
              <p:ext uri="{D42A27DB-BD31-4B8C-83A1-F6EECF244321}">
                <p14:modId xmlns:p14="http://schemas.microsoft.com/office/powerpoint/2010/main" val="3579448957"/>
              </p:ext>
            </p:extLst>
          </p:nvPr>
        </p:nvGraphicFramePr>
        <p:xfrm>
          <a:off x="286244" y="1825625"/>
          <a:ext cx="11561198" cy="4461238"/>
        </p:xfrm>
        <a:graphic>
          <a:graphicData uri="http://schemas.openxmlformats.org/drawingml/2006/table">
            <a:tbl>
              <a:tblPr/>
              <a:tblGrid>
                <a:gridCol w="2099147">
                  <a:extLst>
                    <a:ext uri="{9D8B030D-6E8A-4147-A177-3AD203B41FA5}">
                      <a16:colId xmlns:a16="http://schemas.microsoft.com/office/drawing/2014/main" val="3953915564"/>
                    </a:ext>
                  </a:extLst>
                </a:gridCol>
                <a:gridCol w="9462051">
                  <a:extLst>
                    <a:ext uri="{9D8B030D-6E8A-4147-A177-3AD203B41FA5}">
                      <a16:colId xmlns:a16="http://schemas.microsoft.com/office/drawing/2014/main" val="3056937282"/>
                    </a:ext>
                  </a:extLst>
                </a:gridCol>
              </a:tblGrid>
              <a:tr h="207207">
                <a:tc>
                  <a:txBody>
                    <a:bodyPr/>
                    <a:lstStyle/>
                    <a:p>
                      <a:r>
                        <a:rPr lang="en-US" sz="1600">
                          <a:solidFill>
                            <a:schemeClr val="tx1"/>
                          </a:solidFill>
                        </a:rPr>
                        <a:t>Term</a:t>
                      </a:r>
                    </a:p>
                  </a:txBody>
                  <a:tcPr marL="51802" marR="51802" marT="25901" marB="25901" anchor="ctr">
                    <a:lnL>
                      <a:noFill/>
                    </a:lnL>
                    <a:lnR>
                      <a:noFill/>
                    </a:lnR>
                    <a:lnT>
                      <a:noFill/>
                    </a:lnT>
                    <a:lnB>
                      <a:noFill/>
                    </a:lnB>
                  </a:tcPr>
                </a:tc>
                <a:tc>
                  <a:txBody>
                    <a:bodyPr/>
                    <a:lstStyle/>
                    <a:p>
                      <a:r>
                        <a:rPr lang="en-US" sz="1600">
                          <a:solidFill>
                            <a:schemeClr val="tx1"/>
                          </a:solidFill>
                        </a:rPr>
                        <a:t>Definition</a:t>
                      </a:r>
                    </a:p>
                  </a:txBody>
                  <a:tcPr marL="51802" marR="51802" marT="25901" marB="25901" anchor="ctr">
                    <a:lnL>
                      <a:noFill/>
                    </a:lnL>
                    <a:lnR>
                      <a:noFill/>
                    </a:lnR>
                    <a:lnT>
                      <a:noFill/>
                    </a:lnT>
                    <a:lnB>
                      <a:noFill/>
                    </a:lnB>
                  </a:tcPr>
                </a:tc>
                <a:extLst>
                  <a:ext uri="{0D108BD9-81ED-4DB2-BD59-A6C34878D82A}">
                    <a16:rowId xmlns:a16="http://schemas.microsoft.com/office/drawing/2014/main" val="703665146"/>
                  </a:ext>
                </a:extLst>
              </a:tr>
              <a:tr h="1450446">
                <a:tc>
                  <a:txBody>
                    <a:bodyPr/>
                    <a:lstStyle/>
                    <a:p>
                      <a:r>
                        <a:rPr lang="en-US" sz="1600" dirty="0">
                          <a:solidFill>
                            <a:schemeClr val="tx1"/>
                          </a:solidFill>
                        </a:rPr>
                        <a:t>Domain</a:t>
                      </a:r>
                    </a:p>
                  </a:txBody>
                  <a:tcPr marL="51802" marR="51802" marT="25901" marB="25901" anchor="ctr">
                    <a:lnL>
                      <a:noFill/>
                    </a:lnL>
                    <a:lnR>
                      <a:noFill/>
                    </a:lnR>
                    <a:lnT>
                      <a:noFill/>
                    </a:lnT>
                    <a:lnB>
                      <a:noFill/>
                    </a:lnB>
                  </a:tcPr>
                </a:tc>
                <a:tc>
                  <a:txBody>
                    <a:bodyPr/>
                    <a:lstStyle/>
                    <a:p>
                      <a:r>
                        <a:rPr lang="en-US" sz="1600" dirty="0">
                          <a:solidFill>
                            <a:schemeClr val="tx1"/>
                          </a:solidFill>
                        </a:rPr>
                        <a:t>Unique name, or "wrapper" which acts like a namespace, set by the organization, company, or project creating the template, allowing reference to a package of definitions for the contained </a:t>
                      </a:r>
                      <a:r>
                        <a:rPr lang="en-US" sz="1600" dirty="0" err="1">
                          <a:solidFill>
                            <a:schemeClr val="tx1"/>
                          </a:solidFill>
                        </a:rPr>
                        <a:t>ModuleClasses</a:t>
                      </a:r>
                      <a:r>
                        <a:rPr lang="en-US" sz="1600" dirty="0">
                          <a:solidFill>
                            <a:schemeClr val="tx1"/>
                          </a:solidFill>
                        </a:rPr>
                        <a:t> and device definitions. Can be referenced when extending Products, </a:t>
                      </a:r>
                      <a:r>
                        <a:rPr lang="en-US" sz="1600" dirty="0" err="1">
                          <a:solidFill>
                            <a:schemeClr val="tx1"/>
                          </a:solidFill>
                        </a:rPr>
                        <a:t>ModuleClasses</a:t>
                      </a:r>
                      <a:r>
                        <a:rPr lang="en-US" sz="1600" dirty="0">
                          <a:solidFill>
                            <a:schemeClr val="tx1"/>
                          </a:solidFill>
                        </a:rPr>
                        <a:t>, and data types. It has two possible uses: to select the scope of a technology domain, or to set the scope of a use case domain (like Home, </a:t>
                      </a:r>
                      <a:r>
                        <a:rPr lang="en-US" sz="1600" dirty="0" err="1">
                          <a:solidFill>
                            <a:schemeClr val="tx1"/>
                          </a:solidFill>
                        </a:rPr>
                        <a:t>SmartGrid</a:t>
                      </a:r>
                      <a:r>
                        <a:rPr lang="en-US" sz="1600" dirty="0">
                          <a:solidFill>
                            <a:schemeClr val="tx1"/>
                          </a:solidFill>
                        </a:rPr>
                        <a:t>, </a:t>
                      </a:r>
                      <a:r>
                        <a:rPr lang="en-US" sz="1600" dirty="0" err="1">
                          <a:solidFill>
                            <a:schemeClr val="tx1"/>
                          </a:solidFill>
                        </a:rPr>
                        <a:t>etc</a:t>
                      </a:r>
                      <a:r>
                        <a:rPr lang="en-US" sz="1600" dirty="0">
                          <a:solidFill>
                            <a:schemeClr val="tx1"/>
                          </a:solidFill>
                        </a:rPr>
                        <a:t>)</a:t>
                      </a:r>
                    </a:p>
                  </a:txBody>
                  <a:tcPr marL="51802" marR="51802" marT="25901" marB="25901" anchor="ctr">
                    <a:lnL>
                      <a:noFill/>
                    </a:lnL>
                    <a:lnR>
                      <a:noFill/>
                    </a:lnR>
                    <a:lnT>
                      <a:noFill/>
                    </a:lnT>
                    <a:lnB>
                      <a:noFill/>
                    </a:lnB>
                  </a:tcPr>
                </a:tc>
                <a:extLst>
                  <a:ext uri="{0D108BD9-81ED-4DB2-BD59-A6C34878D82A}">
                    <a16:rowId xmlns:a16="http://schemas.microsoft.com/office/drawing/2014/main" val="2304949650"/>
                  </a:ext>
                </a:extLst>
              </a:tr>
              <a:tr h="673421">
                <a:tc>
                  <a:txBody>
                    <a:bodyPr/>
                    <a:lstStyle/>
                    <a:p>
                      <a:r>
                        <a:rPr lang="en-US" sz="1600">
                          <a:solidFill>
                            <a:schemeClr val="tx1"/>
                          </a:solidFill>
                        </a:rPr>
                        <a:t>ProductClass</a:t>
                      </a:r>
                    </a:p>
                  </a:txBody>
                  <a:tcPr marL="51802" marR="51802" marT="25901" marB="25901" anchor="ctr">
                    <a:lnL>
                      <a:noFill/>
                    </a:lnL>
                    <a:lnR>
                      <a:noFill/>
                    </a:lnR>
                    <a:lnT>
                      <a:noFill/>
                    </a:lnT>
                    <a:lnB>
                      <a:noFill/>
                    </a:lnB>
                  </a:tcPr>
                </a:tc>
                <a:tc>
                  <a:txBody>
                    <a:bodyPr/>
                    <a:lstStyle/>
                    <a:p>
                      <a:r>
                        <a:rPr lang="en-US" sz="1600" dirty="0">
                          <a:solidFill>
                            <a:schemeClr val="tx1"/>
                          </a:solidFill>
                        </a:rPr>
                        <a:t>A concrete device model with deterministic device Properties and </a:t>
                      </a:r>
                      <a:r>
                        <a:rPr lang="en-US" sz="1600" dirty="0" err="1">
                          <a:solidFill>
                            <a:schemeClr val="tx1"/>
                          </a:solidFill>
                        </a:rPr>
                        <a:t>ModuleClasses</a:t>
                      </a:r>
                      <a:r>
                        <a:rPr lang="en-US" sz="1600" dirty="0">
                          <a:solidFill>
                            <a:schemeClr val="tx1"/>
                          </a:solidFill>
                        </a:rPr>
                        <a:t>, without optionality. It is deemed as a specialized implementation of a </a:t>
                      </a:r>
                      <a:r>
                        <a:rPr lang="en-US" sz="1600" dirty="0" err="1">
                          <a:solidFill>
                            <a:schemeClr val="tx1"/>
                          </a:solidFill>
                        </a:rPr>
                        <a:t>DeviceClass</a:t>
                      </a:r>
                      <a:r>
                        <a:rPr lang="en-US" sz="1600" dirty="0">
                          <a:solidFill>
                            <a:schemeClr val="tx1"/>
                          </a:solidFill>
                        </a:rPr>
                        <a:t> that can be manufactured.</a:t>
                      </a:r>
                    </a:p>
                  </a:txBody>
                  <a:tcPr marL="51802" marR="51802" marT="25901" marB="25901" anchor="ctr">
                    <a:lnL>
                      <a:noFill/>
                    </a:lnL>
                    <a:lnR>
                      <a:noFill/>
                    </a:lnR>
                    <a:lnT>
                      <a:noFill/>
                    </a:lnT>
                    <a:lnB>
                      <a:noFill/>
                    </a:lnB>
                  </a:tcPr>
                </a:tc>
                <a:extLst>
                  <a:ext uri="{0D108BD9-81ED-4DB2-BD59-A6C34878D82A}">
                    <a16:rowId xmlns:a16="http://schemas.microsoft.com/office/drawing/2014/main" val="41741110"/>
                  </a:ext>
                </a:extLst>
              </a:tr>
              <a:tr h="362611">
                <a:tc>
                  <a:txBody>
                    <a:bodyPr/>
                    <a:lstStyle/>
                    <a:p>
                      <a:r>
                        <a:rPr lang="en-US" sz="1600">
                          <a:solidFill>
                            <a:schemeClr val="tx1"/>
                          </a:solidFill>
                        </a:rPr>
                        <a:t>DeviceClass</a:t>
                      </a:r>
                    </a:p>
                  </a:txBody>
                  <a:tcPr marL="51802" marR="51802" marT="25901" marB="25901" anchor="ctr">
                    <a:lnL>
                      <a:noFill/>
                    </a:lnL>
                    <a:lnR>
                      <a:noFill/>
                    </a:lnR>
                    <a:lnT>
                      <a:noFill/>
                    </a:lnT>
                    <a:lnB>
                      <a:noFill/>
                    </a:lnB>
                  </a:tcPr>
                </a:tc>
                <a:tc>
                  <a:txBody>
                    <a:bodyPr/>
                    <a:lstStyle/>
                    <a:p>
                      <a:r>
                        <a:rPr lang="en-US" sz="1600">
                          <a:solidFill>
                            <a:schemeClr val="tx1"/>
                          </a:solidFill>
                        </a:rPr>
                        <a:t>A physical, addressable, identifiable appliance, sensor, or actuator.</a:t>
                      </a:r>
                    </a:p>
                  </a:txBody>
                  <a:tcPr marL="51802" marR="51802" marT="25901" marB="25901" anchor="ctr">
                    <a:lnL>
                      <a:noFill/>
                    </a:lnL>
                    <a:lnR>
                      <a:noFill/>
                    </a:lnR>
                    <a:lnT>
                      <a:noFill/>
                    </a:lnT>
                    <a:lnB>
                      <a:noFill/>
                    </a:lnB>
                  </a:tcPr>
                </a:tc>
                <a:extLst>
                  <a:ext uri="{0D108BD9-81ED-4DB2-BD59-A6C34878D82A}">
                    <a16:rowId xmlns:a16="http://schemas.microsoft.com/office/drawing/2014/main" val="4001295949"/>
                  </a:ext>
                </a:extLst>
              </a:tr>
              <a:tr h="518016">
                <a:tc>
                  <a:txBody>
                    <a:bodyPr/>
                    <a:lstStyle/>
                    <a:p>
                      <a:r>
                        <a:rPr lang="en-US" sz="1600">
                          <a:solidFill>
                            <a:schemeClr val="tx1"/>
                          </a:solidFill>
                        </a:rPr>
                        <a:t>Sub-Device</a:t>
                      </a:r>
                    </a:p>
                  </a:txBody>
                  <a:tcPr marL="51802" marR="51802" marT="25901" marB="25901" anchor="ctr">
                    <a:lnL>
                      <a:noFill/>
                    </a:lnL>
                    <a:lnR>
                      <a:noFill/>
                    </a:lnR>
                    <a:lnT>
                      <a:noFill/>
                    </a:lnT>
                    <a:lnB>
                      <a:noFill/>
                    </a:lnB>
                  </a:tcPr>
                </a:tc>
                <a:tc>
                  <a:txBody>
                    <a:bodyPr/>
                    <a:lstStyle/>
                    <a:p>
                      <a:r>
                        <a:rPr lang="en-US" sz="1600">
                          <a:solidFill>
                            <a:schemeClr val="tx1"/>
                          </a:solidFill>
                        </a:rPr>
                        <a:t>A device (usually one of several) which may be embedded in or attached to a (full) device. It is not designed to be operated as a standalone device.</a:t>
                      </a:r>
                    </a:p>
                  </a:txBody>
                  <a:tcPr marL="51802" marR="51802" marT="25901" marB="25901" anchor="ctr">
                    <a:lnL>
                      <a:noFill/>
                    </a:lnL>
                    <a:lnR>
                      <a:noFill/>
                    </a:lnR>
                    <a:lnT>
                      <a:noFill/>
                    </a:lnT>
                    <a:lnB>
                      <a:noFill/>
                    </a:lnB>
                  </a:tcPr>
                </a:tc>
                <a:extLst>
                  <a:ext uri="{0D108BD9-81ED-4DB2-BD59-A6C34878D82A}">
                    <a16:rowId xmlns:a16="http://schemas.microsoft.com/office/drawing/2014/main" val="2882548317"/>
                  </a:ext>
                </a:extLst>
              </a:tr>
              <a:tr h="1139636">
                <a:tc>
                  <a:txBody>
                    <a:bodyPr/>
                    <a:lstStyle/>
                    <a:p>
                      <a:r>
                        <a:rPr lang="en-US" sz="1600">
                          <a:solidFill>
                            <a:schemeClr val="tx1"/>
                          </a:solidFill>
                        </a:rPr>
                        <a:t>ModuleClass</a:t>
                      </a:r>
                    </a:p>
                  </a:txBody>
                  <a:tcPr marL="51802" marR="51802" marT="25901" marB="25901" anchor="ctr">
                    <a:lnL>
                      <a:noFill/>
                    </a:lnL>
                    <a:lnR>
                      <a:noFill/>
                    </a:lnR>
                    <a:lnT>
                      <a:noFill/>
                    </a:lnT>
                    <a:lnB>
                      <a:noFill/>
                    </a:lnB>
                  </a:tcPr>
                </a:tc>
                <a:tc>
                  <a:txBody>
                    <a:bodyPr/>
                    <a:lstStyle/>
                    <a:p>
                      <a:r>
                        <a:rPr lang="en-US" sz="1600" dirty="0">
                          <a:solidFill>
                            <a:schemeClr val="tx1"/>
                          </a:solidFill>
                        </a:rPr>
                        <a:t>Specification of a single service with one or more service methods, the involved abstracted data model and related events. The expectation is that each separate service which may be used in many kinds of devices (like </a:t>
                      </a:r>
                      <a:r>
                        <a:rPr lang="en-US" sz="1600" i="1" dirty="0" err="1">
                          <a:solidFill>
                            <a:schemeClr val="tx1"/>
                          </a:solidFill>
                        </a:rPr>
                        <a:t>PowerON</a:t>
                      </a:r>
                      <a:r>
                        <a:rPr lang="en-US" sz="1600" i="1" dirty="0">
                          <a:solidFill>
                            <a:schemeClr val="tx1"/>
                          </a:solidFill>
                        </a:rPr>
                        <a:t>/OFF</a:t>
                      </a:r>
                      <a:r>
                        <a:rPr lang="en-US" sz="1600" dirty="0">
                          <a:solidFill>
                            <a:schemeClr val="tx1"/>
                          </a:solidFill>
                        </a:rPr>
                        <a:t>, </a:t>
                      </a:r>
                      <a:r>
                        <a:rPr lang="en-US" sz="1600" i="1" dirty="0">
                          <a:solidFill>
                            <a:schemeClr val="tx1"/>
                          </a:solidFill>
                        </a:rPr>
                        <a:t>Open/Close</a:t>
                      </a:r>
                      <a:r>
                        <a:rPr lang="en-US" sz="1600" dirty="0">
                          <a:solidFill>
                            <a:schemeClr val="tx1"/>
                          </a:solidFill>
                        </a:rPr>
                        <a:t>, ...) will be described by a </a:t>
                      </a:r>
                      <a:r>
                        <a:rPr lang="en-US" sz="1600" dirty="0" err="1">
                          <a:solidFill>
                            <a:schemeClr val="tx1"/>
                          </a:solidFill>
                        </a:rPr>
                        <a:t>ModuleClass</a:t>
                      </a:r>
                      <a:r>
                        <a:rPr lang="en-US" sz="1600" dirty="0">
                          <a:solidFill>
                            <a:schemeClr val="tx1"/>
                          </a:solidFill>
                        </a:rPr>
                        <a:t> which can be re-used in many </a:t>
                      </a:r>
                      <a:r>
                        <a:rPr lang="en-US" sz="1600" i="1" dirty="0" err="1">
                          <a:solidFill>
                            <a:schemeClr val="tx1"/>
                          </a:solidFill>
                        </a:rPr>
                        <a:t>DeviceClass</a:t>
                      </a:r>
                      <a:r>
                        <a:rPr lang="en-US" sz="1600" dirty="0">
                          <a:solidFill>
                            <a:schemeClr val="tx1"/>
                          </a:solidFill>
                        </a:rPr>
                        <a:t> or </a:t>
                      </a:r>
                      <a:r>
                        <a:rPr lang="en-US" sz="1600" i="1" dirty="0" err="1">
                          <a:solidFill>
                            <a:schemeClr val="tx1"/>
                          </a:solidFill>
                        </a:rPr>
                        <a:t>ProductClass</a:t>
                      </a:r>
                      <a:r>
                        <a:rPr lang="en-US" sz="1600" dirty="0">
                          <a:solidFill>
                            <a:schemeClr val="tx1"/>
                          </a:solidFill>
                        </a:rPr>
                        <a:t> definitions.</a:t>
                      </a:r>
                    </a:p>
                  </a:txBody>
                  <a:tcPr marL="51802" marR="51802" marT="25901" marB="25901" anchor="ctr">
                    <a:lnL>
                      <a:noFill/>
                    </a:lnL>
                    <a:lnR>
                      <a:noFill/>
                    </a:lnR>
                    <a:lnT>
                      <a:noFill/>
                    </a:lnT>
                    <a:lnB>
                      <a:noFill/>
                    </a:lnB>
                  </a:tcPr>
                </a:tc>
                <a:extLst>
                  <a:ext uri="{0D108BD9-81ED-4DB2-BD59-A6C34878D82A}">
                    <a16:rowId xmlns:a16="http://schemas.microsoft.com/office/drawing/2014/main" val="2456626904"/>
                  </a:ext>
                </a:extLst>
              </a:tr>
            </a:tbl>
          </a:graphicData>
        </a:graphic>
      </p:graphicFrame>
    </p:spTree>
    <p:extLst>
      <p:ext uri="{BB962C8B-B14F-4D97-AF65-F5344CB8AC3E}">
        <p14:creationId xmlns:p14="http://schemas.microsoft.com/office/powerpoint/2010/main" val="7561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p:txBody>
          <a:bodyPr/>
          <a:lstStyle/>
          <a:p>
            <a:r>
              <a:rPr lang="en-US" altLang="ko-KR" dirty="0"/>
              <a:t>SDT Overview</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US" dirty="0" smtClean="0"/>
              <a:t>SDT 4.0 – Data Type</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5</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pic>
        <p:nvPicPr>
          <p:cNvPr id="9" name="Picture 2" descr="https://git.onem2m.org/MAS/SDT/raw/RDM-2019-0065-SDT_4_0_-_Documentation_changes/SDT/schema4.0/docs/images/SDT_UML_DataType.png"/>
          <p:cNvPicPr>
            <a:picLocks noChangeAspect="1" noChangeArrowheads="1"/>
          </p:cNvPicPr>
          <p:nvPr/>
        </p:nvPicPr>
        <p:blipFill rotWithShape="1">
          <a:blip r:embed="rId4">
            <a:extLst>
              <a:ext uri="{28A0092B-C50C-407E-A947-70E740481C1C}">
                <a14:useLocalDpi xmlns:a14="http://schemas.microsoft.com/office/drawing/2010/main" val="0"/>
              </a:ext>
            </a:extLst>
          </a:blip>
          <a:srcRect t="20420" r="1296"/>
          <a:stretch/>
        </p:blipFill>
        <p:spPr bwMode="auto">
          <a:xfrm>
            <a:off x="0" y="2324825"/>
            <a:ext cx="12036560" cy="398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74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SDT in oneM2M and non-oneM2M interworking</a:t>
            </a:r>
            <a:endParaRPr lang="ko-KR" altLang="en-US" dirty="0"/>
          </a:p>
        </p:txBody>
      </p:sp>
      <p:sp>
        <p:nvSpPr>
          <p:cNvPr id="4" name="날짜 개체 틀 3"/>
          <p:cNvSpPr>
            <a:spLocks noGrp="1"/>
          </p:cNvSpPr>
          <p:nvPr>
            <p:ph type="dt" sz="half" idx="10"/>
          </p:nvPr>
        </p:nvSpPr>
        <p:spPr/>
        <p:txBody>
          <a:bodyPr/>
          <a:lstStyle/>
          <a:p>
            <a:r>
              <a:rPr lang="en-US" smtClean="0"/>
              <a:t>20-Sep-2017</a:t>
            </a:r>
            <a:endParaRPr lang="en-US"/>
          </a:p>
        </p:txBody>
      </p:sp>
      <p:sp>
        <p:nvSpPr>
          <p:cNvPr id="5" name="바닥글 개체 틀 4"/>
          <p:cNvSpPr>
            <a:spLocks noGrp="1"/>
          </p:cNvSpPr>
          <p:nvPr>
            <p:ph type="ftr" sz="quarter" idx="11"/>
          </p:nvPr>
        </p:nvSpPr>
        <p:spPr/>
        <p:txBody>
          <a:bodyPr/>
          <a:lstStyle/>
          <a:p>
            <a:r>
              <a:rPr lang="en-US" smtClean="0"/>
              <a:t>3rd oneM2M Industry Day hosted by TSDSI</a:t>
            </a:r>
            <a:endParaRPr lang="en-US"/>
          </a:p>
        </p:txBody>
      </p:sp>
      <p:sp>
        <p:nvSpPr>
          <p:cNvPr id="6" name="슬라이드 번호 개체 틀 5"/>
          <p:cNvSpPr>
            <a:spLocks noGrp="1"/>
          </p:cNvSpPr>
          <p:nvPr>
            <p:ph type="sldNum" sz="quarter" idx="12"/>
          </p:nvPr>
        </p:nvSpPr>
        <p:spPr/>
        <p:txBody>
          <a:bodyPr/>
          <a:lstStyle/>
          <a:p>
            <a:fld id="{B8729484-F6CD-49EB-A380-8A44EB504863}" type="slidenum">
              <a:rPr lang="en-US" smtClean="0"/>
              <a:t>6</a:t>
            </a:fld>
            <a:endParaRPr lang="en-US"/>
          </a:p>
        </p:txBody>
      </p:sp>
      <p:graphicFrame>
        <p:nvGraphicFramePr>
          <p:cNvPr id="8" name="개체 7"/>
          <p:cNvGraphicFramePr>
            <a:graphicFrameLocks noChangeAspect="1"/>
          </p:cNvGraphicFramePr>
          <p:nvPr/>
        </p:nvGraphicFramePr>
        <p:xfrm>
          <a:off x="1073426" y="1931741"/>
          <a:ext cx="3497501" cy="3188898"/>
        </p:xfrm>
        <a:graphic>
          <a:graphicData uri="http://schemas.openxmlformats.org/presentationml/2006/ole">
            <mc:AlternateContent xmlns:mc="http://schemas.openxmlformats.org/markup-compatibility/2006">
              <mc:Choice xmlns:v="urn:schemas-microsoft-com:vml" Requires="v">
                <p:oleObj spid="_x0000_s6186" name="슬라이드" r:id="rId3" imgW="4570530" imgH="3427618" progId="PowerPoint.Slide.12">
                  <p:embed/>
                </p:oleObj>
              </mc:Choice>
              <mc:Fallback>
                <p:oleObj name="슬라이드" r:id="rId3" imgW="4570530" imgH="3427618" progId="PowerPoint.Slide.12">
                  <p:embed/>
                  <p:pic>
                    <p:nvPicPr>
                      <p:cNvPr id="8" name="개체 7"/>
                      <p:cNvPicPr>
                        <a:picLocks noChangeAspect="1" noChangeArrowheads="1"/>
                      </p:cNvPicPr>
                      <p:nvPr/>
                    </p:nvPicPr>
                    <p:blipFill>
                      <a:blip r:embed="rId4">
                        <a:extLst>
                          <a:ext uri="{28A0092B-C50C-407E-A947-70E740481C1C}">
                            <a14:useLocalDpi xmlns:a14="http://schemas.microsoft.com/office/drawing/2010/main" val="0"/>
                          </a:ext>
                        </a:extLst>
                      </a:blip>
                      <a:srcRect l="4338" t="6383" r="58003" b="47858"/>
                      <a:stretch>
                        <a:fillRect/>
                      </a:stretch>
                    </p:blipFill>
                    <p:spPr bwMode="auto">
                      <a:xfrm>
                        <a:off x="1073426" y="1931741"/>
                        <a:ext cx="3497501" cy="3188898"/>
                      </a:xfrm>
                      <a:prstGeom prst="rect">
                        <a:avLst/>
                      </a:prstGeom>
                      <a:noFill/>
                    </p:spPr>
                  </p:pic>
                </p:oleObj>
              </mc:Fallback>
            </mc:AlternateContent>
          </a:graphicData>
        </a:graphic>
      </p:graphicFrame>
      <p:graphicFrame>
        <p:nvGraphicFramePr>
          <p:cNvPr id="10" name="개체 9"/>
          <p:cNvGraphicFramePr>
            <a:graphicFrameLocks noChangeAspect="1"/>
          </p:cNvGraphicFramePr>
          <p:nvPr/>
        </p:nvGraphicFramePr>
        <p:xfrm>
          <a:off x="5001370" y="1995777"/>
          <a:ext cx="6102350" cy="4171950"/>
        </p:xfrm>
        <a:graphic>
          <a:graphicData uri="http://schemas.openxmlformats.org/presentationml/2006/ole">
            <mc:AlternateContent xmlns:mc="http://schemas.openxmlformats.org/markup-compatibility/2006">
              <mc:Choice xmlns:v="urn:schemas-microsoft-com:vml" Requires="v">
                <p:oleObj spid="_x0000_s6187" r:id="rId5" imgW="6946658" imgH="4768647" progId="Visio.Drawing.11">
                  <p:embed/>
                </p:oleObj>
              </mc:Choice>
              <mc:Fallback>
                <p:oleObj r:id="rId5" imgW="6946658" imgH="4768647" progId="Visio.Drawing.11">
                  <p:embed/>
                  <p:pic>
                    <p:nvPicPr>
                      <p:cNvPr id="10" name="개체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1370" y="1995777"/>
                        <a:ext cx="6102350" cy="417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004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US" dirty="0" err="1" smtClean="0"/>
              <a:t>deviceOutdoorLamp</a:t>
            </a:r>
            <a:endParaRPr lang="en-US" dirty="0" smtClean="0"/>
          </a:p>
          <a:p>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7</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8" name="표 7"/>
          <p:cNvGraphicFramePr>
            <a:graphicFrameLocks noGrp="1"/>
          </p:cNvGraphicFramePr>
          <p:nvPr>
            <p:extLst>
              <p:ext uri="{D42A27DB-BD31-4B8C-83A1-F6EECF244321}">
                <p14:modId xmlns:p14="http://schemas.microsoft.com/office/powerpoint/2010/main" val="2688398303"/>
              </p:ext>
            </p:extLst>
          </p:nvPr>
        </p:nvGraphicFramePr>
        <p:xfrm>
          <a:off x="485031" y="2472857"/>
          <a:ext cx="11195436" cy="3291840"/>
        </p:xfrm>
        <a:graphic>
          <a:graphicData uri="http://schemas.openxmlformats.org/drawingml/2006/table">
            <a:tbl>
              <a:tblPr firstRow="1" firstCol="1" bandRow="1">
                <a:tableStyleId>{5C22544A-7EE6-4342-B048-85BDC9FD1C3A}</a:tableStyleId>
              </a:tblPr>
              <a:tblGrid>
                <a:gridCol w="2795532">
                  <a:extLst>
                    <a:ext uri="{9D8B030D-6E8A-4147-A177-3AD203B41FA5}">
                      <a16:colId xmlns:a16="http://schemas.microsoft.com/office/drawing/2014/main" val="1331226155"/>
                    </a:ext>
                  </a:extLst>
                </a:gridCol>
                <a:gridCol w="2799968">
                  <a:extLst>
                    <a:ext uri="{9D8B030D-6E8A-4147-A177-3AD203B41FA5}">
                      <a16:colId xmlns:a16="http://schemas.microsoft.com/office/drawing/2014/main" val="738436028"/>
                    </a:ext>
                  </a:extLst>
                </a:gridCol>
                <a:gridCol w="1338036">
                  <a:extLst>
                    <a:ext uri="{9D8B030D-6E8A-4147-A177-3AD203B41FA5}">
                      <a16:colId xmlns:a16="http://schemas.microsoft.com/office/drawing/2014/main" val="3720007625"/>
                    </a:ext>
                  </a:extLst>
                </a:gridCol>
                <a:gridCol w="4261900">
                  <a:extLst>
                    <a:ext uri="{9D8B030D-6E8A-4147-A177-3AD203B41FA5}">
                      <a16:colId xmlns:a16="http://schemas.microsoft.com/office/drawing/2014/main" val="2390952169"/>
                    </a:ext>
                  </a:extLst>
                </a:gridCol>
              </a:tblGrid>
              <a:tr h="186152">
                <a:tc>
                  <a:txBody>
                    <a:bodyPr/>
                    <a:lstStyle/>
                    <a:p>
                      <a:pPr algn="ctr" hangingPunct="0">
                        <a:spcAft>
                          <a:spcPts val="0"/>
                        </a:spcAft>
                      </a:pPr>
                      <a:r>
                        <a:rPr lang="x-none" sz="1800">
                          <a:effectLst/>
                        </a:rPr>
                        <a:t>Module Instance 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Module Class 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Description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620013416"/>
                  </a:ext>
                </a:extLst>
              </a:tr>
              <a:tr h="186152">
                <a:tc>
                  <a:txBody>
                    <a:bodyPr/>
                    <a:lstStyle/>
                    <a:p>
                      <a:pPr algn="just" hangingPunct="0">
                        <a:spcAft>
                          <a:spcPts val="0"/>
                        </a:spcAft>
                      </a:pPr>
                      <a:r>
                        <a:rPr lang="en-GB" sz="1800">
                          <a:effectLst/>
                        </a:rPr>
                        <a:t>binarySwitch</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binarySwitch</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false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See clause 5.3.1.12.</a:t>
                      </a:r>
                      <a:endParaRPr lang="ko-KR" sz="180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1461281442"/>
                  </a:ext>
                </a:extLst>
              </a:tr>
              <a:tr h="186152">
                <a:tc>
                  <a:txBody>
                    <a:bodyPr/>
                    <a:lstStyle/>
                    <a:p>
                      <a:pPr algn="just" hangingPunct="0">
                        <a:spcAft>
                          <a:spcPts val="0"/>
                        </a:spcAft>
                      </a:pPr>
                      <a:r>
                        <a:rPr lang="en-GB" sz="1800">
                          <a:effectLst/>
                        </a:rPr>
                        <a:t>brightness</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brightness</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true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See clause 5.3.1.17.</a:t>
                      </a:r>
                      <a:endParaRPr lang="ko-KR" sz="180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1064721524"/>
                  </a:ext>
                </a:extLst>
              </a:tr>
              <a:tr h="186152">
                <a:tc>
                  <a:txBody>
                    <a:bodyPr/>
                    <a:lstStyle/>
                    <a:p>
                      <a:pPr algn="just" hangingPunct="0">
                        <a:spcAft>
                          <a:spcPts val="0"/>
                        </a:spcAft>
                      </a:pPr>
                      <a:r>
                        <a:rPr lang="en-GB" sz="1800">
                          <a:effectLst/>
                        </a:rPr>
                        <a:t>motionSensor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motionSensor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true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See clause 5.3.1.54.</a:t>
                      </a:r>
                      <a:endParaRPr lang="ko-KR" sz="180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2802139473"/>
                  </a:ext>
                </a:extLst>
              </a:tr>
              <a:tr h="186152">
                <a:tc>
                  <a:txBody>
                    <a:bodyPr/>
                    <a:lstStyle/>
                    <a:p>
                      <a:pPr algn="just" hangingPunct="0">
                        <a:spcAft>
                          <a:spcPts val="0"/>
                        </a:spcAft>
                      </a:pPr>
                      <a:r>
                        <a:rPr lang="en-GB" sz="1800">
                          <a:effectLst/>
                        </a:rPr>
                        <a:t>airQualitySensor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airQualitySensor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true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See clause 5.3.1.6.</a:t>
                      </a:r>
                      <a:endParaRPr lang="ko-KR" sz="180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2868187287"/>
                  </a:ext>
                </a:extLst>
              </a:tr>
              <a:tr h="186152">
                <a:tc>
                  <a:txBody>
                    <a:bodyPr/>
                    <a:lstStyle/>
                    <a:p>
                      <a:pPr algn="just" hangingPunct="0">
                        <a:spcAft>
                          <a:spcPts val="0"/>
                        </a:spcAft>
                      </a:pPr>
                      <a:r>
                        <a:rPr lang="en-GB" sz="1800">
                          <a:effectLst/>
                        </a:rPr>
                        <a:t>uvSensor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uvSensor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true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See clause 5.3.1.92.</a:t>
                      </a:r>
                      <a:endParaRPr lang="ko-KR" sz="180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3136144318"/>
                  </a:ext>
                </a:extLst>
              </a:tr>
              <a:tr h="1116913">
                <a:tc>
                  <a:txBody>
                    <a:bodyPr/>
                    <a:lstStyle/>
                    <a:p>
                      <a:pPr algn="just" hangingPunct="0">
                        <a:spcAft>
                          <a:spcPts val="0"/>
                        </a:spcAft>
                      </a:pPr>
                      <a:r>
                        <a:rPr lang="en-GB" sz="1800">
                          <a:effectLst/>
                        </a:rPr>
                        <a:t>timer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timer</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true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See clause 5.3.1.90.</a:t>
                      </a:r>
                      <a:endParaRPr lang="ko-KR" sz="1800">
                        <a:effectLst/>
                      </a:endParaRPr>
                    </a:p>
                    <a:p>
                      <a:pPr hangingPunct="0">
                        <a:spcAft>
                          <a:spcPts val="0"/>
                        </a:spcAft>
                      </a:pPr>
                      <a:r>
                        <a:rPr lang="en-GB" sz="1800">
                          <a:effectLst/>
                        </a:rPr>
                        <a:t>The timer is used to set duration of giving lights from the moment of triggering by the “brightness” module or “motionSensor” module.</a:t>
                      </a:r>
                      <a:endParaRPr lang="ko-KR" sz="180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3258046341"/>
                  </a:ext>
                </a:extLst>
              </a:tr>
              <a:tr h="186152">
                <a:tc>
                  <a:txBody>
                    <a:bodyPr/>
                    <a:lstStyle/>
                    <a:p>
                      <a:pPr algn="just" hangingPunct="0">
                        <a:spcAft>
                          <a:spcPts val="0"/>
                        </a:spcAft>
                      </a:pPr>
                      <a:r>
                        <a:rPr lang="en-GB" sz="1800">
                          <a:effectLst/>
                        </a:rPr>
                        <a:t>faultDetection</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faultDetection</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a:effectLst/>
                        </a:rPr>
                        <a:t>true</a:t>
                      </a:r>
                      <a:endParaRPr lang="ko-KR" sz="1800">
                        <a:effectLst/>
                        <a:latin typeface="Times New Roman" panose="02020603050405020304" pitchFamily="18" charset="0"/>
                        <a:ea typeface="Times New Roman" panose="02020603050405020304" pitchFamily="18" charset="0"/>
                      </a:endParaRPr>
                    </a:p>
                  </a:txBody>
                  <a:tcPr marL="17780" marR="68580" marT="0" marB="0"/>
                </a:tc>
                <a:tc>
                  <a:txBody>
                    <a:bodyPr/>
                    <a:lstStyle/>
                    <a:p>
                      <a:pPr algn="just" hangingPunct="0">
                        <a:spcAft>
                          <a:spcPts val="0"/>
                        </a:spcAft>
                      </a:pPr>
                      <a:r>
                        <a:rPr lang="en-GB" sz="1800" dirty="0">
                          <a:effectLst/>
                        </a:rPr>
                        <a:t>See clause 5.3.1.34.</a:t>
                      </a:r>
                      <a:endParaRPr lang="ko-KR" sz="1800" dirty="0">
                        <a:effectLst/>
                        <a:latin typeface="Times New Roman" panose="02020603050405020304" pitchFamily="18" charset="0"/>
                        <a:ea typeface="Times New Roman" panose="02020603050405020304" pitchFamily="18" charset="0"/>
                      </a:endParaRPr>
                    </a:p>
                  </a:txBody>
                  <a:tcPr marL="17780" marR="68580" marT="0" marB="0"/>
                </a:tc>
                <a:extLst>
                  <a:ext uri="{0D108BD9-81ED-4DB2-BD59-A6C34878D82A}">
                    <a16:rowId xmlns:a16="http://schemas.microsoft.com/office/drawing/2014/main" val="2116307273"/>
                  </a:ext>
                </a:extLst>
              </a:tr>
            </a:tbl>
          </a:graphicData>
        </a:graphic>
      </p:graphicFrame>
    </p:spTree>
    <p:extLst>
      <p:ext uri="{BB962C8B-B14F-4D97-AF65-F5344CB8AC3E}">
        <p14:creationId xmlns:p14="http://schemas.microsoft.com/office/powerpoint/2010/main" val="32514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 </a:t>
            </a:r>
            <a:r>
              <a:rPr lang="en-US" altLang="ko-KR" dirty="0"/>
              <a:t>(cont’d)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US" altLang="ko-KR" dirty="0"/>
              <a:t>Actions of </a:t>
            </a:r>
            <a:r>
              <a:rPr lang="en-US" altLang="ko-KR" dirty="0" err="1"/>
              <a:t>binarySwitch</a:t>
            </a:r>
            <a:r>
              <a:rPr lang="en-US" altLang="ko-KR" dirty="0"/>
              <a:t> </a:t>
            </a:r>
            <a:r>
              <a:rPr lang="en-US" altLang="ko-KR" dirty="0" err="1" smtClean="0"/>
              <a:t>ModuleClass</a:t>
            </a:r>
            <a:endParaRPr lang="en-US" altLang="ko-KR" dirty="0" smtClean="0"/>
          </a:p>
          <a:p>
            <a:endParaRPr lang="en-US" altLang="ko-KR" dirty="0"/>
          </a:p>
          <a:p>
            <a:endParaRPr lang="en-US" altLang="ko-KR" dirty="0" smtClean="0"/>
          </a:p>
          <a:p>
            <a:r>
              <a:rPr lang="en-US" altLang="ko-KR" dirty="0" err="1"/>
              <a:t>DataPoints</a:t>
            </a:r>
            <a:r>
              <a:rPr lang="en-US" altLang="ko-KR" dirty="0"/>
              <a:t> of </a:t>
            </a:r>
            <a:r>
              <a:rPr lang="en-US" altLang="ko-KR" dirty="0" err="1"/>
              <a:t>binarySwitch</a:t>
            </a:r>
            <a:r>
              <a:rPr lang="en-US" altLang="ko-KR" dirty="0"/>
              <a:t> </a:t>
            </a:r>
            <a:r>
              <a:rPr lang="en-US" altLang="ko-KR" dirty="0" err="1"/>
              <a:t>ModuleClass</a:t>
            </a:r>
            <a:endParaRPr lang="en-US" altLang="ko-KR" dirty="0"/>
          </a:p>
          <a:p>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8</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11" name="표 10"/>
          <p:cNvGraphicFramePr>
            <a:graphicFrameLocks noGrp="1"/>
          </p:cNvGraphicFramePr>
          <p:nvPr>
            <p:extLst>
              <p:ext uri="{D42A27DB-BD31-4B8C-83A1-F6EECF244321}">
                <p14:modId xmlns:p14="http://schemas.microsoft.com/office/powerpoint/2010/main" val="795172759"/>
              </p:ext>
            </p:extLst>
          </p:nvPr>
        </p:nvGraphicFramePr>
        <p:xfrm>
          <a:off x="373711" y="2305691"/>
          <a:ext cx="11394219" cy="622852"/>
        </p:xfrm>
        <a:graphic>
          <a:graphicData uri="http://schemas.openxmlformats.org/drawingml/2006/table">
            <a:tbl>
              <a:tblPr firstRow="1" firstCol="1" bandRow="1">
                <a:tableStyleId>{5C22544A-7EE6-4342-B048-85BDC9FD1C3A}</a:tableStyleId>
              </a:tblPr>
              <a:tblGrid>
                <a:gridCol w="1622067">
                  <a:extLst>
                    <a:ext uri="{9D8B030D-6E8A-4147-A177-3AD203B41FA5}">
                      <a16:colId xmlns:a16="http://schemas.microsoft.com/office/drawing/2014/main" val="683959304"/>
                    </a:ext>
                  </a:extLst>
                </a:gridCol>
                <a:gridCol w="2854518">
                  <a:extLst>
                    <a:ext uri="{9D8B030D-6E8A-4147-A177-3AD203B41FA5}">
                      <a16:colId xmlns:a16="http://schemas.microsoft.com/office/drawing/2014/main" val="2663666362"/>
                    </a:ext>
                  </a:extLst>
                </a:gridCol>
                <a:gridCol w="1625386">
                  <a:extLst>
                    <a:ext uri="{9D8B030D-6E8A-4147-A177-3AD203B41FA5}">
                      <a16:colId xmlns:a16="http://schemas.microsoft.com/office/drawing/2014/main" val="2422236800"/>
                    </a:ext>
                  </a:extLst>
                </a:gridCol>
                <a:gridCol w="1447482">
                  <a:extLst>
                    <a:ext uri="{9D8B030D-6E8A-4147-A177-3AD203B41FA5}">
                      <a16:colId xmlns:a16="http://schemas.microsoft.com/office/drawing/2014/main" val="2002848064"/>
                    </a:ext>
                  </a:extLst>
                </a:gridCol>
                <a:gridCol w="3844766">
                  <a:extLst>
                    <a:ext uri="{9D8B030D-6E8A-4147-A177-3AD203B41FA5}">
                      <a16:colId xmlns:a16="http://schemas.microsoft.com/office/drawing/2014/main" val="4123758351"/>
                    </a:ext>
                  </a:extLst>
                </a:gridCol>
              </a:tblGrid>
              <a:tr h="333954">
                <a:tc>
                  <a:txBody>
                    <a:bodyPr/>
                    <a:lstStyle/>
                    <a:p>
                      <a:pPr algn="ctr" hangingPunct="0">
                        <a:spcAft>
                          <a:spcPts val="0"/>
                        </a:spcAft>
                      </a:pPr>
                      <a:r>
                        <a:rPr lang="x-none" sz="1800">
                          <a:effectLst/>
                        </a:rPr>
                        <a:t>Return 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Argument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57484530"/>
                  </a:ext>
                </a:extLst>
              </a:tr>
              <a:tr h="288898">
                <a:tc>
                  <a:txBody>
                    <a:bodyPr/>
                    <a:lstStyle/>
                    <a:p>
                      <a:pPr hangingPunct="0">
                        <a:spcAft>
                          <a:spcPts val="0"/>
                        </a:spcAft>
                      </a:pPr>
                      <a:r>
                        <a:rPr lang="x-none" sz="1800">
                          <a:effectLst/>
                        </a:rPr>
                        <a:t>none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toggle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none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effectLst/>
                        </a:rPr>
                        <a:t>Toggle the switch.</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196263027"/>
                  </a:ext>
                </a:extLst>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1328184744"/>
              </p:ext>
            </p:extLst>
          </p:nvPr>
        </p:nvGraphicFramePr>
        <p:xfrm>
          <a:off x="373710" y="3866953"/>
          <a:ext cx="11394222" cy="822960"/>
        </p:xfrm>
        <a:graphic>
          <a:graphicData uri="http://schemas.openxmlformats.org/drawingml/2006/table">
            <a:tbl>
              <a:tblPr firstRow="1" firstCol="1" bandRow="1">
                <a:tableStyleId>{5C22544A-7EE6-4342-B048-85BDC9FD1C3A}</a:tableStyleId>
              </a:tblPr>
              <a:tblGrid>
                <a:gridCol w="1184746">
                  <a:extLst>
                    <a:ext uri="{9D8B030D-6E8A-4147-A177-3AD203B41FA5}">
                      <a16:colId xmlns:a16="http://schemas.microsoft.com/office/drawing/2014/main" val="3507481486"/>
                    </a:ext>
                  </a:extLst>
                </a:gridCol>
                <a:gridCol w="1383527">
                  <a:extLst>
                    <a:ext uri="{9D8B030D-6E8A-4147-A177-3AD203B41FA5}">
                      <a16:colId xmlns:a16="http://schemas.microsoft.com/office/drawing/2014/main" val="3446022299"/>
                    </a:ext>
                  </a:extLst>
                </a:gridCol>
                <a:gridCol w="874643">
                  <a:extLst>
                    <a:ext uri="{9D8B030D-6E8A-4147-A177-3AD203B41FA5}">
                      <a16:colId xmlns:a16="http://schemas.microsoft.com/office/drawing/2014/main" val="3887864803"/>
                    </a:ext>
                  </a:extLst>
                </a:gridCol>
                <a:gridCol w="1510748">
                  <a:extLst>
                    <a:ext uri="{9D8B030D-6E8A-4147-A177-3AD203B41FA5}">
                      <a16:colId xmlns:a16="http://schemas.microsoft.com/office/drawing/2014/main" val="294073299"/>
                    </a:ext>
                  </a:extLst>
                </a:gridCol>
                <a:gridCol w="1216549">
                  <a:extLst>
                    <a:ext uri="{9D8B030D-6E8A-4147-A177-3AD203B41FA5}">
                      <a16:colId xmlns:a16="http://schemas.microsoft.com/office/drawing/2014/main" val="2027232392"/>
                    </a:ext>
                  </a:extLst>
                </a:gridCol>
                <a:gridCol w="5224009">
                  <a:extLst>
                    <a:ext uri="{9D8B030D-6E8A-4147-A177-3AD203B41FA5}">
                      <a16:colId xmlns:a16="http://schemas.microsoft.com/office/drawing/2014/main" val="1283712886"/>
                    </a:ext>
                  </a:extLst>
                </a:gridCol>
              </a:tblGrid>
              <a:tr h="0">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R/W</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Unit</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944608049"/>
                  </a:ext>
                </a:extLst>
              </a:tr>
              <a:tr h="0">
                <a:tc>
                  <a:txBody>
                    <a:bodyPr/>
                    <a:lstStyle/>
                    <a:p>
                      <a:pPr hangingPunct="0">
                        <a:spcAft>
                          <a:spcPts val="0"/>
                        </a:spcAft>
                      </a:pPr>
                      <a:r>
                        <a:rPr lang="pl-PL" sz="1800">
                          <a:effectLst/>
                        </a:rPr>
                        <a:t>state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effectLst/>
                        </a:rPr>
                        <a:t>xs:boolean</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RW</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false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effectLst/>
                        </a:rPr>
                        <a:t>The current status of the binarySwitch. "True" indicates turned-on, and "False" indicates turned-off.</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564714120"/>
                  </a:ext>
                </a:extLst>
              </a:tr>
            </a:tbl>
          </a:graphicData>
        </a:graphic>
      </p:graphicFrame>
    </p:spTree>
    <p:extLst>
      <p:ext uri="{BB962C8B-B14F-4D97-AF65-F5344CB8AC3E}">
        <p14:creationId xmlns:p14="http://schemas.microsoft.com/office/powerpoint/2010/main" val="349761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5CD2-693A-438F-92C9-BDB521866830}"/>
              </a:ext>
            </a:extLst>
          </p:cNvPr>
          <p:cNvSpPr>
            <a:spLocks noGrp="1"/>
          </p:cNvSpPr>
          <p:nvPr>
            <p:ph type="title"/>
          </p:nvPr>
        </p:nvSpPr>
        <p:spPr>
          <a:xfrm>
            <a:off x="1701580" y="365125"/>
            <a:ext cx="9652220" cy="1325563"/>
          </a:xfrm>
        </p:spPr>
        <p:txBody>
          <a:bodyPr/>
          <a:lstStyle/>
          <a:p>
            <a:r>
              <a:rPr lang="en-US" dirty="0" smtClean="0"/>
              <a:t>SDT usage in vertical industry </a:t>
            </a:r>
            <a:br>
              <a:rPr lang="en-US" dirty="0" smtClean="0"/>
            </a:br>
            <a:r>
              <a:rPr lang="en-US" dirty="0" smtClean="0"/>
              <a:t>– City domain example </a:t>
            </a:r>
            <a:r>
              <a:rPr lang="en-US" altLang="ko-KR" dirty="0"/>
              <a:t>(cont’d)</a:t>
            </a:r>
            <a:endParaRPr lang="en-US" dirty="0"/>
          </a:p>
        </p:txBody>
      </p:sp>
      <p:sp>
        <p:nvSpPr>
          <p:cNvPr id="3" name="Content Placeholder 2">
            <a:extLst>
              <a:ext uri="{FF2B5EF4-FFF2-40B4-BE49-F238E27FC236}">
                <a16:creationId xmlns:a16="http://schemas.microsoft.com/office/drawing/2014/main" id="{169971BC-632D-4388-887C-AA992432F4A3}"/>
              </a:ext>
            </a:extLst>
          </p:cNvPr>
          <p:cNvSpPr>
            <a:spLocks noGrp="1"/>
          </p:cNvSpPr>
          <p:nvPr>
            <p:ph idx="1"/>
          </p:nvPr>
        </p:nvSpPr>
        <p:spPr/>
        <p:txBody>
          <a:bodyPr/>
          <a:lstStyle/>
          <a:p>
            <a:r>
              <a:rPr lang="en-GB" altLang="ko-KR" dirty="0" err="1"/>
              <a:t>DataPoints</a:t>
            </a:r>
            <a:r>
              <a:rPr lang="en-GB" altLang="ko-KR" dirty="0"/>
              <a:t> of brightness </a:t>
            </a:r>
            <a:r>
              <a:rPr lang="en-GB" altLang="ko-KR" dirty="0" err="1" smtClean="0"/>
              <a:t>ModuleClass</a:t>
            </a:r>
            <a:endParaRPr lang="en-GB" altLang="ko-KR" dirty="0" smtClean="0"/>
          </a:p>
          <a:p>
            <a:endParaRPr lang="en-US" altLang="ko-KR" dirty="0"/>
          </a:p>
          <a:p>
            <a:endParaRPr lang="en-US" altLang="ko-KR" dirty="0" smtClean="0"/>
          </a:p>
          <a:p>
            <a:r>
              <a:rPr lang="en-US" altLang="ko-KR" dirty="0" err="1"/>
              <a:t>DataPoints</a:t>
            </a:r>
            <a:r>
              <a:rPr lang="en-US" altLang="ko-KR" dirty="0"/>
              <a:t> of </a:t>
            </a:r>
            <a:r>
              <a:rPr lang="en-US" altLang="ko-KR" dirty="0" err="1"/>
              <a:t>motionSensor</a:t>
            </a:r>
            <a:r>
              <a:rPr lang="en-US" altLang="ko-KR" dirty="0"/>
              <a:t> </a:t>
            </a:r>
            <a:r>
              <a:rPr lang="en-US" altLang="ko-KR" dirty="0" err="1"/>
              <a:t>ModuleClass</a:t>
            </a:r>
            <a:endParaRPr lang="en-US" dirty="0"/>
          </a:p>
        </p:txBody>
      </p:sp>
      <p:sp>
        <p:nvSpPr>
          <p:cNvPr id="4" name="Date Placeholder 3">
            <a:extLst>
              <a:ext uri="{FF2B5EF4-FFF2-40B4-BE49-F238E27FC236}">
                <a16:creationId xmlns:a16="http://schemas.microsoft.com/office/drawing/2014/main" id="{6B6BABF9-7C1A-4F01-816A-C5D9B3EC6863}"/>
              </a:ext>
            </a:extLst>
          </p:cNvPr>
          <p:cNvSpPr>
            <a:spLocks noGrp="1"/>
          </p:cNvSpPr>
          <p:nvPr>
            <p:ph type="dt" sz="half" idx="10"/>
          </p:nvPr>
        </p:nvSpPr>
        <p:spPr/>
        <p:txBody>
          <a:bodyPr/>
          <a:lstStyle/>
          <a:p>
            <a:r>
              <a:rPr lang="en-US" dirty="0"/>
              <a:t>25-Sep-2019</a:t>
            </a:r>
          </a:p>
        </p:txBody>
      </p:sp>
      <p:sp>
        <p:nvSpPr>
          <p:cNvPr id="5" name="Footer Placeholder 4">
            <a:extLst>
              <a:ext uri="{FF2B5EF4-FFF2-40B4-BE49-F238E27FC236}">
                <a16:creationId xmlns:a16="http://schemas.microsoft.com/office/drawing/2014/main" id="{F809ED8F-484B-4FEF-9446-1A7A33D5A8DB}"/>
              </a:ext>
            </a:extLst>
          </p:cNvPr>
          <p:cNvSpPr>
            <a:spLocks noGrp="1"/>
          </p:cNvSpPr>
          <p:nvPr>
            <p:ph type="ftr" sz="quarter" idx="11"/>
          </p:nvPr>
        </p:nvSpPr>
        <p:spPr/>
        <p:txBody>
          <a:bodyPr/>
          <a:lstStyle/>
          <a:p>
            <a:r>
              <a:rPr lang="en-US"/>
              <a:t>6</a:t>
            </a:r>
            <a:r>
              <a:rPr lang="en-US" baseline="30000"/>
              <a:t>th</a:t>
            </a:r>
            <a:r>
              <a:rPr lang="en-US"/>
              <a:t> oneM2M </a:t>
            </a:r>
            <a:r>
              <a:rPr lang="en-US" dirty="0"/>
              <a:t>Industry Day hosted by TSDSI</a:t>
            </a:r>
          </a:p>
        </p:txBody>
      </p:sp>
      <p:sp>
        <p:nvSpPr>
          <p:cNvPr id="6" name="Slide Number Placeholder 5">
            <a:extLst>
              <a:ext uri="{FF2B5EF4-FFF2-40B4-BE49-F238E27FC236}">
                <a16:creationId xmlns:a16="http://schemas.microsoft.com/office/drawing/2014/main" id="{B6E1F3C3-0478-4943-BBFC-F0087097303B}"/>
              </a:ext>
            </a:extLst>
          </p:cNvPr>
          <p:cNvSpPr>
            <a:spLocks noGrp="1"/>
          </p:cNvSpPr>
          <p:nvPr>
            <p:ph type="sldNum" sz="quarter" idx="12"/>
          </p:nvPr>
        </p:nvSpPr>
        <p:spPr/>
        <p:txBody>
          <a:bodyPr/>
          <a:lstStyle/>
          <a:p>
            <a:fld id="{B8729484-F6CD-49EB-A380-8A44EB504863}" type="slidenum">
              <a:rPr lang="en-US" smtClean="0"/>
              <a:t>9</a:t>
            </a:fld>
            <a:endParaRPr lang="en-US"/>
          </a:p>
        </p:txBody>
      </p:sp>
      <p:pic>
        <p:nvPicPr>
          <p:cNvPr id="7" name="Picture 6" descr="C:\Users\Jayeeta\AppData\Local\Microsoft\Windows\INetCache\Content.Word\oneM2M Logo_HighRes.png">
            <a:extLst>
              <a:ext uri="{FF2B5EF4-FFF2-40B4-BE49-F238E27FC236}">
                <a16:creationId xmlns:a16="http://schemas.microsoft.com/office/drawing/2014/main" id="{8CFFC18B-41EC-4C2A-9DD2-66AD47F97DA6}"/>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865168" y="62344"/>
            <a:ext cx="1202141" cy="692727"/>
          </a:xfrm>
          <a:prstGeom prst="rect">
            <a:avLst/>
          </a:prstGeom>
          <a:noFill/>
          <a:ln>
            <a:noFill/>
          </a:ln>
        </p:spPr>
      </p:pic>
      <p:pic>
        <p:nvPicPr>
          <p:cNvPr id="10" name="Picture 9">
            <a:extLst>
              <a:ext uri="{FF2B5EF4-FFF2-40B4-BE49-F238E27FC236}">
                <a16:creationId xmlns:a16="http://schemas.microsoft.com/office/drawing/2014/main" id="{926B6420-B357-4C10-B155-543AD9DC1D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315" y="129540"/>
            <a:ext cx="1461770" cy="655320"/>
          </a:xfrm>
          <a:prstGeom prst="rect">
            <a:avLst/>
          </a:prstGeom>
          <a:noFill/>
          <a:ln>
            <a:noFill/>
          </a:ln>
        </p:spPr>
      </p:pic>
      <p:graphicFrame>
        <p:nvGraphicFramePr>
          <p:cNvPr id="9" name="표 8"/>
          <p:cNvGraphicFramePr>
            <a:graphicFrameLocks noGrp="1"/>
          </p:cNvGraphicFramePr>
          <p:nvPr>
            <p:extLst>
              <p:ext uri="{D42A27DB-BD31-4B8C-83A1-F6EECF244321}">
                <p14:modId xmlns:p14="http://schemas.microsoft.com/office/powerpoint/2010/main" val="18157290"/>
              </p:ext>
            </p:extLst>
          </p:nvPr>
        </p:nvGraphicFramePr>
        <p:xfrm>
          <a:off x="373710" y="2308497"/>
          <a:ext cx="11394222" cy="548640"/>
        </p:xfrm>
        <a:graphic>
          <a:graphicData uri="http://schemas.openxmlformats.org/drawingml/2006/table">
            <a:tbl>
              <a:tblPr firstRow="1" firstCol="1" bandRow="1">
                <a:tableStyleId>{5C22544A-7EE6-4342-B048-85BDC9FD1C3A}</a:tableStyleId>
              </a:tblPr>
              <a:tblGrid>
                <a:gridCol w="1542554">
                  <a:extLst>
                    <a:ext uri="{9D8B030D-6E8A-4147-A177-3AD203B41FA5}">
                      <a16:colId xmlns:a16="http://schemas.microsoft.com/office/drawing/2014/main" val="3507481486"/>
                    </a:ext>
                  </a:extLst>
                </a:gridCol>
                <a:gridCol w="1367625">
                  <a:extLst>
                    <a:ext uri="{9D8B030D-6E8A-4147-A177-3AD203B41FA5}">
                      <a16:colId xmlns:a16="http://schemas.microsoft.com/office/drawing/2014/main" val="3446022299"/>
                    </a:ext>
                  </a:extLst>
                </a:gridCol>
                <a:gridCol w="993913">
                  <a:extLst>
                    <a:ext uri="{9D8B030D-6E8A-4147-A177-3AD203B41FA5}">
                      <a16:colId xmlns:a16="http://schemas.microsoft.com/office/drawing/2014/main" val="3887864803"/>
                    </a:ext>
                  </a:extLst>
                </a:gridCol>
                <a:gridCol w="1272208">
                  <a:extLst>
                    <a:ext uri="{9D8B030D-6E8A-4147-A177-3AD203B41FA5}">
                      <a16:colId xmlns:a16="http://schemas.microsoft.com/office/drawing/2014/main" val="294073299"/>
                    </a:ext>
                  </a:extLst>
                </a:gridCol>
                <a:gridCol w="850790">
                  <a:extLst>
                    <a:ext uri="{9D8B030D-6E8A-4147-A177-3AD203B41FA5}">
                      <a16:colId xmlns:a16="http://schemas.microsoft.com/office/drawing/2014/main" val="2027232392"/>
                    </a:ext>
                  </a:extLst>
                </a:gridCol>
                <a:gridCol w="5367132">
                  <a:extLst>
                    <a:ext uri="{9D8B030D-6E8A-4147-A177-3AD203B41FA5}">
                      <a16:colId xmlns:a16="http://schemas.microsoft.com/office/drawing/2014/main" val="1283712886"/>
                    </a:ext>
                  </a:extLst>
                </a:gridCol>
              </a:tblGrid>
              <a:tr h="0">
                <a:tc>
                  <a:txBody>
                    <a:bodyPr/>
                    <a:lstStyle/>
                    <a:p>
                      <a:pPr algn="ctr" hangingPunct="0">
                        <a:spcAft>
                          <a:spcPts val="0"/>
                        </a:spcAft>
                      </a:pPr>
                      <a:r>
                        <a:rPr lang="x-none"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Name</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Type</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R/W</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Optional</a:t>
                      </a:r>
                      <a:endParaRPr lang="ko-K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Unit</a:t>
                      </a:r>
                      <a:endParaRPr lang="ko-K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Documentation</a:t>
                      </a:r>
                      <a:endParaRPr lang="ko-K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944608049"/>
                  </a:ext>
                </a:extLst>
              </a:tr>
              <a:tr h="0">
                <a:tc>
                  <a:txBody>
                    <a:bodyPr/>
                    <a:lstStyle/>
                    <a:p>
                      <a:pPr hangingPunct="0">
                        <a:spcAft>
                          <a:spcPts val="0"/>
                        </a:spcAft>
                      </a:pPr>
                      <a:r>
                        <a:rPr lang="x-none"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brightness</a:t>
                      </a:r>
                      <a:endParaRPr lang="ko-KR" sz="1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xs:integer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RW</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false</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pct</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status of brightness level.</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564714120"/>
                  </a:ext>
                </a:extLst>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374277267"/>
              </p:ext>
            </p:extLst>
          </p:nvPr>
        </p:nvGraphicFramePr>
        <p:xfrm>
          <a:off x="373710" y="3897902"/>
          <a:ext cx="11394222" cy="2468880"/>
        </p:xfrm>
        <a:graphic>
          <a:graphicData uri="http://schemas.openxmlformats.org/drawingml/2006/table">
            <a:tbl>
              <a:tblPr firstRow="1" firstCol="1" bandRow="1">
                <a:tableStyleId>{5C22544A-7EE6-4342-B048-85BDC9FD1C3A}</a:tableStyleId>
              </a:tblPr>
              <a:tblGrid>
                <a:gridCol w="1542554">
                  <a:extLst>
                    <a:ext uri="{9D8B030D-6E8A-4147-A177-3AD203B41FA5}">
                      <a16:colId xmlns:a16="http://schemas.microsoft.com/office/drawing/2014/main" val="1839988595"/>
                    </a:ext>
                  </a:extLst>
                </a:gridCol>
                <a:gridCol w="1399430">
                  <a:extLst>
                    <a:ext uri="{9D8B030D-6E8A-4147-A177-3AD203B41FA5}">
                      <a16:colId xmlns:a16="http://schemas.microsoft.com/office/drawing/2014/main" val="2275716660"/>
                    </a:ext>
                  </a:extLst>
                </a:gridCol>
                <a:gridCol w="993913">
                  <a:extLst>
                    <a:ext uri="{9D8B030D-6E8A-4147-A177-3AD203B41FA5}">
                      <a16:colId xmlns:a16="http://schemas.microsoft.com/office/drawing/2014/main" val="381353426"/>
                    </a:ext>
                  </a:extLst>
                </a:gridCol>
                <a:gridCol w="1176793">
                  <a:extLst>
                    <a:ext uri="{9D8B030D-6E8A-4147-A177-3AD203B41FA5}">
                      <a16:colId xmlns:a16="http://schemas.microsoft.com/office/drawing/2014/main" val="1825717825"/>
                    </a:ext>
                  </a:extLst>
                </a:gridCol>
                <a:gridCol w="898497">
                  <a:extLst>
                    <a:ext uri="{9D8B030D-6E8A-4147-A177-3AD203B41FA5}">
                      <a16:colId xmlns:a16="http://schemas.microsoft.com/office/drawing/2014/main" val="1080666463"/>
                    </a:ext>
                  </a:extLst>
                </a:gridCol>
                <a:gridCol w="5383035">
                  <a:extLst>
                    <a:ext uri="{9D8B030D-6E8A-4147-A177-3AD203B41FA5}">
                      <a16:colId xmlns:a16="http://schemas.microsoft.com/office/drawing/2014/main" val="2173983594"/>
                    </a:ext>
                  </a:extLst>
                </a:gridCol>
              </a:tblGrid>
              <a:tr h="0">
                <a:tc>
                  <a:txBody>
                    <a:bodyPr/>
                    <a:lstStyle/>
                    <a:p>
                      <a:pPr algn="ctr" hangingPunct="0">
                        <a:spcAft>
                          <a:spcPts val="0"/>
                        </a:spcAft>
                      </a:pPr>
                      <a:r>
                        <a:rPr lang="x-none" sz="1800">
                          <a:effectLst/>
                        </a:rPr>
                        <a:t>Name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Type</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a:effectLst/>
                        </a:rPr>
                        <a:t>R/W</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Optional</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pl-PL" sz="1800" dirty="0">
                          <a:effectLst/>
                        </a:rPr>
                        <a:t>Unit</a:t>
                      </a:r>
                      <a:endParaRPr lang="ko-KR"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spcAft>
                          <a:spcPts val="0"/>
                        </a:spcAft>
                      </a:pPr>
                      <a:r>
                        <a:rPr lang="x-none" sz="1800">
                          <a:effectLst/>
                        </a:rPr>
                        <a:t>Documentation</a:t>
                      </a:r>
                      <a:endParaRPr lang="ko-KR"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738638486"/>
                  </a:ext>
                </a:extLst>
              </a:tr>
              <a:tr h="0">
                <a:tc>
                  <a:txBody>
                    <a:bodyPr/>
                    <a:lstStyle/>
                    <a:p>
                      <a:pPr hangingPunct="0">
                        <a:spcAft>
                          <a:spcPts val="0"/>
                        </a:spcAft>
                      </a:pPr>
                      <a:r>
                        <a:rPr lang="x-none" sz="1800">
                          <a:effectLst/>
                        </a:rPr>
                        <a:t>alarm</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xs:boolean</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false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The detection of the motion occurrence.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9807973"/>
                  </a:ext>
                </a:extLst>
              </a:tr>
              <a:tr h="0">
                <a:tc>
                  <a:txBody>
                    <a:bodyPr/>
                    <a:lstStyle/>
                    <a:p>
                      <a:pPr hangingPunct="0">
                        <a:spcAft>
                          <a:spcPts val="0"/>
                        </a:spcAft>
                      </a:pPr>
                      <a:r>
                        <a:rPr lang="x-none" sz="1800">
                          <a:effectLst/>
                        </a:rPr>
                        <a:t>silentTime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xs:integer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RW</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s</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The time that a motionSensor restrains from sending an alarm in case continous motions are detected after one alarm is produced. This data point can be used to avoid repeated alarm reports.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992720672"/>
                  </a:ext>
                </a:extLst>
              </a:tr>
              <a:tr h="0">
                <a:tc>
                  <a:txBody>
                    <a:bodyPr/>
                    <a:lstStyle/>
                    <a:p>
                      <a:pPr hangingPunct="0">
                        <a:spcAft>
                          <a:spcPts val="0"/>
                        </a:spcAft>
                      </a:pPr>
                      <a:r>
                        <a:rPr lang="x-none" sz="1800">
                          <a:effectLst/>
                        </a:rPr>
                        <a:t>sensitivity</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xs:integer</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pl-PL" sz="1800">
                          <a:effectLst/>
                        </a:rPr>
                        <a:t>RW</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true</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a:effectLst/>
                        </a:rPr>
                        <a:t> </a:t>
                      </a:r>
                      <a:endParaRPr lang="ko-K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spcAft>
                          <a:spcPts val="0"/>
                        </a:spcAft>
                      </a:pPr>
                      <a:r>
                        <a:rPr lang="x-none" sz="1800" dirty="0">
                          <a:effectLst/>
                        </a:rPr>
                        <a:t>The level of the detection accuracy of the motion sensor. This data point can be used to control the number of the report.</a:t>
                      </a:r>
                      <a:endParaRPr lang="ko-K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8600859"/>
                  </a:ext>
                </a:extLst>
              </a:tr>
            </a:tbl>
          </a:graphicData>
        </a:graphic>
      </p:graphicFrame>
    </p:spTree>
    <p:extLst>
      <p:ext uri="{BB962C8B-B14F-4D97-AF65-F5344CB8AC3E}">
        <p14:creationId xmlns:p14="http://schemas.microsoft.com/office/powerpoint/2010/main" val="1757414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1958</Words>
  <Application>Microsoft Office PowerPoint</Application>
  <PresentationFormat>와이드스크린</PresentationFormat>
  <Paragraphs>577</Paragraphs>
  <Slides>18</Slides>
  <Notes>0</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2</vt:i4>
      </vt:variant>
      <vt:variant>
        <vt:lpstr>슬라이드 제목</vt:lpstr>
      </vt:variant>
      <vt:variant>
        <vt:i4>18</vt:i4>
      </vt:variant>
    </vt:vector>
  </HeadingPairs>
  <TitlesOfParts>
    <vt:vector size="27" baseType="lpstr">
      <vt:lpstr>MS Mincho</vt:lpstr>
      <vt:lpstr>맑은 고딕</vt:lpstr>
      <vt:lpstr>Arial</vt:lpstr>
      <vt:lpstr>Calibri</vt:lpstr>
      <vt:lpstr>Calibri Light</vt:lpstr>
      <vt:lpstr>Times New Roman</vt:lpstr>
      <vt:lpstr>Office Theme</vt:lpstr>
      <vt:lpstr>슬라이드</vt:lpstr>
      <vt:lpstr>Visio.Drawing.11</vt:lpstr>
      <vt:lpstr>oneM2M SDT and its usage in a typical vertical industry</vt:lpstr>
      <vt:lpstr>Introduction of SDT</vt:lpstr>
      <vt:lpstr>SDT Overview</vt:lpstr>
      <vt:lpstr>SDT Overview</vt:lpstr>
      <vt:lpstr>SDT Overview</vt:lpstr>
      <vt:lpstr>SDT in oneM2M and non-oneM2M interworking</vt:lpstr>
      <vt:lpstr>SDT usage in vertical industry  – City domain example</vt:lpstr>
      <vt:lpstr>SDT usage in vertical industry  – City domain example (cont’d)</vt:lpstr>
      <vt:lpstr>SDT usage in vertical industry  – City domain example (cont’d)</vt:lpstr>
      <vt:lpstr>SDT usage in vertical industry  – City domain example (cont’d)</vt:lpstr>
      <vt:lpstr>SDT usage in vertical industry  – City domain example (cont’d)</vt:lpstr>
      <vt:lpstr>SDT usage in vertical industry  – City domain example (cont’d)</vt:lpstr>
      <vt:lpstr>SDT usage in vertical industry  – City domain example (cont’d)</vt:lpstr>
      <vt:lpstr>SDT usage in vertical industry  – City domain example (cont’d)</vt:lpstr>
      <vt:lpstr>SDT usage in vertical industry  – City domain example (cont’d)</vt:lpstr>
      <vt:lpstr>SDT usage in vertical industry  – Railway domain example</vt:lpstr>
      <vt:lpstr>SDT usage in vertical industries</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Jayeeta Saha</dc:creator>
  <cp:lastModifiedBy>Han Andrew Min-gyu</cp:lastModifiedBy>
  <cp:revision>36</cp:revision>
  <dcterms:created xsi:type="dcterms:W3CDTF">2017-09-14T06:20:48Z</dcterms:created>
  <dcterms:modified xsi:type="dcterms:W3CDTF">2019-09-19T00:25:04Z</dcterms:modified>
</cp:coreProperties>
</file>