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7" r:id="rId11"/>
    <p:sldId id="265" r:id="rId12"/>
    <p:sldId id="268" r:id="rId13"/>
    <p:sldId id="269" r:id="rId14"/>
    <p:sldId id="270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D4C6C-EE02-45B2-8F5E-3D406086A014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41436-E02B-4E68-9A99-2EB8D8FA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0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1A52-5A6F-4157-B942-48E33E57A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C6DEE-57DC-43D9-9198-F3D5E741A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7969D-107C-4CF0-B157-43E9188F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20-Sep-2017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87AB4-4A06-4EB1-829E-DCCD1E97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9DFDE-35E8-4D7C-9EC3-2C408F90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9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085C-6F93-4DE1-860A-AAD87377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9AAFB-3257-4589-9A97-59E69E528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7CE7-0354-4D28-A164-4DD00211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20-Sep-2017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49F00-66A1-4624-A529-908F8A08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E3D54-2EC2-4140-8E4B-595D657A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8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7267D5-F341-4C5F-AE70-2FA3BF737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BDD99-A548-4475-9EF4-B7F500E28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7ABC1-7BAD-4516-BC78-ABA2898A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20-Sep-2017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7048C-5F51-46DC-8FE9-0FE28577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5E8BA-FF45-4B60-BA29-36E5EE23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3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D636-EF74-434D-9336-067B7F9B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4CFB0-DBF5-44F4-AA11-323CCF56A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F173C-3922-4B68-80EC-7AC71CBC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20-Sep-2017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AD9D-DA46-4D87-98E3-EC7A8C5A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0C931-2414-494A-8261-54550334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5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3E1E-D3E4-487F-9519-F3DC384A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8B495-E771-4B5D-9E28-18DE2B6DD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4B890-FFBB-4674-B2E5-8EC43880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20-Sep-2017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D178D-22A2-4F71-BD90-0758881B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BEAD2-DBC7-4EC6-902B-ED4463DC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8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FF38-94D2-4F8D-8951-90477CD3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76F0-324C-4379-8FFA-36C3545B8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ECC6C-272D-4AE7-B852-F8873785F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0E9D0-607E-43D6-863C-A99C040C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20-Sep-2017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9D178-369D-4ECA-BDFA-33B3B1D9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EB033-03E8-4AE2-A781-6CE56F36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807E-634F-496F-8D51-50518747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EEF1-1DB2-47A5-A88C-D08A7FE88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19200-0016-4838-94CC-924726CB1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908AC-E71A-49F2-BF64-C49E8354D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0163E-BE67-4913-A528-F1B16244A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8FCF9-72A9-4658-A96B-555C4D89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20-Sep-2017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22A94-8D35-43B0-8B5B-EBE90CC1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60519-44FF-40BC-A87A-6F2EAE10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AB06-30EA-4423-8918-F04495E6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37782-1631-4D04-8669-4290E408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20-Sep-2017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47BF7-14B4-4994-BF54-2B82BA7D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06AFB-5C27-4BEF-91BB-6132E946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7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B9837-CB15-44E5-B020-031810F2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20-Sep-2017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F5571-F3C5-4208-8871-8BF8E1F3F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D7FCC-F3AB-4E5E-A3C8-5335D784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2686-5835-4118-A7B4-FA6998E4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AA89-FE46-48ED-AF21-167D4C7D0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5B4EF-B6A1-4950-86CA-54C169DF1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616B9-E262-4886-BDA4-7DA3575B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20-Sep-2017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587F4-590C-4CF7-8149-F448C03E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1BD34-5282-455D-ADD1-CF158613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D7F3-BF98-4100-9B6C-9B32143D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C4248-4F65-42F7-B1F8-2AF9ED41B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5271D-6240-400F-8A56-5F5181C5A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FAA22-C90B-4F0C-BDCB-6F823197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20-Sep-2017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53BCE-AA1F-4F0D-AD12-95F298E3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28B34-D924-41CC-9D65-1E937DA6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1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09F65-9224-4509-BCEC-5C68DC05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0B33E-B532-4F9B-B77D-10ED7A24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784EE-D735-4FAC-ABEA-E69867596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20-Sep-2017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9EE73-0F37-4E84-A4F6-97C74D207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3rd 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D586-1342-4C31-B280-07484DB7B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9484-F6CD-49EB-A380-8A44EB5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2716-0EB4-4FDB-B1D8-E682EE8F7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oneM2M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Certification </a:t>
            </a:r>
            <a:r>
              <a:rPr lang="en-US" b="1" dirty="0"/>
              <a:t>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E04FE-3109-456F-878A-E09197A14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dirty="0"/>
              <a:t>Prof. Han, Andrew </a:t>
            </a:r>
            <a:r>
              <a:rPr lang="en-US" dirty="0" smtClean="0"/>
              <a:t>Min-gyu </a:t>
            </a:r>
            <a:r>
              <a:rPr lang="en-US" altLang="ko-KR" dirty="0" smtClean="0"/>
              <a:t>(</a:t>
            </a:r>
            <a:r>
              <a:rPr lang="en-US" altLang="ko-KR" dirty="0" smtClean="0"/>
              <a:t>andyhan@hansung.ac.kr)</a:t>
            </a:r>
            <a:endParaRPr lang="en-US" dirty="0"/>
          </a:p>
          <a:p>
            <a:r>
              <a:rPr lang="en-US" dirty="0"/>
              <a:t>oneM2M TDE WG Chair, HANSUNG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Kim, </a:t>
            </a:r>
            <a:r>
              <a:rPr lang="en-US" dirty="0" err="1" smtClean="0"/>
              <a:t>Keebum</a:t>
            </a:r>
            <a:r>
              <a:rPr lang="en-US" dirty="0"/>
              <a:t> (</a:t>
            </a:r>
            <a:r>
              <a:rPr lang="en-US" dirty="0" smtClean="0"/>
              <a:t>keebum.kim@tta.or.kr)</a:t>
            </a:r>
          </a:p>
          <a:p>
            <a:r>
              <a:rPr lang="en-US" dirty="0" smtClean="0"/>
              <a:t>oneM2M TDE WG, TTA</a:t>
            </a:r>
            <a:endParaRPr lang="en-US" dirty="0"/>
          </a:p>
        </p:txBody>
      </p:sp>
      <p:pic>
        <p:nvPicPr>
          <p:cNvPr id="4" name="Picture 3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0755F5BB-2CBF-41CE-8E7C-AEADA0A43C1E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71F641-A445-4C98-8A47-3BE69BF7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79D773-BD8A-4968-8DF3-84C1A4C0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oneM2M Industry Day hosted by TSDSI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E14565-FFF9-4210-B44C-2CEA2DCD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507834-49F8-406D-AC69-95C74704E6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55735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733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48" y="784861"/>
            <a:ext cx="5922107" cy="56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steps to oneM2M GCF </a:t>
            </a:r>
            <a:r>
              <a:rPr lang="en-US" dirty="0" smtClean="0"/>
              <a:t>Certification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Join GCF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Develop a test plan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Execute your test plan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Review the test results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Receive your GCF certification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ABF9-7C1A-4F01-816A-C5D9B3EC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9ED8F-484B-4FEF-9446-1A7A33D5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oneM2M </a:t>
            </a:r>
            <a:r>
              <a:rPr lang="en-US" dirty="0"/>
              <a:t>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GCF oneM2M Certification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GCF oneM2M Certification Program will be tied to quarterly GCF DCC* Database Release: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ABF9-7C1A-4F01-816A-C5D9B3EC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9ED8F-484B-4FEF-9446-1A7A33D5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oneM2M </a:t>
            </a:r>
            <a:r>
              <a:rPr lang="en-US" dirty="0"/>
              <a:t>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그룹 7"/>
          <p:cNvGrpSpPr/>
          <p:nvPr/>
        </p:nvGrpSpPr>
        <p:grpSpPr>
          <a:xfrm>
            <a:off x="1351722" y="2329732"/>
            <a:ext cx="9144000" cy="4026618"/>
            <a:chOff x="0" y="2331320"/>
            <a:chExt cx="9144000" cy="4026618"/>
          </a:xfrm>
        </p:grpSpPr>
        <p:pic>
          <p:nvPicPr>
            <p:cNvPr id="19" name="그림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18"/>
            <a:stretch/>
          </p:blipFill>
          <p:spPr bwMode="auto">
            <a:xfrm>
              <a:off x="0" y="2331320"/>
              <a:ext cx="9144000" cy="402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직사각형 19"/>
            <p:cNvSpPr/>
            <p:nvPr/>
          </p:nvSpPr>
          <p:spPr>
            <a:xfrm>
              <a:off x="3573463" y="3068638"/>
              <a:ext cx="1298575" cy="86518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b="1" dirty="0"/>
                <a:t>Start oneM2M Certification</a:t>
              </a:r>
            </a:p>
            <a:p>
              <a:pPr algn="ctr">
                <a:defRPr/>
              </a:pPr>
              <a:r>
                <a:rPr lang="en-US" altLang="ko-KR" sz="1400" b="1" dirty="0"/>
                <a:t>Jul 1</a:t>
              </a:r>
              <a:r>
                <a:rPr lang="en-US" altLang="ko-KR" sz="1400" b="1" baseline="30000" dirty="0"/>
                <a:t>st</a:t>
              </a:r>
              <a:r>
                <a:rPr lang="en-US" altLang="ko-KR" sz="1400" b="1" dirty="0"/>
                <a:t> </a:t>
              </a:r>
              <a:endParaRPr lang="ko-KR" altLang="en-US" b="1" dirty="0"/>
            </a:p>
          </p:txBody>
        </p:sp>
        <p:cxnSp>
          <p:nvCxnSpPr>
            <p:cNvPr id="21" name="직선 연결선 20"/>
            <p:cNvCxnSpPr>
              <a:endCxn id="20" idx="2"/>
            </p:cNvCxnSpPr>
            <p:nvPr/>
          </p:nvCxnSpPr>
          <p:spPr>
            <a:xfrm flipV="1">
              <a:off x="4222750" y="3933825"/>
              <a:ext cx="0" cy="250825"/>
            </a:xfrm>
            <a:prstGeom prst="line">
              <a:avLst/>
            </a:prstGeom>
            <a:ln w="22225">
              <a:solidFill>
                <a:srgbClr val="FF0000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/>
            <p:cNvSpPr/>
            <p:nvPr/>
          </p:nvSpPr>
          <p:spPr>
            <a:xfrm>
              <a:off x="5616575" y="3213100"/>
              <a:ext cx="1403350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3" name="TextBox 2"/>
            <p:cNvSpPr txBox="1">
              <a:spLocks noChangeArrowheads="1"/>
            </p:cNvSpPr>
            <p:nvPr/>
          </p:nvSpPr>
          <p:spPr bwMode="auto">
            <a:xfrm>
              <a:off x="4211638" y="4797425"/>
              <a:ext cx="144462" cy="27622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12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2</a:t>
              </a:r>
              <a:endParaRPr lang="ko-KR" altLang="en-US" sz="12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8539163" y="4843463"/>
              <a:ext cx="144462" cy="27622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12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3</a:t>
              </a:r>
              <a:endParaRPr lang="ko-KR" altLang="en-US" sz="12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910263" y="2747963"/>
              <a:ext cx="1295400" cy="71913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200" b="1" dirty="0"/>
                <a:t>Update oneM2M Certification</a:t>
              </a:r>
            </a:p>
            <a:p>
              <a:pPr algn="ctr">
                <a:defRPr/>
              </a:pPr>
              <a:r>
                <a:rPr lang="en-US" altLang="ko-KR" sz="1200" b="1" dirty="0"/>
                <a:t>to Rel-2</a:t>
              </a:r>
              <a:endParaRPr lang="ko-KR" altLang="en-US" sz="1600" b="1" dirty="0"/>
            </a:p>
          </p:txBody>
        </p:sp>
        <p:cxnSp>
          <p:nvCxnSpPr>
            <p:cNvPr id="26" name="직선 연결선 25"/>
            <p:cNvCxnSpPr/>
            <p:nvPr/>
          </p:nvCxnSpPr>
          <p:spPr>
            <a:xfrm flipH="1" flipV="1">
              <a:off x="7019925" y="3467100"/>
              <a:ext cx="1008063" cy="609600"/>
            </a:xfrm>
            <a:prstGeom prst="line">
              <a:avLst/>
            </a:prstGeom>
            <a:ln w="22225">
              <a:solidFill>
                <a:srgbClr val="FF0000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5"/>
            <p:cNvSpPr txBox="1">
              <a:spLocks noChangeArrowheads="1"/>
            </p:cNvSpPr>
            <p:nvPr/>
          </p:nvSpPr>
          <p:spPr bwMode="auto">
            <a:xfrm>
              <a:off x="7731125" y="5562600"/>
              <a:ext cx="215900" cy="307975"/>
            </a:xfrm>
            <a:prstGeom prst="rect">
              <a:avLst/>
            </a:prstGeom>
            <a:solidFill>
              <a:srgbClr val="3C8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14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2</a:t>
              </a:r>
              <a:endParaRPr lang="ko-KR" altLang="en-US" sz="1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9427887" y="6241535"/>
            <a:ext cx="19255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rgbClr val="545454"/>
                </a:solidFill>
                <a:latin typeface="Apple SD Gothic Neo"/>
              </a:rPr>
              <a:t>* Device </a:t>
            </a:r>
            <a:r>
              <a:rPr lang="en-US" altLang="ko-KR" sz="1000" dirty="0">
                <a:solidFill>
                  <a:srgbClr val="545454"/>
                </a:solidFill>
                <a:latin typeface="Apple SD Gothic Neo"/>
              </a:rPr>
              <a:t>Certification Criteria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298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oneM2M Certification </a:t>
            </a:r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www.onem2mcert.com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ABF9-7C1A-4F01-816A-C5D9B3EC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9ED8F-484B-4FEF-9446-1A7A33D5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oneM2M </a:t>
            </a:r>
            <a:r>
              <a:rPr lang="en-US" dirty="0"/>
              <a:t>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63" y="1412875"/>
            <a:ext cx="5616575" cy="49434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96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oneM2M Certification </a:t>
            </a:r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onem2m.globalcertificationforum.org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ABF9-7C1A-4F01-816A-C5D9B3EC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9ED8F-484B-4FEF-9446-1A7A33D5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oneM2M </a:t>
            </a:r>
            <a:r>
              <a:rPr lang="en-US" dirty="0"/>
              <a:t>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11" y="2744788"/>
            <a:ext cx="7346950" cy="343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4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Global IoT Test &amp; Certification </a:t>
            </a:r>
            <a:r>
              <a:rPr lang="en-US" altLang="ko-KR" dirty="0" smtClean="0"/>
              <a:t>Centre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80738"/>
            <a:ext cx="2625461" cy="4696225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  <a:ea typeface="굴림" panose="020B0600000101010101" pitchFamily="50" charset="-127"/>
                <a:sym typeface="Wingdings" panose="05000000000000000000" pitchFamily="2" charset="2"/>
              </a:rPr>
              <a:t>(Objective)</a:t>
            </a:r>
            <a:r>
              <a:rPr lang="en-US" altLang="ko-KR" b="1" dirty="0">
                <a:solidFill>
                  <a:srgbClr val="404040"/>
                </a:solidFill>
                <a:ea typeface="굴림" panose="020B0600000101010101" pitchFamily="50" charset="-127"/>
                <a:sym typeface="Wingdings" panose="05000000000000000000" pitchFamily="2" charset="2"/>
              </a:rPr>
              <a:t> To improve the reliability and accelerate overseas expansion of IoT product, providing international standards based test and certification service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20-Sep-2017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oneM2M Industry Day hosted by TSDSI</a:t>
            </a: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14</a:t>
            </a:fld>
            <a:endParaRPr lang="en-US"/>
          </a:p>
        </p:txBody>
      </p:sp>
      <p:grpSp>
        <p:nvGrpSpPr>
          <p:cNvPr id="45" name="그룹 35"/>
          <p:cNvGrpSpPr>
            <a:grpSpLocks/>
          </p:cNvGrpSpPr>
          <p:nvPr/>
        </p:nvGrpSpPr>
        <p:grpSpPr bwMode="auto">
          <a:xfrm>
            <a:off x="3747605" y="4096021"/>
            <a:ext cx="8105775" cy="1512887"/>
            <a:chOff x="606756" y="3861048"/>
            <a:chExt cx="8817846" cy="1512169"/>
          </a:xfrm>
        </p:grpSpPr>
        <p:grpSp>
          <p:nvGrpSpPr>
            <p:cNvPr id="46" name="그룹 36"/>
            <p:cNvGrpSpPr>
              <a:grpSpLocks/>
            </p:cNvGrpSpPr>
            <p:nvPr/>
          </p:nvGrpSpPr>
          <p:grpSpPr bwMode="auto">
            <a:xfrm>
              <a:off x="606756" y="3861048"/>
              <a:ext cx="2021028" cy="1512169"/>
              <a:chOff x="251520" y="4071811"/>
              <a:chExt cx="2768986" cy="1512169"/>
            </a:xfrm>
          </p:grpSpPr>
          <p:sp>
            <p:nvSpPr>
              <p:cNvPr id="62" name="직각 삼각형 61"/>
              <p:cNvSpPr/>
              <p:nvPr/>
            </p:nvSpPr>
            <p:spPr>
              <a:xfrm rot="16200000">
                <a:off x="253677" y="4149771"/>
                <a:ext cx="71404" cy="70983"/>
              </a:xfrm>
              <a:prstGeom prst="rtTriangle">
                <a:avLst/>
              </a:prstGeom>
              <a:solidFill>
                <a:srgbClr val="45AAE0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63" name="직각 삼각형 62"/>
              <p:cNvSpPr/>
              <p:nvPr/>
            </p:nvSpPr>
            <p:spPr>
              <a:xfrm>
                <a:off x="2946490" y="4149561"/>
                <a:ext cx="70983" cy="71404"/>
              </a:xfrm>
              <a:prstGeom prst="rtTriangle">
                <a:avLst/>
              </a:prstGeom>
              <a:solidFill>
                <a:srgbClr val="45AAE0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64" name="사각형: 둥근 모서리 75"/>
              <p:cNvSpPr/>
              <p:nvPr/>
            </p:nvSpPr>
            <p:spPr>
              <a:xfrm>
                <a:off x="317770" y="4071811"/>
                <a:ext cx="2635818" cy="1512169"/>
              </a:xfrm>
              <a:prstGeom prst="roundRect">
                <a:avLst>
                  <a:gd name="adj" fmla="val 2528"/>
                </a:avLst>
              </a:prstGeom>
              <a:solidFill>
                <a:sysClr val="window" lastClr="FFFFFF"/>
              </a:solidFill>
              <a:ln w="19050" cap="flat" cmpd="sng" algn="ctr">
                <a:solidFill>
                  <a:srgbClr val="45AAE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65" name="사각형: 둥근 위쪽 모서리 76"/>
              <p:cNvSpPr/>
              <p:nvPr/>
            </p:nvSpPr>
            <p:spPr>
              <a:xfrm>
                <a:off x="251520" y="4220965"/>
                <a:ext cx="2768318" cy="33639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4CFD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kern="0" spc="-100" dirty="0">
                    <a:solidFill>
                      <a:prstClr val="white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Services</a:t>
                </a:r>
                <a:r>
                  <a:rPr kumimoji="0" lang="en-US" altLang="ko-KR" sz="1600" kern="0" spc="-100" dirty="0">
                    <a:solidFill>
                      <a:prstClr val="white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(S)</a:t>
                </a:r>
                <a:endParaRPr kumimoji="0" lang="ko-KR" altLang="en-US" sz="1600" kern="0" spc="-100" dirty="0"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</p:grpSp>
        <p:grpSp>
          <p:nvGrpSpPr>
            <p:cNvPr id="47" name="그룹 37"/>
            <p:cNvGrpSpPr>
              <a:grpSpLocks/>
            </p:cNvGrpSpPr>
            <p:nvPr/>
          </p:nvGrpSpPr>
          <p:grpSpPr bwMode="auto">
            <a:xfrm>
              <a:off x="2872362" y="3861049"/>
              <a:ext cx="2021028" cy="1512168"/>
              <a:chOff x="251520" y="4071812"/>
              <a:chExt cx="2768986" cy="1512168"/>
            </a:xfrm>
          </p:grpSpPr>
          <p:sp>
            <p:nvSpPr>
              <p:cNvPr id="58" name="직각 삼각형 57"/>
              <p:cNvSpPr/>
              <p:nvPr/>
            </p:nvSpPr>
            <p:spPr>
              <a:xfrm rot="16200000">
                <a:off x="253899" y="4149771"/>
                <a:ext cx="71404" cy="70983"/>
              </a:xfrm>
              <a:prstGeom prst="rtTriangle">
                <a:avLst/>
              </a:prstGeom>
              <a:solidFill>
                <a:srgbClr val="45AAE0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59" name="직각 삼각형 58"/>
              <p:cNvSpPr/>
              <p:nvPr/>
            </p:nvSpPr>
            <p:spPr>
              <a:xfrm>
                <a:off x="2946712" y="4149561"/>
                <a:ext cx="70983" cy="71404"/>
              </a:xfrm>
              <a:prstGeom prst="rtTriangle">
                <a:avLst/>
              </a:prstGeom>
              <a:solidFill>
                <a:srgbClr val="45AAE0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60" name="사각형: 둥근 모서리 86"/>
              <p:cNvSpPr/>
              <p:nvPr/>
            </p:nvSpPr>
            <p:spPr>
              <a:xfrm>
                <a:off x="317992" y="4071811"/>
                <a:ext cx="2635818" cy="1512169"/>
              </a:xfrm>
              <a:prstGeom prst="roundRect">
                <a:avLst>
                  <a:gd name="adj" fmla="val 2528"/>
                </a:avLst>
              </a:prstGeom>
              <a:solidFill>
                <a:sysClr val="window" lastClr="FFFFFF"/>
              </a:solidFill>
              <a:ln w="19050" cap="flat" cmpd="sng" algn="ctr">
                <a:solidFill>
                  <a:srgbClr val="45AAE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61" name="사각형: 둥근 위쪽 모서리 87"/>
              <p:cNvSpPr/>
              <p:nvPr/>
            </p:nvSpPr>
            <p:spPr>
              <a:xfrm>
                <a:off x="251742" y="4220965"/>
                <a:ext cx="2768318" cy="36971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AAE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600" kern="0" spc="-100" dirty="0">
                    <a:solidFill>
                      <a:prstClr val="white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Platform(P)</a:t>
                </a:r>
              </a:p>
            </p:txBody>
          </p:sp>
        </p:grpSp>
        <p:grpSp>
          <p:nvGrpSpPr>
            <p:cNvPr id="48" name="그룹 38"/>
            <p:cNvGrpSpPr>
              <a:grpSpLocks/>
            </p:cNvGrpSpPr>
            <p:nvPr/>
          </p:nvGrpSpPr>
          <p:grpSpPr bwMode="auto">
            <a:xfrm>
              <a:off x="5137968" y="3861049"/>
              <a:ext cx="2021028" cy="1512168"/>
              <a:chOff x="251520" y="4071812"/>
              <a:chExt cx="2768986" cy="1512168"/>
            </a:xfrm>
          </p:grpSpPr>
          <p:sp>
            <p:nvSpPr>
              <p:cNvPr id="54" name="직각 삼각형 53"/>
              <p:cNvSpPr/>
              <p:nvPr/>
            </p:nvSpPr>
            <p:spPr>
              <a:xfrm rot="16200000">
                <a:off x="254122" y="4149771"/>
                <a:ext cx="71404" cy="70983"/>
              </a:xfrm>
              <a:prstGeom prst="rtTriangle">
                <a:avLst/>
              </a:prstGeom>
              <a:solidFill>
                <a:srgbClr val="45AAE0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55" name="직각 삼각형 54"/>
              <p:cNvSpPr/>
              <p:nvPr/>
            </p:nvSpPr>
            <p:spPr>
              <a:xfrm>
                <a:off x="2946936" y="4149561"/>
                <a:ext cx="70983" cy="71404"/>
              </a:xfrm>
              <a:prstGeom prst="rtTriangle">
                <a:avLst/>
              </a:prstGeom>
              <a:solidFill>
                <a:srgbClr val="45AAE0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56" name="사각형: 둥근 모서리 91"/>
              <p:cNvSpPr/>
              <p:nvPr/>
            </p:nvSpPr>
            <p:spPr>
              <a:xfrm>
                <a:off x="318216" y="4071811"/>
                <a:ext cx="2635818" cy="1512169"/>
              </a:xfrm>
              <a:prstGeom prst="roundRect">
                <a:avLst>
                  <a:gd name="adj" fmla="val 2528"/>
                </a:avLst>
              </a:prstGeom>
              <a:solidFill>
                <a:sysClr val="window" lastClr="FFFFFF"/>
              </a:solidFill>
              <a:ln w="19050" cap="flat" cmpd="sng" algn="ctr">
                <a:solidFill>
                  <a:srgbClr val="176BB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57" name="사각형: 둥근 위쪽 모서리 92"/>
              <p:cNvSpPr/>
              <p:nvPr/>
            </p:nvSpPr>
            <p:spPr>
              <a:xfrm>
                <a:off x="251966" y="4220965"/>
                <a:ext cx="2768318" cy="36971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176BB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600" kern="0" spc="-100" dirty="0">
                    <a:solidFill>
                      <a:prstClr val="white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Network(N)</a:t>
                </a:r>
              </a:p>
            </p:txBody>
          </p:sp>
        </p:grpSp>
        <p:grpSp>
          <p:nvGrpSpPr>
            <p:cNvPr id="49" name="그룹 39"/>
            <p:cNvGrpSpPr>
              <a:grpSpLocks/>
            </p:cNvGrpSpPr>
            <p:nvPr/>
          </p:nvGrpSpPr>
          <p:grpSpPr bwMode="auto">
            <a:xfrm>
              <a:off x="7403574" y="3861049"/>
              <a:ext cx="2021028" cy="1512168"/>
              <a:chOff x="251520" y="4071812"/>
              <a:chExt cx="2768986" cy="1512168"/>
            </a:xfrm>
          </p:grpSpPr>
          <p:sp>
            <p:nvSpPr>
              <p:cNvPr id="50" name="직각 삼각형 49"/>
              <p:cNvSpPr/>
              <p:nvPr/>
            </p:nvSpPr>
            <p:spPr>
              <a:xfrm rot="16200000">
                <a:off x="254345" y="4149771"/>
                <a:ext cx="71404" cy="70983"/>
              </a:xfrm>
              <a:prstGeom prst="rtTriangle">
                <a:avLst/>
              </a:prstGeom>
              <a:solidFill>
                <a:srgbClr val="45AAE0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51" name="직각 삼각형 50"/>
              <p:cNvSpPr/>
              <p:nvPr/>
            </p:nvSpPr>
            <p:spPr>
              <a:xfrm>
                <a:off x="2947158" y="4149561"/>
                <a:ext cx="70983" cy="71404"/>
              </a:xfrm>
              <a:prstGeom prst="rtTriangle">
                <a:avLst/>
              </a:prstGeom>
              <a:solidFill>
                <a:srgbClr val="45AAE0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52" name="사각형: 둥근 모서리 96"/>
              <p:cNvSpPr/>
              <p:nvPr/>
            </p:nvSpPr>
            <p:spPr>
              <a:xfrm>
                <a:off x="318438" y="4071811"/>
                <a:ext cx="2635818" cy="1512169"/>
              </a:xfrm>
              <a:prstGeom prst="roundRect">
                <a:avLst>
                  <a:gd name="adj" fmla="val 2528"/>
                </a:avLst>
              </a:prstGeom>
              <a:solidFill>
                <a:sysClr val="window" lastClr="FFFFFF"/>
              </a:solidFill>
              <a:ln w="19050" cap="flat" cmpd="sng" algn="ctr">
                <a:solidFill>
                  <a:srgbClr val="004499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53" name="사각형: 둥근 위쪽 모서리 97"/>
              <p:cNvSpPr/>
              <p:nvPr/>
            </p:nvSpPr>
            <p:spPr>
              <a:xfrm>
                <a:off x="252188" y="4220965"/>
                <a:ext cx="2768318" cy="36971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0044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600" kern="0" spc="-100" dirty="0">
                    <a:solidFill>
                      <a:prstClr val="white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Device(D)</a:t>
                </a:r>
              </a:p>
            </p:txBody>
          </p:sp>
        </p:grpSp>
      </p:grpSp>
      <p:sp>
        <p:nvSpPr>
          <p:cNvPr id="66" name="십자형 65"/>
          <p:cNvSpPr/>
          <p:nvPr/>
        </p:nvSpPr>
        <p:spPr>
          <a:xfrm>
            <a:off x="5600218" y="4851671"/>
            <a:ext cx="225425" cy="225425"/>
          </a:xfrm>
          <a:prstGeom prst="plus">
            <a:avLst>
              <a:gd name="adj" fmla="val 3589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7" name="십자형 66"/>
          <p:cNvSpPr/>
          <p:nvPr/>
        </p:nvSpPr>
        <p:spPr>
          <a:xfrm>
            <a:off x="7687780" y="4851671"/>
            <a:ext cx="225425" cy="225425"/>
          </a:xfrm>
          <a:prstGeom prst="plus">
            <a:avLst>
              <a:gd name="adj" fmla="val 3589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8" name="십자형 67"/>
          <p:cNvSpPr/>
          <p:nvPr/>
        </p:nvSpPr>
        <p:spPr>
          <a:xfrm>
            <a:off x="9776930" y="4851671"/>
            <a:ext cx="225425" cy="225425"/>
          </a:xfrm>
          <a:prstGeom prst="plus">
            <a:avLst>
              <a:gd name="adj" fmla="val 3589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9" name="사각형: 둥근 모서리 118"/>
          <p:cNvSpPr/>
          <p:nvPr/>
        </p:nvSpPr>
        <p:spPr>
          <a:xfrm>
            <a:off x="4664296" y="3649286"/>
            <a:ext cx="1975172" cy="294838"/>
          </a:xfrm>
          <a:prstGeom prst="roundRect">
            <a:avLst>
              <a:gd name="adj" fmla="val 50000"/>
            </a:avLst>
          </a:prstGeom>
          <a:solidFill>
            <a:srgbClr val="45AAE0">
              <a:lumMod val="20000"/>
              <a:lumOff val="80000"/>
            </a:srgbClr>
          </a:solidFill>
          <a:ln w="28575" cap="flat" cmpd="sng" algn="ctr">
            <a:solidFill>
              <a:srgbClr val="01357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spc="-100" dirty="0" err="1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rgbClr val="01357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IoT</a:t>
            </a:r>
            <a:r>
              <a:rPr kumimoji="0" lang="en-US" altLang="ko-KR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rgbClr val="01357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Service Provider</a:t>
            </a:r>
            <a:endParaRPr kumimoji="0" lang="ko-KR" altLang="en-US" sz="1400" kern="0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srgbClr val="013575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0" name="사각형: 둥근 모서리 119"/>
          <p:cNvSpPr/>
          <p:nvPr/>
        </p:nvSpPr>
        <p:spPr>
          <a:xfrm>
            <a:off x="6788635" y="3649286"/>
            <a:ext cx="2039828" cy="294838"/>
          </a:xfrm>
          <a:prstGeom prst="roundRect">
            <a:avLst>
              <a:gd name="adj" fmla="val 50000"/>
            </a:avLst>
          </a:prstGeom>
          <a:solidFill>
            <a:srgbClr val="45AAE0">
              <a:lumMod val="20000"/>
              <a:lumOff val="80000"/>
            </a:srgbClr>
          </a:solidFill>
          <a:ln w="28575" cap="flat" cmpd="sng" algn="ctr">
            <a:solidFill>
              <a:srgbClr val="01357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spc="-100" dirty="0" err="1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rgbClr val="01357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IoT</a:t>
            </a:r>
            <a:r>
              <a:rPr kumimoji="0" lang="en-US" altLang="ko-KR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rgbClr val="01357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Platform Company</a:t>
            </a:r>
            <a:r>
              <a:rPr kumimoji="0" lang="en-US" altLang="ko-KR" sz="13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rgbClr val="01357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kumimoji="0" lang="ko-KR" altLang="en-US" sz="1300" kern="0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srgbClr val="013575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1" name="사각형: 둥근 모서리 120"/>
          <p:cNvSpPr/>
          <p:nvPr/>
        </p:nvSpPr>
        <p:spPr>
          <a:xfrm>
            <a:off x="8945926" y="3649286"/>
            <a:ext cx="1975172" cy="294838"/>
          </a:xfrm>
          <a:prstGeom prst="roundRect">
            <a:avLst>
              <a:gd name="adj" fmla="val 50000"/>
            </a:avLst>
          </a:prstGeom>
          <a:solidFill>
            <a:srgbClr val="45AAE0">
              <a:lumMod val="20000"/>
              <a:lumOff val="80000"/>
            </a:srgbClr>
          </a:solidFill>
          <a:ln w="28575" cap="flat" cmpd="sng" algn="ctr">
            <a:solidFill>
              <a:srgbClr val="01357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spc="-100" dirty="0" err="1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rgbClr val="01357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IoT</a:t>
            </a:r>
            <a:r>
              <a:rPr kumimoji="0" lang="en-US" altLang="ko-KR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rgbClr val="01357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Device</a:t>
            </a:r>
            <a:r>
              <a:rPr kumimoji="0" lang="ko-KR" altLang="en-US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rgbClr val="01357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kumimoji="0" lang="en-US" altLang="ko-KR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rgbClr val="01357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Company</a:t>
            </a:r>
            <a:r>
              <a:rPr kumimoji="0" lang="ko-KR" altLang="en-US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rgbClr val="01357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</p:txBody>
      </p:sp>
      <p:sp>
        <p:nvSpPr>
          <p:cNvPr id="72" name="직사각형 71"/>
          <p:cNvSpPr/>
          <p:nvPr/>
        </p:nvSpPr>
        <p:spPr>
          <a:xfrm>
            <a:off x="3858210" y="4638386"/>
            <a:ext cx="1505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 defTabSz="457200">
              <a:buClr>
                <a:srgbClr val="44CFD7"/>
              </a:buClr>
              <a:buSzPct val="90000"/>
              <a:buFont typeface="Wingdings 2" panose="05020102010507070707" pitchFamily="18" charset="2"/>
              <a:buChar char=""/>
              <a:defRPr/>
            </a:pPr>
            <a:r>
              <a:rPr lang="en-US" altLang="ko-KR" sz="120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Service validation</a:t>
            </a:r>
          </a:p>
          <a:p>
            <a:pPr marL="180975" indent="-180975" defTabSz="457200">
              <a:buClr>
                <a:srgbClr val="44CFD7"/>
              </a:buClr>
              <a:buSzPct val="90000"/>
              <a:buFont typeface="Wingdings 2" panose="05020102010507070707" pitchFamily="18" charset="2"/>
              <a:buChar char=""/>
              <a:defRPr/>
            </a:pPr>
            <a:r>
              <a:rPr lang="en-US" altLang="ko-KR" sz="120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Smart City</a:t>
            </a:r>
          </a:p>
          <a:p>
            <a:pPr marL="180975" indent="-180975" defTabSz="457200">
              <a:buClr>
                <a:srgbClr val="44CFD7"/>
              </a:buClr>
              <a:buSzPct val="90000"/>
              <a:buFont typeface="Wingdings 2" panose="05020102010507070707" pitchFamily="18" charset="2"/>
              <a:buChar char=""/>
              <a:defRPr/>
            </a:pPr>
            <a:r>
              <a:rPr lang="en-US" altLang="ko-KR" sz="120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Smart Energy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5911489" y="4667882"/>
            <a:ext cx="1447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 defTabSz="457200">
              <a:buClr>
                <a:srgbClr val="45AAE0"/>
              </a:buClr>
              <a:buSzPct val="90000"/>
              <a:buFont typeface="Wingdings 2" panose="05020102010507070707" pitchFamily="18" charset="2"/>
              <a:buChar char=""/>
              <a:defRPr/>
            </a:pPr>
            <a:r>
              <a:rPr lang="en-US" altLang="ko-KR" sz="12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oneM2M </a:t>
            </a:r>
          </a:p>
          <a:p>
            <a:pPr marL="180975" indent="-180975" defTabSz="457200">
              <a:buClr>
                <a:srgbClr val="45AAE0"/>
              </a:buClr>
              <a:buSzPct val="90000"/>
              <a:buFont typeface="Wingdings 2" panose="05020102010507070707" pitchFamily="18" charset="2"/>
              <a:buChar char=""/>
              <a:defRPr/>
            </a:pPr>
            <a:r>
              <a:rPr lang="en-US" altLang="ko-KR" sz="12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OCF</a:t>
            </a:r>
          </a:p>
          <a:p>
            <a:pPr marL="180975" indent="-180975" defTabSz="457200">
              <a:buClr>
                <a:srgbClr val="45AAE0"/>
              </a:buClr>
              <a:buSzPct val="90000"/>
              <a:buFont typeface="Wingdings 2" panose="05020102010507070707" pitchFamily="18" charset="2"/>
              <a:buChar char=""/>
              <a:defRPr/>
            </a:pPr>
            <a:r>
              <a:rPr lang="en-US" altLang="ko-KR" sz="12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LwM2M(</a:t>
            </a:r>
            <a:r>
              <a:rPr lang="en-US" altLang="ko-KR" sz="1200" dirty="0" err="1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CoAP</a:t>
            </a:r>
            <a:r>
              <a:rPr lang="en-US" altLang="ko-KR" sz="12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7988563" y="4667882"/>
            <a:ext cx="14739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 defTabSz="457200">
              <a:buClr>
                <a:srgbClr val="176BB4"/>
              </a:buClr>
              <a:buSzPct val="90000"/>
              <a:buFont typeface="Wingdings 2" panose="05020102010507070707" pitchFamily="18" charset="2"/>
              <a:buChar char=""/>
              <a:defRPr/>
            </a:pPr>
            <a:r>
              <a:rPr lang="en-US" altLang="ko-KR" sz="12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NB-IoT </a:t>
            </a:r>
          </a:p>
          <a:p>
            <a:pPr marL="180975" indent="-180975" defTabSz="457200">
              <a:buClr>
                <a:srgbClr val="176BB4"/>
              </a:buClr>
              <a:buSzPct val="90000"/>
              <a:buFont typeface="Wingdings 2" panose="05020102010507070707" pitchFamily="18" charset="2"/>
              <a:buChar char=""/>
              <a:defRPr/>
            </a:pPr>
            <a:r>
              <a:rPr lang="en-US" altLang="ko-KR" sz="12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LTE-M(Cat.M1)</a:t>
            </a:r>
          </a:p>
          <a:p>
            <a:pPr marL="180975" indent="-180975" defTabSz="457200">
              <a:buClr>
                <a:srgbClr val="176BB4"/>
              </a:buClr>
              <a:buSzPct val="90000"/>
              <a:buFont typeface="Wingdings 2" panose="05020102010507070707" pitchFamily="18" charset="2"/>
              <a:buChar char=""/>
              <a:defRPr/>
            </a:pPr>
            <a:r>
              <a:rPr lang="en-US" altLang="ko-KR" sz="1200" dirty="0" err="1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LoRa</a:t>
            </a:r>
            <a:endParaRPr lang="en-US" altLang="ko-KR" sz="12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0057074" y="4667882"/>
            <a:ext cx="1900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 defTabSz="457200">
              <a:buClr>
                <a:srgbClr val="004499"/>
              </a:buClr>
              <a:buSzPct val="90000"/>
              <a:buFont typeface="Wingdings 2" panose="05020102010507070707" pitchFamily="18" charset="2"/>
              <a:buChar char=""/>
              <a:defRPr/>
            </a:pPr>
            <a:r>
              <a:rPr lang="en-US" altLang="ko-KR" sz="12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LPWA OTA </a:t>
            </a:r>
            <a:r>
              <a:rPr lang="en-US" altLang="ko-KR" sz="1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(NB-IoT)</a:t>
            </a:r>
          </a:p>
          <a:p>
            <a:pPr marL="180975" indent="-180975" defTabSz="457200">
              <a:buClr>
                <a:srgbClr val="004499"/>
              </a:buClr>
              <a:buSzPct val="90000"/>
              <a:buFont typeface="Wingdings 2" panose="05020102010507070707" pitchFamily="18" charset="2"/>
              <a:buChar char=""/>
              <a:defRPr/>
            </a:pPr>
            <a:r>
              <a:rPr lang="en-US" altLang="ko-KR" sz="12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Battery</a:t>
            </a:r>
            <a:r>
              <a:rPr lang="ko-KR" altLang="en-US" sz="120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2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Life Testing</a:t>
            </a:r>
          </a:p>
          <a:p>
            <a:pPr marL="180975" indent="-180975" defTabSz="457200">
              <a:buClr>
                <a:srgbClr val="004499"/>
              </a:buClr>
              <a:buSzPct val="90000"/>
              <a:buFont typeface="Wingdings 2" panose="05020102010507070707" pitchFamily="18" charset="2"/>
              <a:buChar char=""/>
              <a:defRPr/>
            </a:pPr>
            <a:r>
              <a:rPr lang="en-US" altLang="ko-KR" sz="12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e-SIM</a:t>
            </a:r>
          </a:p>
        </p:txBody>
      </p:sp>
      <p:sp>
        <p:nvSpPr>
          <p:cNvPr id="76" name="사각형: 둥근 모서리 50"/>
          <p:cNvSpPr/>
          <p:nvPr/>
        </p:nvSpPr>
        <p:spPr>
          <a:xfrm>
            <a:off x="4967721" y="5818736"/>
            <a:ext cx="2759126" cy="532948"/>
          </a:xfrm>
          <a:prstGeom prst="roundRect">
            <a:avLst>
              <a:gd name="adj" fmla="val 50000"/>
            </a:avLst>
          </a:prstGeom>
          <a:solidFill>
            <a:srgbClr val="01357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457200">
              <a:defRPr/>
            </a:pPr>
            <a:r>
              <a:rPr lang="en-US" altLang="ko-KR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Reducing time and cost</a:t>
            </a:r>
          </a:p>
          <a:p>
            <a:pPr algn="ctr" defTabSz="457200">
              <a:defRPr/>
            </a:pPr>
            <a:r>
              <a:rPr lang="en-US" altLang="ko-KR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f</a:t>
            </a:r>
            <a:r>
              <a:rPr kumimoji="0" lang="en-US" altLang="ko-KR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or  testing &amp;  certification</a:t>
            </a:r>
            <a:endParaRPr kumimoji="0" lang="ko-KR" altLang="en-US" sz="1400" kern="0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7" name="사각형: 둥근 모서리 51"/>
          <p:cNvSpPr/>
          <p:nvPr/>
        </p:nvSpPr>
        <p:spPr>
          <a:xfrm>
            <a:off x="7874823" y="5818736"/>
            <a:ext cx="2759126" cy="532948"/>
          </a:xfrm>
          <a:prstGeom prst="roundRect">
            <a:avLst>
              <a:gd name="adj" fmla="val 50000"/>
            </a:avLst>
          </a:prstGeom>
          <a:solidFill>
            <a:srgbClr val="01357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457200">
              <a:defRPr/>
            </a:pPr>
            <a:r>
              <a:rPr lang="en-US" altLang="ko-KR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Promote global expansion</a:t>
            </a:r>
          </a:p>
          <a:p>
            <a:pPr algn="ctr" defTabSz="457200">
              <a:defRPr/>
            </a:pPr>
            <a:r>
              <a:rPr kumimoji="0" lang="en-US" altLang="ko-KR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based on </a:t>
            </a:r>
            <a:r>
              <a:rPr lang="en-US" altLang="ko-KR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int`l standards</a:t>
            </a:r>
            <a:endParaRPr kumimoji="0" lang="ko-KR" altLang="en-US" sz="1400" kern="0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8" name="사각형: 둥근 모서리 71"/>
          <p:cNvSpPr/>
          <p:nvPr/>
        </p:nvSpPr>
        <p:spPr>
          <a:xfrm>
            <a:off x="3547708" y="2988407"/>
            <a:ext cx="8532813" cy="540832"/>
          </a:xfrm>
          <a:prstGeom prst="round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457200">
              <a:spcAft>
                <a:spcPts val="600"/>
              </a:spcAft>
              <a:buClr>
                <a:srgbClr val="004499"/>
              </a:buClr>
              <a:buSzPct val="90000"/>
              <a:defRPr/>
            </a:pPr>
            <a:r>
              <a:rPr kumimoji="0" lang="ko-KR" altLang="en-US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① </a:t>
            </a:r>
            <a:r>
              <a:rPr lang="en-US" altLang="ko-KR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Establishment of int`l standard based </a:t>
            </a:r>
            <a:r>
              <a:rPr lang="en-US" altLang="ko-KR" sz="1400" kern="0" spc="-100" dirty="0" err="1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test&amp;certification</a:t>
            </a:r>
            <a:r>
              <a:rPr lang="en-US" altLang="ko-KR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environment</a:t>
            </a:r>
            <a:r>
              <a:rPr kumimoji="0" lang="ko-KR" altLang="en-US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kumimoji="0" lang="en-US" altLang="ko-KR" sz="1400" kern="0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 defTabSz="457200">
              <a:spcAft>
                <a:spcPts val="600"/>
              </a:spcAft>
              <a:buClr>
                <a:srgbClr val="004499"/>
              </a:buClr>
              <a:buSzPct val="90000"/>
              <a:defRPr/>
            </a:pPr>
            <a:r>
              <a:rPr kumimoji="0" lang="ko-KR" altLang="en-US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② </a:t>
            </a:r>
            <a:r>
              <a:rPr lang="en-US" altLang="ko-KR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Providing global scale </a:t>
            </a:r>
            <a:r>
              <a:rPr lang="en-US" altLang="ko-KR" sz="1400" kern="0" spc="-100" dirty="0" err="1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test&amp;certification</a:t>
            </a:r>
            <a:r>
              <a:rPr lang="en-US" altLang="ko-KR" sz="14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service and consulting</a:t>
            </a:r>
            <a:endParaRPr kumimoji="0" lang="ko-KR" altLang="en-US" sz="1400" kern="0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79" name="Picture 2" descr="C:\Users\Jayne\AppData\Local\Microsoft\Windows\INetCache\Content.Word\Pangyo Global IoT Certification Center (00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2"/>
          <a:stretch>
            <a:fillRect/>
          </a:stretch>
        </p:blipFill>
        <p:spPr bwMode="auto">
          <a:xfrm>
            <a:off x="3755543" y="1406796"/>
            <a:ext cx="376555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직사각형 79"/>
          <p:cNvSpPr/>
          <p:nvPr/>
        </p:nvSpPr>
        <p:spPr>
          <a:xfrm>
            <a:off x="7571893" y="1684608"/>
            <a:ext cx="47529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굴림" pitchFamily="50" charset="-127"/>
                <a:sym typeface="Wingdings" panose="05000000000000000000" pitchFamily="2" charset="2"/>
              </a:rPr>
              <a:t>2017.11</a:t>
            </a:r>
            <a:r>
              <a:rPr lang="ko-KR" altLang="en-US" b="1" dirty="0">
                <a:solidFill>
                  <a:schemeClr val="accent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굴림" pitchFamily="50" charset="-127"/>
                <a:sym typeface="Wingdings" panose="05000000000000000000" pitchFamily="2" charset="2"/>
              </a:rPr>
              <a:t> </a:t>
            </a:r>
            <a:r>
              <a:rPr lang="en-US" altLang="ko-KR" b="1" dirty="0">
                <a:solidFill>
                  <a:schemeClr val="accent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굴림" pitchFamily="50" charset="-127"/>
                <a:sym typeface="Wingdings" panose="05000000000000000000" pitchFamily="2" charset="2"/>
              </a:rPr>
              <a:t>Open </a:t>
            </a:r>
          </a:p>
          <a:p>
            <a:pPr>
              <a:defRPr/>
            </a:pPr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굴림" pitchFamily="50" charset="-127"/>
                <a:sym typeface="Wingdings" panose="05000000000000000000" pitchFamily="2" charset="2"/>
              </a:rPr>
              <a:t>『Global </a:t>
            </a:r>
            <a:r>
              <a:rPr lang="en-US" altLang="ko-KR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굴림" pitchFamily="50" charset="-127"/>
                <a:sym typeface="Wingdings" panose="05000000000000000000" pitchFamily="2" charset="2"/>
              </a:rPr>
              <a:t>IoT</a:t>
            </a:r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굴림" pitchFamily="50" charset="-127"/>
                <a:sym typeface="Wingdings" panose="05000000000000000000" pitchFamily="2" charset="2"/>
              </a:rPr>
              <a:t> Test &amp; Certification Centre』</a:t>
            </a:r>
            <a:r>
              <a:rPr lang="ko-KR" altLang="en-US" b="1" dirty="0">
                <a:solidFill>
                  <a:schemeClr val="accent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굴림" pitchFamily="50" charset="-127"/>
                <a:sym typeface="Wingdings" panose="05000000000000000000" pitchFamily="2" charset="2"/>
              </a:rPr>
              <a:t> </a:t>
            </a:r>
            <a:r>
              <a:rPr lang="en-US" altLang="ko-KR" b="1" dirty="0">
                <a:solidFill>
                  <a:schemeClr val="accent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굴림" pitchFamily="50" charset="-127"/>
                <a:sym typeface="Wingdings" panose="05000000000000000000" pitchFamily="2" charset="2"/>
              </a:rPr>
              <a:t>in </a:t>
            </a:r>
            <a:r>
              <a:rPr lang="en-US" altLang="ko-KR" b="1" dirty="0" err="1">
                <a:solidFill>
                  <a:schemeClr val="accent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굴림" pitchFamily="50" charset="-127"/>
                <a:sym typeface="Wingdings" panose="05000000000000000000" pitchFamily="2" charset="2"/>
              </a:rPr>
              <a:t>Pangyo</a:t>
            </a:r>
            <a:r>
              <a:rPr lang="en-US" altLang="ko-KR" b="1" dirty="0">
                <a:solidFill>
                  <a:schemeClr val="accent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굴림" pitchFamily="50" charset="-127"/>
                <a:sym typeface="Wingdings" panose="05000000000000000000" pitchFamily="2" charset="2"/>
              </a:rPr>
              <a:t> 2</a:t>
            </a:r>
            <a:r>
              <a:rPr lang="en-US" altLang="ko-KR" b="1" baseline="30000" dirty="0">
                <a:solidFill>
                  <a:schemeClr val="accent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굴림" pitchFamily="50" charset="-127"/>
                <a:sym typeface="Wingdings" panose="05000000000000000000" pitchFamily="2" charset="2"/>
              </a:rPr>
              <a:t>nd</a:t>
            </a:r>
            <a:r>
              <a:rPr lang="en-US" altLang="ko-KR" b="1" dirty="0">
                <a:solidFill>
                  <a:schemeClr val="accent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굴림" pitchFamily="50" charset="-127"/>
                <a:sym typeface="Wingdings" panose="05000000000000000000" pitchFamily="2" charset="2"/>
              </a:rPr>
              <a:t> Techno Valley.</a:t>
            </a:r>
          </a:p>
        </p:txBody>
      </p:sp>
      <p:pic>
        <p:nvPicPr>
          <p:cNvPr id="81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9">
            <a:extLst>
              <a:ext uri="{FF2B5EF4-FFF2-40B4-BE49-F238E27FC236}">
                <a16:creationId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66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Thank you!</a:t>
            </a:r>
            <a:endParaRPr lang="en-US" sz="8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ABF9-7C1A-4F01-816A-C5D9B3EC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9ED8F-484B-4FEF-9446-1A7A33D5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oneM2M </a:t>
            </a:r>
            <a:r>
              <a:rPr lang="en-US" dirty="0"/>
              <a:t>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51" y="1926273"/>
            <a:ext cx="2341828" cy="1433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03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oneM2M Specification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ABF9-7C1A-4F01-816A-C5D9B3EC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9ED8F-484B-4FEF-9446-1A7A33D5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oneM2M </a:t>
            </a:r>
            <a:r>
              <a:rPr lang="en-US" dirty="0"/>
              <a:t>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44" y="2289757"/>
            <a:ext cx="5475288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379069" y="6066420"/>
            <a:ext cx="2773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 i="1">
                <a:latin typeface="굴림" panose="020B0600000101010101" pitchFamily="50" charset="-127"/>
                <a:ea typeface="굴림" panose="020B0600000101010101" pitchFamily="50" charset="-127"/>
              </a:rPr>
              <a:t>&lt;oneM2M TS-0004 Figure 5.4.1-1&gt;</a:t>
            </a:r>
            <a:endParaRPr lang="ko-KR" altLang="en-US" sz="1200" i="1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179169" y="1602370"/>
            <a:ext cx="453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Various Specs covering a various specific area. </a:t>
            </a:r>
            <a:endParaRPr lang="ko-KR" altLang="en-US" sz="180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166344" y="1992895"/>
            <a:ext cx="7637463" cy="198596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030569" y="2394532"/>
            <a:ext cx="16478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 0001</a:t>
            </a:r>
          </a:p>
          <a:p>
            <a:pPr>
              <a:defRPr/>
            </a:pPr>
            <a:r>
              <a:rPr lang="en-US" altLang="ko-K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 Architecture</a:t>
            </a:r>
            <a:endParaRPr lang="ko-KR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153644" y="2970795"/>
            <a:ext cx="7650163" cy="100806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030569" y="3589920"/>
            <a:ext cx="188753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 0004</a:t>
            </a:r>
          </a:p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Layer Core Protocol</a:t>
            </a:r>
            <a:endParaRPr lang="ko-KR" altLang="en-US" sz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166344" y="4123320"/>
            <a:ext cx="7637463" cy="719137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8063907" y="4440820"/>
            <a:ext cx="16319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 0008</a:t>
            </a:r>
          </a:p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CoAP Protocol Binding</a:t>
            </a:r>
          </a:p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 0009</a:t>
            </a:r>
          </a:p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 Protocol Binding</a:t>
            </a:r>
          </a:p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 0010</a:t>
            </a:r>
          </a:p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MQTT Protocol Binding</a:t>
            </a:r>
            <a:endParaRPr lang="ko-KR" altLang="en-US" sz="12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2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Collaboration for developing oneM2M Test Spec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ABF9-7C1A-4F01-816A-C5D9B3EC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9ED8F-484B-4FEF-9446-1A7A33D5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oneM2M </a:t>
            </a:r>
            <a:r>
              <a:rPr lang="en-US" dirty="0"/>
              <a:t>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모서리가 둥근 직사각형 20"/>
          <p:cNvSpPr/>
          <p:nvPr/>
        </p:nvSpPr>
        <p:spPr>
          <a:xfrm>
            <a:off x="1299810" y="2454334"/>
            <a:ext cx="9565710" cy="3854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2" name="그룹 2"/>
          <p:cNvGrpSpPr>
            <a:grpSpLocks/>
          </p:cNvGrpSpPr>
          <p:nvPr/>
        </p:nvGrpSpPr>
        <p:grpSpPr bwMode="auto">
          <a:xfrm>
            <a:off x="1650682" y="4089270"/>
            <a:ext cx="8922443" cy="1840239"/>
            <a:chOff x="-627213" y="3619864"/>
            <a:chExt cx="7993819" cy="1949922"/>
          </a:xfrm>
        </p:grpSpPr>
        <p:sp>
          <p:nvSpPr>
            <p:cNvPr id="23" name="Rounded Rectangle 16"/>
            <p:cNvSpPr/>
            <p:nvPr/>
          </p:nvSpPr>
          <p:spPr>
            <a:xfrm>
              <a:off x="1495475" y="3619864"/>
              <a:ext cx="1627342" cy="1949922"/>
            </a:xfrm>
            <a:prstGeom prst="roundRect">
              <a:avLst>
                <a:gd name="adj" fmla="val 2243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Developing</a:t>
              </a: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oneM2M Testing Spec</a:t>
              </a:r>
            </a:p>
          </p:txBody>
        </p:sp>
        <p:sp>
          <p:nvSpPr>
            <p:cNvPr id="24" name="Rounded Rectangle 16"/>
            <p:cNvSpPr/>
            <p:nvPr/>
          </p:nvSpPr>
          <p:spPr>
            <a:xfrm>
              <a:off x="3616576" y="3619864"/>
              <a:ext cx="1627342" cy="1949922"/>
            </a:xfrm>
            <a:prstGeom prst="roundRect">
              <a:avLst>
                <a:gd name="adj" fmla="val 22436"/>
              </a:avLst>
            </a:prstGeom>
            <a:solidFill>
              <a:srgbClr val="668C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Implement</a:t>
              </a: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TTCN-3 code base </a:t>
              </a: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Test cases</a:t>
              </a:r>
            </a:p>
          </p:txBody>
        </p:sp>
        <p:sp>
          <p:nvSpPr>
            <p:cNvPr id="25" name="Rounded Rectangle 16"/>
            <p:cNvSpPr/>
            <p:nvPr/>
          </p:nvSpPr>
          <p:spPr>
            <a:xfrm>
              <a:off x="5739265" y="3619864"/>
              <a:ext cx="1627341" cy="1949922"/>
            </a:xfrm>
            <a:prstGeom prst="roundRect">
              <a:avLst>
                <a:gd name="adj" fmla="val 2243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Validation</a:t>
              </a: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(Spec, test cases, test system)</a:t>
              </a:r>
            </a:p>
          </p:txBody>
        </p:sp>
        <p:sp>
          <p:nvSpPr>
            <p:cNvPr id="26" name="Rounded Rectangle 16"/>
            <p:cNvSpPr/>
            <p:nvPr/>
          </p:nvSpPr>
          <p:spPr>
            <a:xfrm>
              <a:off x="-627213" y="3619864"/>
              <a:ext cx="1627341" cy="1949922"/>
            </a:xfrm>
            <a:prstGeom prst="roundRect">
              <a:avLst>
                <a:gd name="adj" fmla="val 2243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Defining</a:t>
              </a: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oneM2M Product Profiles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16633" y="2177100"/>
            <a:ext cx="187653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oneM2M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TDE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WG</a:t>
            </a:r>
            <a:endParaRPr lang="ko-KR" alt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93" y="2921887"/>
            <a:ext cx="1107553" cy="2008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cxnSp>
        <p:nvCxnSpPr>
          <p:cNvPr id="29" name="직선 화살표 연결선 28"/>
          <p:cNvCxnSpPr/>
          <p:nvPr/>
        </p:nvCxnSpPr>
        <p:spPr>
          <a:xfrm>
            <a:off x="4764234" y="3115202"/>
            <a:ext cx="163032" cy="118386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4785499" y="3128689"/>
            <a:ext cx="3971241" cy="104150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65" y="2632664"/>
            <a:ext cx="1935116" cy="60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그림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52" y="2915892"/>
            <a:ext cx="1226282" cy="1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그림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42" y="2836469"/>
            <a:ext cx="512132" cy="40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7569443" y="1487759"/>
            <a:ext cx="1460197" cy="60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>
                <a:solidFill>
                  <a:srgbClr val="77933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ETSI CTI STF531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>
                <a:solidFill>
                  <a:srgbClr val="77933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And 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>
                <a:solidFill>
                  <a:srgbClr val="77933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oneM2M TF-001</a:t>
            </a:r>
            <a:endParaRPr lang="ko-KR" altLang="en-US" sz="1200">
              <a:solidFill>
                <a:srgbClr val="77933C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35" name="그림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17" y="1893870"/>
            <a:ext cx="1648038" cy="54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그림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12" y="1935830"/>
            <a:ext cx="905536" cy="28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그림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00" y="1721536"/>
            <a:ext cx="437704" cy="30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타원 37"/>
          <p:cNvSpPr/>
          <p:nvPr/>
        </p:nvSpPr>
        <p:spPr>
          <a:xfrm>
            <a:off x="936532" y="1370871"/>
            <a:ext cx="2883181" cy="1261793"/>
          </a:xfrm>
          <a:prstGeom prst="ellipse">
            <a:avLst/>
          </a:prstGeom>
          <a:noFill/>
          <a:ln>
            <a:solidFill>
              <a:srgbClr val="0052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9" name="TextBox 48"/>
          <p:cNvSpPr txBox="1">
            <a:spLocks noChangeArrowheads="1"/>
          </p:cNvSpPr>
          <p:nvPr/>
        </p:nvSpPr>
        <p:spPr bwMode="auto">
          <a:xfrm>
            <a:off x="2584570" y="1444301"/>
            <a:ext cx="1619685" cy="43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>
                <a:solidFill>
                  <a:srgbClr val="00529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Initial Korea Market 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>
                <a:solidFill>
                  <a:srgbClr val="00529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requirements</a:t>
            </a:r>
            <a:endParaRPr lang="ko-KR" altLang="en-US" sz="1200">
              <a:solidFill>
                <a:srgbClr val="00529F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40" name="그림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29" y="2258022"/>
            <a:ext cx="1681708" cy="149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직선 화살표 연결선 40"/>
          <p:cNvCxnSpPr/>
          <p:nvPr/>
        </p:nvCxnSpPr>
        <p:spPr>
          <a:xfrm>
            <a:off x="2354199" y="3206614"/>
            <a:ext cx="85060" cy="111643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/>
          <p:nvPr/>
        </p:nvCxnSpPr>
        <p:spPr>
          <a:xfrm>
            <a:off x="2354199" y="3229093"/>
            <a:ext cx="6360010" cy="109245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>
            <a:off x="2379008" y="3257565"/>
            <a:ext cx="1708289" cy="9021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 flipH="1">
            <a:off x="5878875" y="3260563"/>
            <a:ext cx="3499866" cy="99205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H="1">
            <a:off x="7620833" y="3290534"/>
            <a:ext cx="1706518" cy="102801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 flipH="1">
            <a:off x="5155865" y="3121196"/>
            <a:ext cx="609597" cy="117787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/>
          <p:nvPr/>
        </p:nvCxnSpPr>
        <p:spPr>
          <a:xfrm>
            <a:off x="5765462" y="3121196"/>
            <a:ext cx="1004771" cy="117787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 flipH="1">
            <a:off x="5356110" y="3160159"/>
            <a:ext cx="1493867" cy="11613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그림 4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16" y="2963847"/>
            <a:ext cx="616685" cy="26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직선 화살표 연결선 49"/>
          <p:cNvCxnSpPr/>
          <p:nvPr/>
        </p:nvCxnSpPr>
        <p:spPr>
          <a:xfrm>
            <a:off x="7854748" y="3266557"/>
            <a:ext cx="969331" cy="81671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그림 41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46" y="1965802"/>
            <a:ext cx="1183752" cy="31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그림 41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722" y="1773985"/>
            <a:ext cx="1307798" cy="17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타원 52"/>
          <p:cNvSpPr/>
          <p:nvPr/>
        </p:nvSpPr>
        <p:spPr>
          <a:xfrm>
            <a:off x="8634465" y="1319920"/>
            <a:ext cx="2362189" cy="1263291"/>
          </a:xfrm>
          <a:prstGeom prst="ellipse">
            <a:avLst/>
          </a:prstGeom>
          <a:noFill/>
          <a:ln>
            <a:solidFill>
              <a:srgbClr val="7793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4" name="그림 41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37" y="3193128"/>
            <a:ext cx="760224" cy="15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직선 화살표 연결선 54"/>
          <p:cNvCxnSpPr/>
          <p:nvPr/>
        </p:nvCxnSpPr>
        <p:spPr>
          <a:xfrm>
            <a:off x="4191851" y="3381947"/>
            <a:ext cx="497955" cy="92311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그림 41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46" y="1522226"/>
            <a:ext cx="462513" cy="3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줄무늬가 있는 오른쪽 화살표 56"/>
          <p:cNvSpPr/>
          <p:nvPr/>
        </p:nvSpPr>
        <p:spPr>
          <a:xfrm>
            <a:off x="3543268" y="4478897"/>
            <a:ext cx="402263" cy="1060985"/>
          </a:xfrm>
          <a:prstGeom prst="stripedRightArrow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8" name="줄무늬가 있는 오른쪽 화살표 57"/>
          <p:cNvSpPr/>
          <p:nvPr/>
        </p:nvSpPr>
        <p:spPr>
          <a:xfrm>
            <a:off x="5910773" y="4481894"/>
            <a:ext cx="400491" cy="1060985"/>
          </a:xfrm>
          <a:prstGeom prst="stripedRightArrow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9" name="줄무늬가 있는 오른쪽 화살표 58"/>
          <p:cNvSpPr/>
          <p:nvPr/>
        </p:nvSpPr>
        <p:spPr>
          <a:xfrm>
            <a:off x="8287137" y="4477398"/>
            <a:ext cx="402264" cy="1062484"/>
          </a:xfrm>
          <a:prstGeom prst="stripedRightArrow">
            <a:avLst/>
          </a:prstGeom>
          <a:solidFill>
            <a:srgbClr val="668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60" name="구부러진 연결선 59"/>
          <p:cNvCxnSpPr>
            <a:stCxn id="25" idx="2"/>
            <a:endCxn id="23" idx="2"/>
          </p:cNvCxnSpPr>
          <p:nvPr/>
        </p:nvCxnSpPr>
        <p:spPr>
          <a:xfrm rot="5400000">
            <a:off x="7298523" y="3561119"/>
            <a:ext cx="11989" cy="4736780"/>
          </a:xfrm>
          <a:prstGeom prst="curvedConnector3">
            <a:avLst>
              <a:gd name="adj1" fmla="val 2837835"/>
            </a:avLst>
          </a:prstGeom>
          <a:ln w="53975">
            <a:solidFill>
              <a:srgbClr val="95373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구부러진 연결선 60"/>
          <p:cNvCxnSpPr>
            <a:stCxn id="25" idx="2"/>
            <a:endCxn id="24" idx="2"/>
          </p:cNvCxnSpPr>
          <p:nvPr/>
        </p:nvCxnSpPr>
        <p:spPr>
          <a:xfrm rot="5400000">
            <a:off x="8482275" y="4744871"/>
            <a:ext cx="11989" cy="2369276"/>
          </a:xfrm>
          <a:prstGeom prst="curvedConnector3">
            <a:avLst>
              <a:gd name="adj1" fmla="val 1929724"/>
            </a:avLst>
          </a:prstGeom>
          <a:ln w="53975">
            <a:solidFill>
              <a:srgbClr val="95373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0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oneM2M Certification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TTA was agreed as the first oneM2M Certification Body at the 33rd Steering Committee meeting(Sep. 2016).</a:t>
            </a:r>
          </a:p>
          <a:p>
            <a:r>
              <a:rPr lang="en-US" dirty="0"/>
              <a:t>oneM2M Certification Program was officially launched on  Feb. 9, </a:t>
            </a:r>
            <a:r>
              <a:rPr lang="en-US" dirty="0" smtClean="0"/>
              <a:t>2017.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global confidence of oneM2M standard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ABF9-7C1A-4F01-816A-C5D9B3EC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9ED8F-484B-4FEF-9446-1A7A33D5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oneM2M </a:t>
            </a:r>
            <a:r>
              <a:rPr lang="en-US" dirty="0"/>
              <a:t>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슬라이드 번호 개체 틀 1"/>
          <p:cNvSpPr txBox="1">
            <a:spLocks/>
          </p:cNvSpPr>
          <p:nvPr/>
        </p:nvSpPr>
        <p:spPr bwMode="auto">
          <a:xfrm>
            <a:off x="7181354" y="631659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EF2FBA-DB70-4703-AA23-783BCE3D3108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ko-KR" altLang="en-US" sz="1200" smtClean="0">
              <a:solidFill>
                <a:srgbClr val="898989"/>
              </a:solidFill>
            </a:endParaRPr>
          </a:p>
        </p:txBody>
      </p:sp>
      <p:grpSp>
        <p:nvGrpSpPr>
          <p:cNvPr id="11" name="그룹 37"/>
          <p:cNvGrpSpPr>
            <a:grpSpLocks/>
          </p:cNvGrpSpPr>
          <p:nvPr/>
        </p:nvGrpSpPr>
        <p:grpSpPr bwMode="auto">
          <a:xfrm>
            <a:off x="907554" y="3749608"/>
            <a:ext cx="10446246" cy="2854325"/>
            <a:chOff x="201488" y="3258105"/>
            <a:chExt cx="8757874" cy="2854325"/>
          </a:xfrm>
        </p:grpSpPr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 flipV="1">
              <a:off x="331681" y="3737530"/>
              <a:ext cx="8500663" cy="2374900"/>
            </a:xfrm>
            <a:prstGeom prst="roundRect">
              <a:avLst>
                <a:gd name="adj" fmla="val 7058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3" name="그룹 118"/>
            <p:cNvGrpSpPr>
              <a:grpSpLocks/>
            </p:cNvGrpSpPr>
            <p:nvPr/>
          </p:nvGrpSpPr>
          <p:grpSpPr bwMode="auto">
            <a:xfrm>
              <a:off x="201488" y="3670855"/>
              <a:ext cx="2889250" cy="447675"/>
              <a:chOff x="798513" y="4478350"/>
              <a:chExt cx="2819400" cy="447675"/>
            </a:xfrm>
          </p:grpSpPr>
          <p:sp>
            <p:nvSpPr>
              <p:cNvPr id="38" name="Freeform 54"/>
              <p:cNvSpPr>
                <a:spLocks/>
              </p:cNvSpPr>
              <p:nvPr/>
            </p:nvSpPr>
            <p:spPr bwMode="auto">
              <a:xfrm>
                <a:off x="798513" y="4795850"/>
                <a:ext cx="127046" cy="130175"/>
              </a:xfrm>
              <a:custGeom>
                <a:avLst/>
                <a:gdLst>
                  <a:gd name="T0" fmla="*/ 0 w 80"/>
                  <a:gd name="T1" fmla="*/ 0 h 82"/>
                  <a:gd name="T2" fmla="*/ 2147483646 w 80"/>
                  <a:gd name="T3" fmla="*/ 0 h 82"/>
                  <a:gd name="T4" fmla="*/ 2147483646 w 80"/>
                  <a:gd name="T5" fmla="*/ 2147483646 h 82"/>
                  <a:gd name="T6" fmla="*/ 0 w 80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0" h="82">
                    <a:moveTo>
                      <a:pt x="0" y="0"/>
                    </a:moveTo>
                    <a:lnTo>
                      <a:pt x="80" y="0"/>
                    </a:lnTo>
                    <a:lnTo>
                      <a:pt x="80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ko-KR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98513" y="4478350"/>
                <a:ext cx="2819794" cy="360362"/>
              </a:xfrm>
              <a:prstGeom prst="rect">
                <a:avLst/>
              </a:prstGeom>
              <a:solidFill>
                <a:srgbClr val="517691"/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55"/>
              <p:cNvSpPr>
                <a:spLocks/>
              </p:cNvSpPr>
              <p:nvPr/>
            </p:nvSpPr>
            <p:spPr bwMode="auto">
              <a:xfrm>
                <a:off x="798513" y="4795850"/>
                <a:ext cx="127046" cy="130175"/>
              </a:xfrm>
              <a:custGeom>
                <a:avLst/>
                <a:gdLst>
                  <a:gd name="T0" fmla="*/ 0 w 80"/>
                  <a:gd name="T1" fmla="*/ 0 h 82"/>
                  <a:gd name="T2" fmla="*/ 2147483646 w 80"/>
                  <a:gd name="T3" fmla="*/ 0 h 82"/>
                  <a:gd name="T4" fmla="*/ 2147483646 w 80"/>
                  <a:gd name="T5" fmla="*/ 2147483646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82">
                    <a:moveTo>
                      <a:pt x="0" y="0"/>
                    </a:moveTo>
                    <a:lnTo>
                      <a:pt x="80" y="0"/>
                    </a:lnTo>
                    <a:lnTo>
                      <a:pt x="80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ko-KR" altLang="en-US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Rectangle 117"/>
            <p:cNvSpPr>
              <a:spLocks noChangeArrowheads="1"/>
            </p:cNvSpPr>
            <p:nvPr/>
          </p:nvSpPr>
          <p:spPr bwMode="auto">
            <a:xfrm>
              <a:off x="2573218" y="4156630"/>
              <a:ext cx="16208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000">
                  <a:solidFill>
                    <a:srgbClr val="404040"/>
                  </a:solidFill>
                  <a:ea typeface="굴림" panose="020B0600000101010101" pitchFamily="50" charset="-127"/>
                </a:rPr>
                <a:t>. </a:t>
              </a:r>
            </a:p>
          </p:txBody>
        </p:sp>
        <p:sp>
          <p:nvSpPr>
            <p:cNvPr id="15" name="Rectangle 117"/>
            <p:cNvSpPr>
              <a:spLocks noChangeArrowheads="1"/>
            </p:cNvSpPr>
            <p:nvPr/>
          </p:nvSpPr>
          <p:spPr bwMode="auto">
            <a:xfrm>
              <a:off x="987300" y="5493305"/>
              <a:ext cx="17748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71450" indent="-17145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 typeface="Wingdings" panose="05000000000000000000" pitchFamily="2" charset="2"/>
                <a:buChar char="l"/>
              </a:pPr>
              <a:r>
                <a:rPr lang="en-US" altLang="ko-KR" sz="1000" b="1">
                  <a:solidFill>
                    <a:srgbClr val="404040"/>
                  </a:solidFill>
                  <a:ea typeface="굴림" panose="020B0600000101010101" pitchFamily="50" charset="-127"/>
                </a:rPr>
                <a:t>oneM2M™ Partnership Project launch </a:t>
              </a:r>
              <a:endParaRPr lang="en-US" altLang="ko-KR" sz="1000">
                <a:solidFill>
                  <a:srgbClr val="404040"/>
                </a:solidFill>
                <a:ea typeface="굴림" panose="020B0600000101010101" pitchFamily="50" charset="-127"/>
              </a:endParaRPr>
            </a:p>
          </p:txBody>
        </p:sp>
        <p:pic>
          <p:nvPicPr>
            <p:cNvPr id="16" name="그림 58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125" y="5682217"/>
              <a:ext cx="506735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17"/>
            <p:cNvSpPr>
              <a:spLocks noChangeArrowheads="1"/>
            </p:cNvSpPr>
            <p:nvPr/>
          </p:nvSpPr>
          <p:spPr bwMode="auto">
            <a:xfrm>
              <a:off x="3928943" y="5477430"/>
              <a:ext cx="221773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71450" indent="-17145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 typeface="Wingdings" panose="05000000000000000000" pitchFamily="2" charset="2"/>
                <a:buChar char="l"/>
              </a:pPr>
              <a:r>
                <a:rPr lang="en-US" altLang="ko-KR" sz="1000" b="1">
                  <a:solidFill>
                    <a:srgbClr val="404040"/>
                  </a:solidFill>
                  <a:ea typeface="굴림" panose="020B0600000101010101" pitchFamily="50" charset="-127"/>
                </a:rPr>
                <a:t>‘TTA Verified for oneM2M’ launch(</a:t>
              </a:r>
              <a:r>
                <a:rPr lang="en-US" altLang="ko-KR" sz="1000">
                  <a:solidFill>
                    <a:srgbClr val="404040"/>
                  </a:solidFill>
                  <a:ea typeface="굴림" panose="020B0600000101010101" pitchFamily="50" charset="-127"/>
                </a:rPr>
                <a:t>Domestic Certification Program)</a:t>
              </a: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676217" y="4920217"/>
              <a:ext cx="7752846" cy="457200"/>
            </a:xfrm>
            <a:prstGeom prst="rect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8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6200000" scaled="0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9" name="Rectangle 117"/>
            <p:cNvSpPr>
              <a:spLocks noChangeArrowheads="1"/>
            </p:cNvSpPr>
            <p:nvPr/>
          </p:nvSpPr>
          <p:spPr bwMode="auto">
            <a:xfrm>
              <a:off x="5533058" y="4321730"/>
              <a:ext cx="2465733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30000"/>
                </a:lnSpc>
                <a:buFont typeface="Wingdings" panose="05000000000000000000" pitchFamily="2" charset="2"/>
                <a:buChar char="l"/>
                <a:defRPr/>
              </a:pPr>
              <a:r>
                <a:rPr lang="en-US" altLang="ko-KR" sz="10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cs typeface="굴림" pitchFamily="50" charset="-127"/>
                </a:rPr>
                <a:t>oneM2M Certification launch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ko-KR" sz="10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cs typeface="굴림" pitchFamily="50" charset="-127"/>
                </a:rPr>
                <a:t> </a:t>
              </a:r>
              <a:r>
                <a:rPr lang="en-US" altLang="ko-KR" sz="10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cs typeface="굴림" pitchFamily="50" charset="-127"/>
                </a:rPr>
                <a:t>  (Feb. 2017)</a:t>
              </a:r>
              <a:r>
                <a:rPr lang="en-US" altLang="ko-KR" sz="100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cs typeface="굴림" pitchFamily="50" charset="-127"/>
                </a:rPr>
                <a:t> </a:t>
              </a:r>
              <a:endParaRPr lang="en-US" altLang="ko-KR" sz="1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굴림" pitchFamily="50" charset="-127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en-US" altLang="ko-KR" sz="10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cs typeface="굴림" pitchFamily="50" charset="-127"/>
                </a:rPr>
                <a:t>  - Agreed as 1</a:t>
              </a:r>
              <a:r>
                <a:rPr lang="en-US" altLang="ko-KR" sz="1000" b="1" baseline="30000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cs typeface="굴림" pitchFamily="50" charset="-127"/>
                </a:rPr>
                <a:t>st</a:t>
              </a:r>
              <a:r>
                <a:rPr lang="en-US" altLang="ko-KR" sz="10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cs typeface="굴림" pitchFamily="50" charset="-127"/>
                </a:rPr>
                <a:t> oneM2M CB(Sep. 2016)</a:t>
              </a:r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888972" y="4942442"/>
              <a:ext cx="46043" cy="1119188"/>
            </a:xfrm>
            <a:prstGeom prst="rect">
              <a:avLst/>
            </a:prstGeom>
            <a:solidFill>
              <a:srgbClr val="844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ko-KR" altLang="en-US" sz="1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2460817" y="4258230"/>
              <a:ext cx="46043" cy="1119187"/>
            </a:xfrm>
            <a:prstGeom prst="rect">
              <a:avLst/>
            </a:prstGeom>
            <a:solidFill>
              <a:srgbClr val="AF9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ko-KR" altLang="en-US" sz="1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3832608" y="4942442"/>
              <a:ext cx="46043" cy="1119188"/>
            </a:xfrm>
            <a:prstGeom prst="rect">
              <a:avLst/>
            </a:prstGeom>
            <a:solidFill>
              <a:srgbClr val="157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ko-KR" altLang="en-US" sz="1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5437795" y="4258230"/>
              <a:ext cx="44456" cy="1119187"/>
            </a:xfrm>
            <a:prstGeom prst="rect">
              <a:avLst/>
            </a:prstGeom>
            <a:solidFill>
              <a:srgbClr val="8A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ko-KR" altLang="en-US" sz="1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Rectangle 37"/>
            <p:cNvSpPr>
              <a:spLocks noChangeArrowheads="1"/>
            </p:cNvSpPr>
            <p:nvPr/>
          </p:nvSpPr>
          <p:spPr bwMode="auto">
            <a:xfrm>
              <a:off x="5692899" y="5051980"/>
              <a:ext cx="449263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500" b="1">
                  <a:solidFill>
                    <a:srgbClr val="FFFFFF"/>
                  </a:solidFill>
                  <a:ea typeface="굴림" panose="020B0600000101010101" pitchFamily="50" charset="-127"/>
                </a:rPr>
                <a:t>2017</a:t>
              </a:r>
              <a:endParaRPr lang="ko-KR" altLang="ko-KR" sz="1800">
                <a:solidFill>
                  <a:srgbClr val="000000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3974980" y="5039280"/>
              <a:ext cx="1035050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500" b="1">
                  <a:solidFill>
                    <a:srgbClr val="FFFFFF"/>
                  </a:solidFill>
                  <a:ea typeface="굴림" panose="020B0600000101010101" pitchFamily="50" charset="-127"/>
                </a:rPr>
                <a:t>2015~2016</a:t>
              </a:r>
              <a:endParaRPr lang="ko-KR" altLang="ko-KR" sz="1800">
                <a:solidFill>
                  <a:srgbClr val="000000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26" name="Rectangle 45"/>
            <p:cNvSpPr>
              <a:spLocks noChangeArrowheads="1"/>
            </p:cNvSpPr>
            <p:nvPr/>
          </p:nvSpPr>
          <p:spPr bwMode="auto">
            <a:xfrm>
              <a:off x="2593855" y="5039280"/>
              <a:ext cx="449263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500" b="1">
                  <a:solidFill>
                    <a:srgbClr val="FFFFFF"/>
                  </a:solidFill>
                  <a:ea typeface="굴림" panose="020B0600000101010101" pitchFamily="50" charset="-127"/>
                </a:rPr>
                <a:t>2013</a:t>
              </a:r>
              <a:endParaRPr lang="ko-KR" altLang="ko-KR" sz="1800">
                <a:solidFill>
                  <a:srgbClr val="000000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27" name="Rectangle 49"/>
            <p:cNvSpPr>
              <a:spLocks noChangeArrowheads="1"/>
            </p:cNvSpPr>
            <p:nvPr/>
          </p:nvSpPr>
          <p:spPr bwMode="auto">
            <a:xfrm>
              <a:off x="1015875" y="5039280"/>
              <a:ext cx="449263" cy="26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500" b="1">
                  <a:solidFill>
                    <a:srgbClr val="FFFFFF"/>
                  </a:solidFill>
                  <a:ea typeface="굴림" panose="020B0600000101010101" pitchFamily="50" charset="-127"/>
                </a:rPr>
                <a:t>2012</a:t>
              </a:r>
              <a:endParaRPr lang="ko-KR" altLang="ko-KR" sz="1800">
                <a:solidFill>
                  <a:srgbClr val="000000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28" name="Freeform 4"/>
            <p:cNvSpPr>
              <a:spLocks/>
            </p:cNvSpPr>
            <p:nvPr/>
          </p:nvSpPr>
          <p:spPr bwMode="auto">
            <a:xfrm>
              <a:off x="4436574" y="3545199"/>
              <a:ext cx="4446588" cy="722313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36000" rIns="108000" bIns="36000" anchor="ctr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endParaRPr lang="ko-KR" altLang="ko-KR" sz="1300" b="1">
                <a:solidFill>
                  <a:srgbClr val="953735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29" name="Text Box 46"/>
            <p:cNvSpPr txBox="1">
              <a:spLocks noChangeArrowheads="1"/>
            </p:cNvSpPr>
            <p:nvPr/>
          </p:nvSpPr>
          <p:spPr bwMode="auto">
            <a:xfrm>
              <a:off x="419006" y="3721655"/>
              <a:ext cx="2799153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0" lang="en-US" altLang="ko-KR" sz="1400" b="1" kern="0" smtClean="0">
                  <a:solidFill>
                    <a:srgbClr val="FFFFFF"/>
                  </a:solidFill>
                </a:rPr>
                <a:t>oneM2M Certification History</a:t>
              </a:r>
              <a:endParaRPr kumimoji="0" lang="ko-KR" altLang="en-US" sz="1400" b="1" kern="0" smtClean="0">
                <a:solidFill>
                  <a:srgbClr val="FFFFFF"/>
                </a:solidFill>
              </a:endParaRPr>
            </a:p>
          </p:txBody>
        </p:sp>
        <p:pic>
          <p:nvPicPr>
            <p:cNvPr id="30" name="그림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126" y="3258105"/>
              <a:ext cx="1002207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그림 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713" y="3705780"/>
              <a:ext cx="382587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그림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980" y="3894939"/>
              <a:ext cx="782956" cy="107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117"/>
            <p:cNvSpPr>
              <a:spLocks noChangeArrowheads="1"/>
            </p:cNvSpPr>
            <p:nvPr/>
          </p:nvSpPr>
          <p:spPr bwMode="auto">
            <a:xfrm>
              <a:off x="2566868" y="4258230"/>
              <a:ext cx="18161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71450" indent="-17145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 typeface="Wingdings" panose="05000000000000000000" pitchFamily="2" charset="2"/>
                <a:buChar char="l"/>
              </a:pPr>
              <a:r>
                <a:rPr lang="en-US" altLang="ko-KR" sz="1000" b="1">
                  <a:solidFill>
                    <a:srgbClr val="404040"/>
                  </a:solidFill>
                  <a:ea typeface="굴림" panose="020B0600000101010101" pitchFamily="50" charset="-127"/>
                </a:rPr>
                <a:t>oneM2M Testing WG Established</a:t>
              </a: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386723" y="3558142"/>
              <a:ext cx="4572639" cy="739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kern="0" dirty="0">
                  <a:solidFill>
                    <a:srgbClr val="FFFFFF"/>
                  </a:solidFill>
                  <a:cs typeface="굴림" pitchFamily="50" charset="-127"/>
                </a:rPr>
                <a:t>oneM2M Release 1 Published!</a:t>
              </a:r>
            </a:p>
            <a:p>
              <a:pPr algn="ctr">
                <a:defRPr/>
              </a:pPr>
              <a:r>
                <a:rPr lang="en-US" altLang="ko-KR" sz="1400" b="1" kern="0" dirty="0">
                  <a:solidFill>
                    <a:srgbClr val="C0504D">
                      <a:lumMod val="75000"/>
                    </a:srgbClr>
                  </a:solidFill>
                  <a:cs typeface="굴림" pitchFamily="50" charset="-127"/>
                </a:rPr>
                <a:t>Commercial Availability of oneM2M based Service in Korean Market(2Q-2015)</a:t>
              </a:r>
              <a:endParaRPr lang="ko-KR" altLang="ko-KR" sz="1400" b="1" kern="0" dirty="0">
                <a:solidFill>
                  <a:srgbClr val="C0504D">
                    <a:lumMod val="75000"/>
                  </a:srgbClr>
                </a:solidFill>
                <a:cs typeface="굴림" pitchFamily="50" charset="-127"/>
              </a:endParaRPr>
            </a:p>
          </p:txBody>
        </p:sp>
        <p:sp>
          <p:nvSpPr>
            <p:cNvPr id="35" name="Rectangle 117"/>
            <p:cNvSpPr>
              <a:spLocks noChangeArrowheads="1"/>
            </p:cNvSpPr>
            <p:nvPr/>
          </p:nvSpPr>
          <p:spPr bwMode="auto">
            <a:xfrm>
              <a:off x="6993243" y="5471873"/>
              <a:ext cx="1608931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71450" indent="-17145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 typeface="Wingdings" panose="05000000000000000000" pitchFamily="2" charset="2"/>
                <a:buChar char="l"/>
              </a:pPr>
              <a:r>
                <a:rPr lang="en-US" altLang="ko-KR" sz="1000" b="1">
                  <a:solidFill>
                    <a:srgbClr val="404040"/>
                  </a:solidFill>
                  <a:ea typeface="굴림" panose="020B0600000101010101" pitchFamily="50" charset="-127"/>
                </a:rPr>
                <a:t>Designation of 2</a:t>
              </a:r>
              <a:r>
                <a:rPr lang="en-US" altLang="ko-KR" sz="1000" b="1" baseline="30000">
                  <a:solidFill>
                    <a:srgbClr val="404040"/>
                  </a:solidFill>
                  <a:ea typeface="굴림" panose="020B0600000101010101" pitchFamily="50" charset="-127"/>
                </a:rPr>
                <a:t>nd</a:t>
              </a:r>
              <a:r>
                <a:rPr lang="en-US" altLang="ko-KR" sz="1000" b="1">
                  <a:solidFill>
                    <a:srgbClr val="404040"/>
                  </a:solidFill>
                  <a:ea typeface="굴림" panose="020B0600000101010101" pitchFamily="50" charset="-127"/>
                </a:rPr>
                <a:t> ATL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  <a:buFont typeface="Wingdings" panose="05000000000000000000" pitchFamily="2" charset="2"/>
                <a:buChar char="l"/>
              </a:pPr>
              <a:r>
                <a:rPr lang="en-US" altLang="ko-KR" sz="1000" b="1">
                  <a:solidFill>
                    <a:srgbClr val="404040"/>
                  </a:solidFill>
                  <a:ea typeface="굴림" panose="020B0600000101010101" pitchFamily="50" charset="-127"/>
                </a:rPr>
                <a:t>Included Conformance Testing Scope </a:t>
              </a:r>
              <a:endParaRPr lang="en-US" altLang="ko-KR" sz="1000">
                <a:solidFill>
                  <a:srgbClr val="404040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896912" y="4936092"/>
              <a:ext cx="46043" cy="1119188"/>
            </a:xfrm>
            <a:prstGeom prst="rect">
              <a:avLst/>
            </a:prstGeom>
            <a:solidFill>
              <a:srgbClr val="1F8090"/>
            </a:solidFill>
            <a:ln>
              <a:noFill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ko-KR" altLang="en-US" sz="1800" kern="0" smtClean="0">
                <a:solidFill>
                  <a:srgbClr val="FFFFFF"/>
                </a:solidFill>
              </a:endParaRPr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7039280" y="5033723"/>
              <a:ext cx="61074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500" b="1">
                  <a:solidFill>
                    <a:srgbClr val="FFFFFF"/>
                  </a:solidFill>
                  <a:ea typeface="굴림" panose="020B0600000101010101" pitchFamily="50" charset="-127"/>
                </a:rPr>
                <a:t>2018.2</a:t>
              </a:r>
              <a:endParaRPr lang="ko-KR" altLang="ko-KR" sz="1800">
                <a:solidFill>
                  <a:srgbClr val="000000"/>
                </a:solidFill>
                <a:ea typeface="굴림" panose="020B0600000101010101" pitchFamily="50" charset="-127"/>
              </a:endParaRPr>
            </a:p>
          </p:txBody>
        </p:sp>
      </p:grpSp>
      <p:pic>
        <p:nvPicPr>
          <p:cNvPr id="41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647" y="421482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65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oneM2M Certification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oneM2M Certification is intended to create an ecosystem of certified products that ensures interoperability among oneM2M certified products</a:t>
            </a:r>
          </a:p>
          <a:p>
            <a:r>
              <a:rPr lang="en-US" dirty="0"/>
              <a:t>oneM2M Certification is LOGO program, NOT an compulsory program. </a:t>
            </a:r>
          </a:p>
          <a:p>
            <a:pPr lvl="1"/>
            <a:r>
              <a:rPr lang="en-US" dirty="0"/>
              <a:t>Representation that oneM2M products and services meet oneM2M Specification and Test requirements that ensure interoperability.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ABF9-7C1A-4F01-816A-C5D9B3EC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9ED8F-484B-4FEF-9446-1A7A33D5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oneM2M </a:t>
            </a:r>
            <a:r>
              <a:rPr lang="en-US" dirty="0"/>
              <a:t>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884738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67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oneM2M Certification Organization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ABF9-7C1A-4F01-816A-C5D9B3EC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9ED8F-484B-4FEF-9446-1A7A33D5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oneM2M </a:t>
            </a:r>
            <a:r>
              <a:rPr lang="en-US" dirty="0"/>
              <a:t>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그룹 7"/>
          <p:cNvGrpSpPr/>
          <p:nvPr/>
        </p:nvGrpSpPr>
        <p:grpSpPr>
          <a:xfrm>
            <a:off x="2004791" y="1727830"/>
            <a:ext cx="8182417" cy="4337492"/>
            <a:chOff x="1216025" y="2312988"/>
            <a:chExt cx="6616700" cy="3598862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1216025" y="2797175"/>
              <a:ext cx="2300288" cy="3008313"/>
            </a:xfrm>
            <a:prstGeom prst="roundRect">
              <a:avLst>
                <a:gd name="adj" fmla="val 6433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600" kern="0" dirty="0" smtClean="0">
                <a:solidFill>
                  <a:srgbClr val="990000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31" name="왼쪽/오른쪽 화살표 30"/>
            <p:cNvSpPr/>
            <p:nvPr/>
          </p:nvSpPr>
          <p:spPr>
            <a:xfrm>
              <a:off x="3506788" y="3313113"/>
              <a:ext cx="646112" cy="314325"/>
            </a:xfrm>
            <a:prstGeom prst="leftRightArrow">
              <a:avLst/>
            </a:prstGeom>
            <a:solidFill>
              <a:srgbClr val="4472C4">
                <a:lumMod val="50000"/>
              </a:srgbClr>
            </a:solidFill>
            <a:ln w="25400" cap="flat" cmpd="sng" algn="ctr">
              <a:solidFill>
                <a:srgbClr val="4472C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 dirty="0">
                <a:solidFill>
                  <a:prstClr val="white"/>
                </a:solidFill>
                <a:latin typeface="Calibri"/>
                <a:ea typeface="맑은 고딕" panose="020B0503020000020004" pitchFamily="50" charset="-127"/>
              </a:endParaRPr>
            </a:p>
          </p:txBody>
        </p:sp>
        <p:pic>
          <p:nvPicPr>
            <p:cNvPr id="32" name="Picture 4" descr="http://www.onem2m.org/images/oneM2M_logo/oneM2M_Logo_transparent_196x13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838450"/>
              <a:ext cx="1065213" cy="6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모서리가 둥근 직사각형 32"/>
            <p:cNvSpPr/>
            <p:nvPr/>
          </p:nvSpPr>
          <p:spPr>
            <a:xfrm>
              <a:off x="4273550" y="2897188"/>
              <a:ext cx="3559175" cy="1149350"/>
            </a:xfrm>
            <a:prstGeom prst="roundRect">
              <a:avLst>
                <a:gd name="adj" fmla="val 6448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600" kern="0" dirty="0" smtClean="0">
                <a:solidFill>
                  <a:srgbClr val="990000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2043113" y="3538538"/>
              <a:ext cx="630237" cy="338137"/>
            </a:xfrm>
            <a:prstGeom prst="rect">
              <a:avLst/>
            </a:prstGeom>
            <a:solidFill>
              <a:srgbClr val="E7E6E6">
                <a:lumMod val="25000"/>
              </a:srgbClr>
            </a:solidFill>
            <a:ln w="15875">
              <a:solidFill>
                <a:srgbClr val="E7E6E6">
                  <a:lumMod val="25000"/>
                </a:srgbClr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en-US" sz="1600" b="1" i="0" kern="0" dirty="0" smtClean="0">
                  <a:solidFill>
                    <a:prstClr val="white"/>
                  </a:solidFill>
                </a:rPr>
                <a:t>SC</a:t>
              </a:r>
            </a:p>
          </p:txBody>
        </p:sp>
        <p:cxnSp>
          <p:nvCxnSpPr>
            <p:cNvPr id="35" name="직선 연결선 34"/>
            <p:cNvCxnSpPr>
              <a:cxnSpLocks noChangeShapeType="1"/>
            </p:cNvCxnSpPr>
            <p:nvPr/>
          </p:nvCxnSpPr>
          <p:spPr bwMode="auto">
            <a:xfrm>
              <a:off x="2362200" y="3895725"/>
              <a:ext cx="0" cy="180975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1500188" y="4275138"/>
              <a:ext cx="719137" cy="504825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9525">
              <a:solidFill>
                <a:sysClr val="windowText" lastClr="000000">
                  <a:lumMod val="75000"/>
                  <a:lumOff val="25000"/>
                </a:sysClr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en-US" sz="1600" b="1" i="0" kern="0" dirty="0" smtClean="0">
                  <a:solidFill>
                    <a:srgbClr val="FFFFFF"/>
                  </a:solidFill>
                </a:rPr>
                <a:t>TP</a:t>
              </a: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1563688" y="4953000"/>
              <a:ext cx="571500" cy="339725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9525">
              <a:solidFill>
                <a:srgbClr val="5B9BD5">
                  <a:lumMod val="50000"/>
                </a:srgbClr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en-US" sz="1600" b="1" i="0" kern="0" dirty="0" smtClean="0">
                  <a:solidFill>
                    <a:srgbClr val="FFFFFF"/>
                  </a:solidFill>
                </a:rPr>
                <a:t>TST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332038" y="4271963"/>
              <a:ext cx="868362" cy="5222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9525">
              <a:solidFill>
                <a:srgbClr val="5B9BD5">
                  <a:lumMod val="50000"/>
                </a:srgbClr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en-US" sz="1400" b="1" i="0" kern="0" dirty="0" smtClean="0">
                  <a:solidFill>
                    <a:srgbClr val="FFFFFF"/>
                  </a:solidFill>
                </a:rPr>
                <a:t>Certi. 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en-US" sz="1400" b="1" i="0" kern="0" dirty="0" smtClean="0">
                  <a:solidFill>
                    <a:srgbClr val="FFFFFF"/>
                  </a:solidFill>
                </a:rPr>
                <a:t>Ad-Hoc</a:t>
              </a:r>
            </a:p>
          </p:txBody>
        </p:sp>
        <p:cxnSp>
          <p:nvCxnSpPr>
            <p:cNvPr id="39" name="직선 연결선 38"/>
            <p:cNvCxnSpPr>
              <a:cxnSpLocks noChangeShapeType="1"/>
            </p:cNvCxnSpPr>
            <p:nvPr/>
          </p:nvCxnSpPr>
          <p:spPr bwMode="auto">
            <a:xfrm rot="5400000">
              <a:off x="2328863" y="3589337"/>
              <a:ext cx="0" cy="936625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직선 연결선 39"/>
            <p:cNvCxnSpPr>
              <a:cxnSpLocks noChangeShapeType="1"/>
            </p:cNvCxnSpPr>
            <p:nvPr/>
          </p:nvCxnSpPr>
          <p:spPr bwMode="auto">
            <a:xfrm>
              <a:off x="1866900" y="4037013"/>
              <a:ext cx="0" cy="21590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직선 연결선 40"/>
            <p:cNvCxnSpPr>
              <a:cxnSpLocks noChangeShapeType="1"/>
            </p:cNvCxnSpPr>
            <p:nvPr/>
          </p:nvCxnSpPr>
          <p:spPr bwMode="auto">
            <a:xfrm>
              <a:off x="2774950" y="4037013"/>
              <a:ext cx="0" cy="21590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직선 연결선 41"/>
            <p:cNvCxnSpPr>
              <a:cxnSpLocks noChangeShapeType="1"/>
            </p:cNvCxnSpPr>
            <p:nvPr/>
          </p:nvCxnSpPr>
          <p:spPr bwMode="auto">
            <a:xfrm>
              <a:off x="1860550" y="4794250"/>
              <a:ext cx="0" cy="144463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직사각형 42"/>
            <p:cNvSpPr/>
            <p:nvPr/>
          </p:nvSpPr>
          <p:spPr>
            <a:xfrm>
              <a:off x="1563688" y="2601913"/>
              <a:ext cx="1636712" cy="282575"/>
            </a:xfrm>
            <a:prstGeom prst="rect">
              <a:avLst/>
            </a:prstGeom>
            <a:solidFill>
              <a:srgbClr val="800000"/>
            </a:solidFill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kern="0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oneM2M</a:t>
              </a:r>
              <a:endParaRPr lang="ko-KR" altLang="en-US" b="1" kern="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545013" y="3000375"/>
              <a:ext cx="3049587" cy="896938"/>
            </a:xfrm>
            <a:prstGeom prst="rect">
              <a:avLst/>
            </a:prstGeom>
            <a:solidFill>
              <a:srgbClr val="ED7D31">
                <a:lumMod val="75000"/>
              </a:srgbClr>
            </a:solidFill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kern="0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oneM2M </a:t>
              </a: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kern="0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Certification Body (CB)</a:t>
              </a:r>
              <a:endParaRPr lang="ko-KR" altLang="en-US" b="1" kern="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4483100" y="4648200"/>
              <a:ext cx="3009900" cy="739775"/>
            </a:xfrm>
            <a:prstGeom prst="roundRect">
              <a:avLst>
                <a:gd name="adj" fmla="val 6448"/>
              </a:avLst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kern="0" dirty="0" smtClean="0">
                  <a:solidFill>
                    <a:prstClr val="white">
                      <a:lumMod val="95000"/>
                    </a:prstClr>
                  </a:solidFill>
                  <a:ea typeface="맑은 고딕" panose="020B0503020000020004" pitchFamily="50" charset="-127"/>
                </a:rPr>
                <a:t>Authorized Test Lab(ATL)</a:t>
              </a:r>
              <a:endParaRPr lang="ko-KR" altLang="en-US" sz="1800" b="1" kern="0" dirty="0" smtClean="0">
                <a:solidFill>
                  <a:prstClr val="white">
                    <a:lumMod val="95000"/>
                  </a:prstClr>
                </a:solidFill>
                <a:ea typeface="맑은 고딕" panose="020B0503020000020004" pitchFamily="50" charset="-127"/>
              </a:endParaRPr>
            </a:p>
          </p:txBody>
        </p:sp>
        <p:cxnSp>
          <p:nvCxnSpPr>
            <p:cNvPr id="46" name="직선 연결선 43"/>
            <p:cNvCxnSpPr>
              <a:cxnSpLocks noChangeShapeType="1"/>
            </p:cNvCxnSpPr>
            <p:nvPr/>
          </p:nvCxnSpPr>
          <p:spPr bwMode="auto">
            <a:xfrm>
              <a:off x="5988050" y="3902075"/>
              <a:ext cx="0" cy="755650"/>
            </a:xfrm>
            <a:prstGeom prst="line">
              <a:avLst/>
            </a:prstGeom>
            <a:noFill/>
            <a:ln w="38100" algn="ctr">
              <a:solidFill>
                <a:srgbClr val="0D0D0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7" name="그림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7375" y="2312988"/>
              <a:ext cx="519113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6"/>
            <p:cNvSpPr txBox="1">
              <a:spLocks noChangeArrowheads="1"/>
            </p:cNvSpPr>
            <p:nvPr/>
          </p:nvSpPr>
          <p:spPr bwMode="auto">
            <a:xfrm>
              <a:off x="4919663" y="2438400"/>
              <a:ext cx="29067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 i="1">
                  <a:solidFill>
                    <a:srgbClr val="C00000"/>
                  </a:solidFill>
                </a:rPr>
                <a:t>1</a:t>
              </a:r>
              <a:r>
                <a:rPr lang="en-US" altLang="ko-KR" sz="1400" b="1" i="1" baseline="30000">
                  <a:solidFill>
                    <a:srgbClr val="C00000"/>
                  </a:solidFill>
                </a:rPr>
                <a:t>st</a:t>
              </a:r>
              <a:r>
                <a:rPr lang="en-US" altLang="ko-KR" sz="1400" b="1" i="1">
                  <a:solidFill>
                    <a:srgbClr val="C00000"/>
                  </a:solidFill>
                </a:rPr>
                <a:t> oneM2M Certification Body!</a:t>
              </a:r>
              <a:endParaRPr lang="ko-KR" altLang="en-US" sz="1400" b="1" i="1">
                <a:solidFill>
                  <a:srgbClr val="C00000"/>
                </a:solidFill>
              </a:endParaRPr>
            </a:p>
          </p:txBody>
        </p:sp>
        <p:sp>
          <p:nvSpPr>
            <p:cNvPr id="49" name="TextBox 1"/>
            <p:cNvSpPr txBox="1">
              <a:spLocks noChangeArrowheads="1"/>
            </p:cNvSpPr>
            <p:nvPr/>
          </p:nvSpPr>
          <p:spPr bwMode="auto">
            <a:xfrm>
              <a:off x="4862513" y="5387975"/>
              <a:ext cx="23812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AutoNum type="arabicPeriod"/>
              </a:pPr>
              <a:r>
                <a:rPr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Calibri" panose="020F0502020204030204" pitchFamily="34" charset="0"/>
                </a:rPr>
                <a:t>TTA (Korea, 2017.2) </a:t>
              </a:r>
            </a:p>
            <a:p>
              <a:pPr latinLnBrk="0">
                <a:spcBef>
                  <a:spcPct val="0"/>
                </a:spcBef>
                <a:buFontTx/>
                <a:buAutoNum type="arabicPeriod"/>
              </a:pPr>
              <a:r>
                <a:rPr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Calibri" panose="020F0502020204030204" pitchFamily="34" charset="0"/>
                </a:rPr>
                <a:t>DEKRA J.J (Japan, 2018.2)</a:t>
              </a:r>
              <a:endParaRPr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5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Type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altLang="ko-KR" dirty="0">
                <a:solidFill>
                  <a:prstClr val="black"/>
                </a:solidFill>
                <a:ea typeface="MS PGothic" panose="020B0600070205080204" pitchFamily="34" charset="-128"/>
              </a:rPr>
              <a:t>oneM2M certification product type consists of </a:t>
            </a:r>
            <a:r>
              <a:rPr lang="en-US" altLang="ko-KR" b="1" dirty="0">
                <a:solidFill>
                  <a:prstClr val="black"/>
                </a:solidFill>
                <a:ea typeface="MS PGothic" panose="020B0600070205080204" pitchFamily="34" charset="-128"/>
              </a:rPr>
              <a:t>End Product</a:t>
            </a:r>
            <a:r>
              <a:rPr lang="en-US" altLang="ko-KR" dirty="0">
                <a:solidFill>
                  <a:prstClr val="black"/>
                </a:solidFill>
                <a:ea typeface="MS PGothic" panose="020B0600070205080204" pitchFamily="34" charset="-128"/>
              </a:rPr>
              <a:t> and </a:t>
            </a:r>
            <a:r>
              <a:rPr lang="en-US" altLang="ko-KR" b="1" dirty="0">
                <a:solidFill>
                  <a:prstClr val="black"/>
                </a:solidFill>
                <a:ea typeface="MS PGothic" panose="020B0600070205080204" pitchFamily="34" charset="-128"/>
              </a:rPr>
              <a:t>Component</a:t>
            </a:r>
            <a:endParaRPr lang="en-GB" altLang="ko-KR" b="1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lvl="1">
              <a:defRPr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End Product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is a product that claims to have implemented at least one of oneM2M node types.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Component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 is an implementation of one or more of embedded oneM2M node types as software that is used </a:t>
            </a:r>
            <a:b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</a:b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to produce End Product. </a:t>
            </a:r>
          </a:p>
          <a:p>
            <a:pPr lvl="1">
              <a:defRPr/>
            </a:pPr>
            <a:endParaRPr lang="en-US" altLang="ko-KR" sz="1000" dirty="0">
              <a:solidFill>
                <a:srgbClr val="C00000"/>
              </a:solidFill>
              <a:ea typeface="MS PGothic" panose="020B0600070205080204" pitchFamily="34" charset="-128"/>
            </a:endParaRPr>
          </a:p>
          <a:p>
            <a:pPr marL="355600" indent="-355600">
              <a:spcBef>
                <a:spcPct val="0"/>
              </a:spcBef>
              <a:defRPr/>
            </a:pPr>
            <a:r>
              <a:rPr lang="en-GB" altLang="ko-KR" dirty="0">
                <a:solidFill>
                  <a:prstClr val="black"/>
                </a:solidFill>
                <a:ea typeface="MS PGothic" panose="020B0600070205080204" pitchFamily="34" charset="-128"/>
              </a:rPr>
              <a:t>End Product or Component must implement at least one of oneM2M node types. </a:t>
            </a:r>
            <a:endParaRPr lang="ko-KR" altLang="ko-KR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lvl="1"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Node type: ADN, ASN, MN, IN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ABF9-7C1A-4F01-816A-C5D9B3EC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9ED8F-484B-4FEF-9446-1A7A33D5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oneM2M </a:t>
            </a:r>
            <a:r>
              <a:rPr lang="en-US" dirty="0"/>
              <a:t>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32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altLang="ko-KR" sz="2400" dirty="0">
                <a:solidFill>
                  <a:prstClr val="black"/>
                </a:solidFill>
                <a:ea typeface="MS PGothic" panose="020B0600070205080204" pitchFamily="34" charset="-128"/>
              </a:rPr>
              <a:t>New product</a:t>
            </a:r>
            <a:endParaRPr lang="en-GB" altLang="ko-KR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lvl="1">
              <a:defRPr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Any product that is certified using oneM2M standard specification for the first time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ea typeface="MS PGothic" panose="020B0600070205080204" pitchFamily="34" charset="-128"/>
            </a:endParaRPr>
          </a:p>
          <a:p>
            <a:pPr marL="355600" indent="-355600">
              <a:spcBef>
                <a:spcPct val="0"/>
              </a:spcBef>
              <a:defRPr/>
            </a:pPr>
            <a:r>
              <a:rPr lang="en-GB" altLang="ko-KR" sz="2400" dirty="0">
                <a:solidFill>
                  <a:prstClr val="black"/>
                </a:solidFill>
                <a:ea typeface="MS PGothic" panose="020B0600070205080204" pitchFamily="34" charset="-128"/>
              </a:rPr>
              <a:t>Product change</a:t>
            </a:r>
          </a:p>
          <a:p>
            <a:pPr marL="355600" indent="-355600">
              <a:spcBef>
                <a:spcPct val="0"/>
              </a:spcBef>
              <a:defRPr/>
            </a:pPr>
            <a:endParaRPr lang="en-GB" altLang="ko-KR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355600" indent="-355600">
              <a:spcBef>
                <a:spcPct val="0"/>
              </a:spcBef>
              <a:defRPr/>
            </a:pPr>
            <a:endParaRPr lang="en-GB" altLang="ko-KR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355600" indent="-355600">
              <a:spcBef>
                <a:spcPct val="0"/>
              </a:spcBef>
              <a:defRPr/>
            </a:pPr>
            <a:endParaRPr lang="en-GB" altLang="ko-KR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355600" indent="-355600">
              <a:spcBef>
                <a:spcPct val="0"/>
              </a:spcBef>
              <a:defRPr/>
            </a:pPr>
            <a:endParaRPr lang="en-GB" altLang="ko-KR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355600" indent="-355600">
              <a:spcBef>
                <a:spcPct val="0"/>
              </a:spcBef>
              <a:defRPr/>
            </a:pPr>
            <a:endParaRPr lang="en-GB" altLang="ko-KR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ko-KR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ko-KR" sz="500" dirty="0" smtClean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ko-KR" sz="5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ko-KR" sz="500" dirty="0" smtClean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ko-KR" sz="5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ko-KR" sz="5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355600" indent="-355600">
              <a:spcBef>
                <a:spcPct val="0"/>
              </a:spcBef>
              <a:defRPr/>
            </a:pPr>
            <a:r>
              <a:rPr lang="en-US" altLang="ko-KR" sz="2400" dirty="0">
                <a:solidFill>
                  <a:prstClr val="black"/>
                </a:solidFill>
                <a:ea typeface="MS PGothic" panose="020B0600070205080204" pitchFamily="34" charset="-128"/>
              </a:rPr>
              <a:t>Rebranding</a:t>
            </a:r>
            <a:r>
              <a:rPr lang="en-GB" altLang="ko-KR" sz="2400" dirty="0">
                <a:solidFill>
                  <a:prstClr val="black"/>
                </a:solidFill>
                <a:ea typeface="MS PGothic" panose="020B0600070205080204" pitchFamily="34" charset="-128"/>
              </a:rPr>
              <a:t>  </a:t>
            </a:r>
          </a:p>
          <a:p>
            <a:pPr marL="927100" lvl="1" indent="-355600">
              <a:spcBef>
                <a:spcPct val="0"/>
              </a:spcBef>
              <a:defRPr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Previously certified product that acquired a new name, term, symbol, design, or combination of two or more external change</a:t>
            </a:r>
            <a:endParaRPr lang="ko-KR" altLang="ko-KR" sz="2000" dirty="0">
              <a:solidFill>
                <a:schemeClr val="tx1">
                  <a:lumMod val="75000"/>
                  <a:lumOff val="25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ABF9-7C1A-4F01-816A-C5D9B3EC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9ED8F-484B-4FEF-9446-1A7A33D5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oneM2M </a:t>
            </a:r>
            <a:r>
              <a:rPr lang="en-US" dirty="0"/>
              <a:t>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23577"/>
              </p:ext>
            </p:extLst>
          </p:nvPr>
        </p:nvGraphicFramePr>
        <p:xfrm>
          <a:off x="538039" y="2904332"/>
          <a:ext cx="11115922" cy="21939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7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5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0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Product</a:t>
                      </a:r>
                      <a:endParaRPr lang="ko-KR" sz="180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Change Type</a:t>
                      </a:r>
                      <a:endParaRPr lang="ko-KR" sz="180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Description</a:t>
                      </a:r>
                      <a:endParaRPr lang="ko-KR" sz="18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Testing Scope</a:t>
                      </a:r>
                      <a:endParaRPr lang="ko-KR" sz="180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New Certification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issue</a:t>
                      </a:r>
                      <a:endParaRPr lang="ko-KR" sz="18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Major</a:t>
                      </a:r>
                      <a:endParaRPr lang="ko-KR" sz="18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impacts all oneM2M functionality and is regarded as a new product</a:t>
                      </a:r>
                      <a:endParaRPr lang="ko-K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Full Re-testing</a:t>
                      </a:r>
                      <a:endParaRPr lang="ko-KR" sz="18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O</a:t>
                      </a:r>
                      <a:endParaRPr lang="ko-KR" sz="18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Partial</a:t>
                      </a:r>
                      <a:endParaRPr lang="ko-KR" sz="180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impacts a portion of oneM2M functionality</a:t>
                      </a:r>
                      <a:endParaRPr lang="ko-KR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testing of new functionality and/or changed functionality</a:t>
                      </a:r>
                      <a:endParaRPr lang="ko-K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effectLst/>
                          <a:latin typeface="+mn-lt"/>
                          <a:ea typeface="+mn-ea"/>
                        </a:rPr>
                        <a:t>O</a:t>
                      </a:r>
                      <a:endParaRPr lang="ko-KR" sz="16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Minor</a:t>
                      </a:r>
                      <a:endParaRPr lang="ko-KR" sz="18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does not impact oneM2M functionality (e.g., add another model name)</a:t>
                      </a:r>
                      <a:endParaRPr lang="ko-K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testing required</a:t>
                      </a:r>
                      <a:endParaRPr lang="ko-KR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effectLst/>
                          <a:latin typeface="+mn-lt"/>
                          <a:ea typeface="+mn-ea"/>
                        </a:rPr>
                        <a:t>X</a:t>
                      </a:r>
                      <a:endParaRPr lang="ko-KR" sz="16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2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Interoperability Testing</a:t>
            </a:r>
          </a:p>
          <a:p>
            <a:pPr lvl="1">
              <a:defRPr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Verification of end-to-end functionality in accordance with oneM2M binding protocols (HTTP,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CoAP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and MQTT) and serializations (XML and JSON). </a:t>
            </a:r>
          </a:p>
          <a:p>
            <a:pPr lvl="2">
              <a:defRPr/>
            </a:pP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Interoperability test specification for oneM2M certification based on TS-0013(Interoperability Testing)</a:t>
            </a:r>
          </a:p>
          <a:p>
            <a:pPr lvl="1">
              <a:defRPr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Total Test Cases : 288</a:t>
            </a:r>
          </a:p>
          <a:p>
            <a:pPr>
              <a:defRPr/>
            </a:pP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Conformance Testing</a:t>
            </a:r>
          </a:p>
          <a:p>
            <a:pPr lvl="1">
              <a:defRPr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Based on oneM2M conformance testing specifications</a:t>
            </a:r>
          </a:p>
          <a:p>
            <a:pPr lvl="2"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TS 0017 Implementation Conformance Statements</a:t>
            </a:r>
          </a:p>
          <a:p>
            <a:pPr lvl="2"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TS 0018 Test Suite Structure and Test Purpose</a:t>
            </a:r>
          </a:p>
          <a:p>
            <a:pPr lvl="2"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TS 0019 Abstract Test Suite and Implementation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eXtra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Information for Test</a:t>
            </a:r>
          </a:p>
          <a:p>
            <a:pPr lvl="2"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TS 0025 Product Profiles</a:t>
            </a:r>
          </a:p>
          <a:p>
            <a:pPr lvl="1">
              <a:defRPr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Total Test Cases :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328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ABF9-7C1A-4F01-816A-C5D9B3EC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25-Sep-2019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9ED8F-484B-4FEF-9446-1A7A33D5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oneM2M </a:t>
            </a:r>
            <a:r>
              <a:rPr lang="en-US" dirty="0"/>
              <a:t>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8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832</Words>
  <Application>Microsoft Office PowerPoint</Application>
  <PresentationFormat>와이드스크린</PresentationFormat>
  <Paragraphs>223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7" baseType="lpstr">
      <vt:lpstr>Apple SD Gothic Neo</vt:lpstr>
      <vt:lpstr>MS PGothic</vt:lpstr>
      <vt:lpstr>Myriad Pro</vt:lpstr>
      <vt:lpstr>굴림</vt:lpstr>
      <vt:lpstr>나눔스퀘어 ExtraBold</vt:lpstr>
      <vt:lpstr>맑은 고딕</vt:lpstr>
      <vt:lpstr>Arial</vt:lpstr>
      <vt:lpstr>Calibri</vt:lpstr>
      <vt:lpstr>Calibri Light</vt:lpstr>
      <vt:lpstr>Wingdings</vt:lpstr>
      <vt:lpstr>Wingdings 2</vt:lpstr>
      <vt:lpstr>Office Theme</vt:lpstr>
      <vt:lpstr>oneM2M  Certification Program</vt:lpstr>
      <vt:lpstr>oneM2M Specification</vt:lpstr>
      <vt:lpstr>Collaboration for developing oneM2M Test Spec </vt:lpstr>
      <vt:lpstr>oneM2M Certification Background</vt:lpstr>
      <vt:lpstr>oneM2M Certification Goal</vt:lpstr>
      <vt:lpstr>oneM2M Certification Organization</vt:lpstr>
      <vt:lpstr>Product Type</vt:lpstr>
      <vt:lpstr>Certification Type</vt:lpstr>
      <vt:lpstr>Testing Scope</vt:lpstr>
      <vt:lpstr>Certification Process</vt:lpstr>
      <vt:lpstr>GCF oneM2M Certification Program</vt:lpstr>
      <vt:lpstr>oneM2M Certification Websites</vt:lpstr>
      <vt:lpstr>oneM2M Certification Websites</vt:lpstr>
      <vt:lpstr>Global IoT Test &amp; Certification Centre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Jayeeta Saha</dc:creator>
  <cp:lastModifiedBy>Han Andrew Min-gyu</cp:lastModifiedBy>
  <cp:revision>16</cp:revision>
  <dcterms:created xsi:type="dcterms:W3CDTF">2017-09-14T06:20:48Z</dcterms:created>
  <dcterms:modified xsi:type="dcterms:W3CDTF">2019-09-20T18:15:56Z</dcterms:modified>
</cp:coreProperties>
</file>